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pptx" ContentType="application/vnd.openxmlformats-officedocument.presentationml.presentation"/>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44" r:id="rId2"/>
    <p:sldMasterId id="2147483756" r:id="rId3"/>
    <p:sldMasterId id="2147483768" r:id="rId4"/>
    <p:sldMasterId id="2147483792" r:id="rId5"/>
    <p:sldMasterId id="2147483780" r:id="rId6"/>
    <p:sldMasterId id="2147483732" r:id="rId7"/>
    <p:sldMasterId id="2147484528" r:id="rId8"/>
  </p:sldMasterIdLst>
  <p:notesMasterIdLst>
    <p:notesMasterId r:id="rId78"/>
  </p:notesMasterIdLst>
  <p:handoutMasterIdLst>
    <p:handoutMasterId r:id="rId79"/>
  </p:handoutMasterIdLst>
  <p:sldIdLst>
    <p:sldId id="1260" r:id="rId9"/>
    <p:sldId id="1261" r:id="rId10"/>
    <p:sldId id="1262" r:id="rId11"/>
    <p:sldId id="1263" r:id="rId12"/>
    <p:sldId id="1289" r:id="rId13"/>
    <p:sldId id="1264" r:id="rId14"/>
    <p:sldId id="1265" r:id="rId15"/>
    <p:sldId id="1266" r:id="rId16"/>
    <p:sldId id="1267" r:id="rId17"/>
    <p:sldId id="1268" r:id="rId18"/>
    <p:sldId id="1290" r:id="rId19"/>
    <p:sldId id="1294" r:id="rId20"/>
    <p:sldId id="1271" r:id="rId21"/>
    <p:sldId id="1272" r:id="rId22"/>
    <p:sldId id="1273" r:id="rId23"/>
    <p:sldId id="1274" r:id="rId24"/>
    <p:sldId id="1275" r:id="rId25"/>
    <p:sldId id="1291" r:id="rId26"/>
    <p:sldId id="1276" r:id="rId27"/>
    <p:sldId id="1277" r:id="rId28"/>
    <p:sldId id="1278" r:id="rId29"/>
    <p:sldId id="1279" r:id="rId30"/>
    <p:sldId id="1280" r:id="rId31"/>
    <p:sldId id="1292" r:id="rId32"/>
    <p:sldId id="1281" r:id="rId33"/>
    <p:sldId id="1282" r:id="rId34"/>
    <p:sldId id="1283" r:id="rId35"/>
    <p:sldId id="1284" r:id="rId36"/>
    <p:sldId id="1193" r:id="rId37"/>
    <p:sldId id="1194" r:id="rId38"/>
    <p:sldId id="1195" r:id="rId39"/>
    <p:sldId id="1154" r:id="rId40"/>
    <p:sldId id="1156" r:id="rId41"/>
    <p:sldId id="1157" r:id="rId42"/>
    <p:sldId id="1189" r:id="rId43"/>
    <p:sldId id="985" r:id="rId44"/>
    <p:sldId id="1196" r:id="rId45"/>
    <p:sldId id="1167" r:id="rId46"/>
    <p:sldId id="1168" r:id="rId47"/>
    <p:sldId id="1188" r:id="rId48"/>
    <p:sldId id="1169" r:id="rId49"/>
    <p:sldId id="1178" r:id="rId50"/>
    <p:sldId id="1184" r:id="rId51"/>
    <p:sldId id="1182" r:id="rId52"/>
    <p:sldId id="1257" r:id="rId53"/>
    <p:sldId id="1258" r:id="rId54"/>
    <p:sldId id="1293" r:id="rId55"/>
    <p:sldId id="1218" r:id="rId56"/>
    <p:sldId id="1199" r:id="rId57"/>
    <p:sldId id="1200" r:id="rId58"/>
    <p:sldId id="1201" r:id="rId59"/>
    <p:sldId id="1202" r:id="rId60"/>
    <p:sldId id="1203" r:id="rId61"/>
    <p:sldId id="1206" r:id="rId62"/>
    <p:sldId id="1207" r:id="rId63"/>
    <p:sldId id="1208" r:id="rId64"/>
    <p:sldId id="1295" r:id="rId65"/>
    <p:sldId id="1210" r:id="rId66"/>
    <p:sldId id="1211" r:id="rId67"/>
    <p:sldId id="1212" r:id="rId68"/>
    <p:sldId id="1213" r:id="rId69"/>
    <p:sldId id="1216" r:id="rId70"/>
    <p:sldId id="1147" r:id="rId71"/>
    <p:sldId id="1011" r:id="rId72"/>
    <p:sldId id="1012" r:id="rId73"/>
    <p:sldId id="1079" r:id="rId74"/>
    <p:sldId id="1013" r:id="rId75"/>
    <p:sldId id="1014" r:id="rId76"/>
    <p:sldId id="1172" r:id="rId77"/>
  </p:sldIdLst>
  <p:sldSz cx="9144000" cy="6858000" type="screen4x3"/>
  <p:notesSz cx="6662738" cy="9926638"/>
  <p:defaultTextStyle>
    <a:defPPr>
      <a:defRPr lang="en-GB"/>
    </a:defPPr>
    <a:lvl1pPr algn="l" rtl="0" fontAlgn="base">
      <a:spcBef>
        <a:spcPct val="0"/>
      </a:spcBef>
      <a:spcAft>
        <a:spcPct val="0"/>
      </a:spcAft>
      <a:defRPr kern="1200">
        <a:solidFill>
          <a:schemeClr val="tx1"/>
        </a:solidFill>
        <a:latin typeface="Arial" pitchFamily="34" charset="0"/>
        <a:ea typeface="Geneva" charset="-128"/>
        <a:cs typeface="+mn-cs"/>
      </a:defRPr>
    </a:lvl1pPr>
    <a:lvl2pPr marL="457200" algn="l" rtl="0" fontAlgn="base">
      <a:spcBef>
        <a:spcPct val="0"/>
      </a:spcBef>
      <a:spcAft>
        <a:spcPct val="0"/>
      </a:spcAft>
      <a:defRPr kern="1200">
        <a:solidFill>
          <a:schemeClr val="tx1"/>
        </a:solidFill>
        <a:latin typeface="Arial" pitchFamily="34" charset="0"/>
        <a:ea typeface="Geneva" charset="-128"/>
        <a:cs typeface="+mn-cs"/>
      </a:defRPr>
    </a:lvl2pPr>
    <a:lvl3pPr marL="914400" algn="l" rtl="0" fontAlgn="base">
      <a:spcBef>
        <a:spcPct val="0"/>
      </a:spcBef>
      <a:spcAft>
        <a:spcPct val="0"/>
      </a:spcAft>
      <a:defRPr kern="1200">
        <a:solidFill>
          <a:schemeClr val="tx1"/>
        </a:solidFill>
        <a:latin typeface="Arial" pitchFamily="34" charset="0"/>
        <a:ea typeface="Geneva" charset="-128"/>
        <a:cs typeface="+mn-cs"/>
      </a:defRPr>
    </a:lvl3pPr>
    <a:lvl4pPr marL="1371600" algn="l" rtl="0" fontAlgn="base">
      <a:spcBef>
        <a:spcPct val="0"/>
      </a:spcBef>
      <a:spcAft>
        <a:spcPct val="0"/>
      </a:spcAft>
      <a:defRPr kern="1200">
        <a:solidFill>
          <a:schemeClr val="tx1"/>
        </a:solidFill>
        <a:latin typeface="Arial" pitchFamily="34" charset="0"/>
        <a:ea typeface="Geneva" charset="-128"/>
        <a:cs typeface="+mn-cs"/>
      </a:defRPr>
    </a:lvl4pPr>
    <a:lvl5pPr marL="1828800" algn="l" rtl="0" fontAlgn="base">
      <a:spcBef>
        <a:spcPct val="0"/>
      </a:spcBef>
      <a:spcAft>
        <a:spcPct val="0"/>
      </a:spcAft>
      <a:defRPr kern="1200">
        <a:solidFill>
          <a:schemeClr val="tx1"/>
        </a:solidFill>
        <a:latin typeface="Arial" pitchFamily="34" charset="0"/>
        <a:ea typeface="Geneva" charset="-128"/>
        <a:cs typeface="+mn-cs"/>
      </a:defRPr>
    </a:lvl5pPr>
    <a:lvl6pPr marL="2286000" algn="l" defTabSz="914400" rtl="0" eaLnBrk="1" latinLnBrk="0" hangingPunct="1">
      <a:defRPr kern="1200">
        <a:solidFill>
          <a:schemeClr val="tx1"/>
        </a:solidFill>
        <a:latin typeface="Arial" pitchFamily="34" charset="0"/>
        <a:ea typeface="Geneva" charset="-128"/>
        <a:cs typeface="+mn-cs"/>
      </a:defRPr>
    </a:lvl6pPr>
    <a:lvl7pPr marL="2743200" algn="l" defTabSz="914400" rtl="0" eaLnBrk="1" latinLnBrk="0" hangingPunct="1">
      <a:defRPr kern="1200">
        <a:solidFill>
          <a:schemeClr val="tx1"/>
        </a:solidFill>
        <a:latin typeface="Arial" pitchFamily="34" charset="0"/>
        <a:ea typeface="Geneva" charset="-128"/>
        <a:cs typeface="+mn-cs"/>
      </a:defRPr>
    </a:lvl7pPr>
    <a:lvl8pPr marL="3200400" algn="l" defTabSz="914400" rtl="0" eaLnBrk="1" latinLnBrk="0" hangingPunct="1">
      <a:defRPr kern="1200">
        <a:solidFill>
          <a:schemeClr val="tx1"/>
        </a:solidFill>
        <a:latin typeface="Arial" pitchFamily="34" charset="0"/>
        <a:ea typeface="Geneva" charset="-128"/>
        <a:cs typeface="+mn-cs"/>
      </a:defRPr>
    </a:lvl8pPr>
    <a:lvl9pPr marL="3657600" algn="l" defTabSz="914400" rtl="0" eaLnBrk="1" latinLnBrk="0" hangingPunct="1">
      <a:defRPr kern="1200">
        <a:solidFill>
          <a:schemeClr val="tx1"/>
        </a:solidFill>
        <a:latin typeface="Arial" pitchFamily="34" charset="0"/>
        <a:ea typeface="Geneva"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0000"/>
    <a:srgbClr val="C41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llemlayout 2 - Markering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llemlayout 2 - Markering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llemlayout 2 - Markering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llemlayou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llemlayout 2 - Markering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82" autoAdjust="0"/>
    <p:restoredTop sz="49017" autoAdjust="0"/>
  </p:normalViewPr>
  <p:slideViewPr>
    <p:cSldViewPr snapToGrid="0">
      <p:cViewPr>
        <p:scale>
          <a:sx n="50" d="100"/>
          <a:sy n="50" d="100"/>
        </p:scale>
        <p:origin x="-2910" y="-16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7" d="100"/>
          <a:sy n="77" d="100"/>
        </p:scale>
        <p:origin x="-2178" y="-108"/>
      </p:cViewPr>
      <p:guideLst>
        <p:guide orient="horz" pos="3127"/>
        <p:guide pos="2098"/>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53.xml"/><Relationship Id="rId82" Type="http://schemas.openxmlformats.org/officeDocument/2006/relationships/theme" Target="theme/theme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7.xml"/><Relationship Id="rId71" Type="http://schemas.openxmlformats.org/officeDocument/2006/relationships/slide" Target="slides/slide63.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3"/>
            <a:ext cx="2886499" cy="496888"/>
          </a:xfrm>
          <a:prstGeom prst="rect">
            <a:avLst/>
          </a:prstGeom>
        </p:spPr>
        <p:txBody>
          <a:bodyPr vert="horz" lIns="91385" tIns="45693" rIns="91385" bIns="45693" rtlCol="0"/>
          <a:lstStyle>
            <a:lvl1pPr algn="l">
              <a:defRPr sz="1200"/>
            </a:lvl1pPr>
          </a:lstStyle>
          <a:p>
            <a:endParaRPr lang="da-DK"/>
          </a:p>
        </p:txBody>
      </p:sp>
      <p:sp>
        <p:nvSpPr>
          <p:cNvPr id="3" name="Pladsholder til dato 2"/>
          <p:cNvSpPr>
            <a:spLocks noGrp="1"/>
          </p:cNvSpPr>
          <p:nvPr>
            <p:ph type="dt" sz="quarter" idx="1"/>
          </p:nvPr>
        </p:nvSpPr>
        <p:spPr>
          <a:xfrm>
            <a:off x="3774653" y="3"/>
            <a:ext cx="2886499" cy="496888"/>
          </a:xfrm>
          <a:prstGeom prst="rect">
            <a:avLst/>
          </a:prstGeom>
        </p:spPr>
        <p:txBody>
          <a:bodyPr vert="horz" lIns="91385" tIns="45693" rIns="91385" bIns="45693" rtlCol="0"/>
          <a:lstStyle>
            <a:lvl1pPr algn="r">
              <a:defRPr sz="1200"/>
            </a:lvl1pPr>
          </a:lstStyle>
          <a:p>
            <a:fld id="{3F7B1F64-CC9C-4796-9E40-3817127468F2}" type="datetimeFigureOut">
              <a:rPr lang="da-DK" smtClean="0"/>
              <a:pPr/>
              <a:t>27-08-2015</a:t>
            </a:fld>
            <a:endParaRPr lang="da-DK"/>
          </a:p>
        </p:txBody>
      </p:sp>
      <p:sp>
        <p:nvSpPr>
          <p:cNvPr id="4" name="Pladsholder til sidefod 3"/>
          <p:cNvSpPr>
            <a:spLocks noGrp="1"/>
          </p:cNvSpPr>
          <p:nvPr>
            <p:ph type="ftr" sz="quarter" idx="2"/>
          </p:nvPr>
        </p:nvSpPr>
        <p:spPr>
          <a:xfrm>
            <a:off x="0" y="9428163"/>
            <a:ext cx="2886499" cy="496887"/>
          </a:xfrm>
          <a:prstGeom prst="rect">
            <a:avLst/>
          </a:prstGeom>
        </p:spPr>
        <p:txBody>
          <a:bodyPr vert="horz" lIns="91385" tIns="45693" rIns="91385" bIns="45693" rtlCol="0" anchor="b"/>
          <a:lstStyle>
            <a:lvl1pPr algn="l">
              <a:defRPr sz="1200"/>
            </a:lvl1pPr>
          </a:lstStyle>
          <a:p>
            <a:endParaRPr lang="da-DK"/>
          </a:p>
        </p:txBody>
      </p:sp>
      <p:sp>
        <p:nvSpPr>
          <p:cNvPr id="5" name="Pladsholder til diasnummer 4"/>
          <p:cNvSpPr>
            <a:spLocks noGrp="1"/>
          </p:cNvSpPr>
          <p:nvPr>
            <p:ph type="sldNum" sz="quarter" idx="3"/>
          </p:nvPr>
        </p:nvSpPr>
        <p:spPr>
          <a:xfrm>
            <a:off x="3774653" y="9428163"/>
            <a:ext cx="2886499" cy="496887"/>
          </a:xfrm>
          <a:prstGeom prst="rect">
            <a:avLst/>
          </a:prstGeom>
        </p:spPr>
        <p:txBody>
          <a:bodyPr vert="horz" lIns="91385" tIns="45693" rIns="91385" bIns="45693" rtlCol="0" anchor="b"/>
          <a:lstStyle>
            <a:lvl1pPr algn="r">
              <a:defRPr sz="1200"/>
            </a:lvl1pPr>
          </a:lstStyle>
          <a:p>
            <a:fld id="{944A34DE-EA2C-4E11-9C66-5E05FEC96FD3}" type="slidenum">
              <a:rPr lang="da-DK" smtClean="0"/>
              <a:pPr/>
              <a:t>‹nr.›</a:t>
            </a:fld>
            <a:endParaRPr lang="da-DK"/>
          </a:p>
        </p:txBody>
      </p:sp>
    </p:spTree>
    <p:extLst>
      <p:ext uri="{BB962C8B-B14F-4D97-AF65-F5344CB8AC3E}">
        <p14:creationId xmlns:p14="http://schemas.microsoft.com/office/powerpoint/2010/main" val="18889510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Pladsholder til diasbillede 3"/>
          <p:cNvSpPr>
            <a:spLocks noGrp="1" noRot="1" noChangeAspect="1"/>
          </p:cNvSpPr>
          <p:nvPr>
            <p:ph type="sldImg" idx="2"/>
          </p:nvPr>
        </p:nvSpPr>
        <p:spPr>
          <a:xfrm>
            <a:off x="274638" y="-1588"/>
            <a:ext cx="5907087" cy="4432301"/>
          </a:xfrm>
          <a:prstGeom prst="rect">
            <a:avLst/>
          </a:prstGeom>
          <a:noFill/>
          <a:ln w="12700">
            <a:solidFill>
              <a:prstClr val="black"/>
            </a:solidFill>
          </a:ln>
        </p:spPr>
        <p:txBody>
          <a:bodyPr vert="horz" lIns="91385" tIns="45693" rIns="91385" bIns="45693" rtlCol="0" anchor="ctr"/>
          <a:lstStyle/>
          <a:p>
            <a:pPr lvl="0"/>
            <a:endParaRPr lang="da-DK" noProof="0" smtClean="0"/>
          </a:p>
        </p:txBody>
      </p:sp>
      <p:sp>
        <p:nvSpPr>
          <p:cNvPr id="5" name="Pladsholder til noter 4"/>
          <p:cNvSpPr>
            <a:spLocks noGrp="1"/>
          </p:cNvSpPr>
          <p:nvPr>
            <p:ph type="body" sz="quarter" idx="3"/>
          </p:nvPr>
        </p:nvSpPr>
        <p:spPr>
          <a:xfrm>
            <a:off x="702134" y="4368575"/>
            <a:ext cx="5330508" cy="5558063"/>
          </a:xfrm>
          <a:prstGeom prst="rect">
            <a:avLst/>
          </a:prstGeom>
        </p:spPr>
        <p:txBody>
          <a:bodyPr vert="horz" lIns="91385" tIns="45693" rIns="91385" bIns="45693" rtlCol="0"/>
          <a:lstStyle/>
          <a:p>
            <a:pPr lvl="0"/>
            <a:r>
              <a:rPr lang="da-DK" noProof="0" dirty="0" smtClean="0"/>
              <a:t>Klik for at redigere teksttypografierne i masteren</a:t>
            </a:r>
          </a:p>
          <a:p>
            <a:pPr lvl="1"/>
            <a:r>
              <a:rPr lang="da-DK" noProof="0" dirty="0" smtClean="0"/>
              <a:t>Andet niveau</a:t>
            </a:r>
          </a:p>
          <a:p>
            <a:pPr lvl="2"/>
            <a:r>
              <a:rPr lang="da-DK" noProof="0" dirty="0" smtClean="0"/>
              <a:t>Tredje niveau</a:t>
            </a:r>
          </a:p>
          <a:p>
            <a:pPr lvl="3"/>
            <a:r>
              <a:rPr lang="da-DK" noProof="0" dirty="0" smtClean="0"/>
              <a:t>Fjerde niveau</a:t>
            </a:r>
          </a:p>
          <a:p>
            <a:pPr lvl="4"/>
            <a:r>
              <a:rPr lang="da-DK" noProof="0" dirty="0" smtClean="0"/>
              <a:t>Femte niveau</a:t>
            </a:r>
          </a:p>
        </p:txBody>
      </p:sp>
      <p:sp>
        <p:nvSpPr>
          <p:cNvPr id="7" name="Pladsholder til diasnummer 6"/>
          <p:cNvSpPr>
            <a:spLocks noGrp="1"/>
          </p:cNvSpPr>
          <p:nvPr>
            <p:ph type="sldNum" sz="quarter" idx="5"/>
          </p:nvPr>
        </p:nvSpPr>
        <p:spPr>
          <a:xfrm>
            <a:off x="3774653" y="9428163"/>
            <a:ext cx="2886499" cy="496887"/>
          </a:xfrm>
          <a:prstGeom prst="rect">
            <a:avLst/>
          </a:prstGeom>
        </p:spPr>
        <p:txBody>
          <a:bodyPr vert="horz" wrap="square" lIns="91385" tIns="45693" rIns="91385" bIns="45693" numCol="1" anchor="b" anchorCtr="0" compatLnSpc="1">
            <a:prstTxWarp prst="textNoShape">
              <a:avLst/>
            </a:prstTxWarp>
          </a:bodyPr>
          <a:lstStyle>
            <a:lvl1pPr algn="r">
              <a:defRPr sz="1200"/>
            </a:lvl1pPr>
          </a:lstStyle>
          <a:p>
            <a:pPr>
              <a:defRPr/>
            </a:pPr>
            <a:fld id="{6C629F6C-0E78-4FF5-8174-7E66CF057A8F}" type="slidenum">
              <a:rPr lang="da-DK" altLang="da-DK"/>
              <a:pPr>
                <a:defRPr/>
              </a:pPr>
              <a:t>‹nr.›</a:t>
            </a:fld>
            <a:endParaRPr lang="da-DK" altLang="da-DK"/>
          </a:p>
        </p:txBody>
      </p:sp>
    </p:spTree>
    <p:extLst>
      <p:ext uri="{BB962C8B-B14F-4D97-AF65-F5344CB8AC3E}">
        <p14:creationId xmlns:p14="http://schemas.microsoft.com/office/powerpoint/2010/main" val="146191401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Geneva" charset="0"/>
        <a:cs typeface="Geneva" charset="0"/>
      </a:defRPr>
    </a:lvl1pPr>
    <a:lvl2pPr marL="457200" algn="l" defTabSz="457200" rtl="0" eaLnBrk="0" fontAlgn="base" hangingPunct="0">
      <a:spcBef>
        <a:spcPct val="30000"/>
      </a:spcBef>
      <a:spcAft>
        <a:spcPct val="0"/>
      </a:spcAft>
      <a:defRPr sz="1200" kern="1200">
        <a:solidFill>
          <a:schemeClr val="tx1"/>
        </a:solidFill>
        <a:latin typeface="+mn-lt"/>
        <a:ea typeface="Geneva"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Geneva"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Geneva"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Geneva"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Pladsholder til diasbillede 1"/>
          <p:cNvSpPr>
            <a:spLocks noGrp="1" noRot="1" noChangeAspect="1" noTextEdit="1"/>
          </p:cNvSpPr>
          <p:nvPr>
            <p:ph type="sldImg"/>
          </p:nvPr>
        </p:nvSpPr>
        <p:spPr>
          <a:xfrm>
            <a:off x="274638" y="-1588"/>
            <a:ext cx="5907087" cy="4432301"/>
          </a:xfrm>
          <a:ln/>
        </p:spPr>
      </p:sp>
      <p:sp>
        <p:nvSpPr>
          <p:cNvPr id="58371" name="Pladsholder til noter 2"/>
          <p:cNvSpPr>
            <a:spLocks noGrp="1"/>
          </p:cNvSpPr>
          <p:nvPr>
            <p:ph type="body" idx="1"/>
          </p:nvPr>
        </p:nvSpPr>
        <p:spPr>
          <a:noFill/>
          <a:ln/>
        </p:spPr>
        <p:txBody>
          <a:bodyPr/>
          <a:lstStyle/>
          <a:p>
            <a:pPr marL="226431" indent="-226431"/>
            <a:endParaRPr lang="da-DK" baseline="0" dirty="0" smtClean="0">
              <a:latin typeface="Arial" pitchFamily="34" charset="0"/>
            </a:endParaRPr>
          </a:p>
          <a:p>
            <a:pPr marL="226431" indent="-226431"/>
            <a:r>
              <a:rPr lang="en-US" dirty="0"/>
              <a:t/>
            </a:r>
            <a:br>
              <a:rPr lang="en-US" dirty="0"/>
            </a:br>
            <a:endParaRPr lang="da-DK" dirty="0" smtClean="0">
              <a:latin typeface="Arial" pitchFamily="34" charset="0"/>
            </a:endParaRPr>
          </a:p>
          <a:p>
            <a:endParaRPr lang="da-DK" dirty="0" smtClean="0">
              <a:latin typeface="Arial" pitchFamily="34" charset="0"/>
            </a:endParaRPr>
          </a:p>
          <a:p>
            <a:endParaRPr lang="da-DK" dirty="0" smtClean="0">
              <a:latin typeface="Arial" pitchFamily="34" charset="0"/>
            </a:endParaRPr>
          </a:p>
          <a:p>
            <a:endParaRPr lang="da-DK" dirty="0" smtClean="0">
              <a:latin typeface="Arial" pitchFamily="34" charset="0"/>
            </a:endParaRPr>
          </a:p>
        </p:txBody>
      </p:sp>
      <p:sp>
        <p:nvSpPr>
          <p:cNvPr id="58372" name="Pladsholder til diasnummer 3"/>
          <p:cNvSpPr>
            <a:spLocks noGrp="1"/>
          </p:cNvSpPr>
          <p:nvPr>
            <p:ph type="sldNum" sz="quarter" idx="5"/>
          </p:nvPr>
        </p:nvSpPr>
        <p:spPr>
          <a:noFill/>
        </p:spPr>
        <p:txBody>
          <a:bodyPr/>
          <a:lstStyle/>
          <a:p>
            <a:fld id="{4F952333-FEA2-4612-A059-8DAD6071FF10}" type="slidenum">
              <a:rPr lang="da-DK" smtClean="0">
                <a:solidFill>
                  <a:prstClr val="black"/>
                </a:solidFill>
              </a:rPr>
              <a:pPr/>
              <a:t>1</a:t>
            </a:fld>
            <a:endParaRPr lang="da-DK" smtClean="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bwMode="auto">
          <a:noFill/>
          <a:ln>
            <a:miter lim="800000"/>
            <a:headEnd/>
            <a:tailEnd/>
          </a:ln>
        </p:spPr>
        <p:txBody>
          <a:bodyPr/>
          <a:lstStyle/>
          <a:p>
            <a:fld id="{4824D50E-6D85-494B-8F0E-7391515AEF8A}" type="slidenum">
              <a:rPr lang="da-DK" smtClean="0">
                <a:solidFill>
                  <a:prstClr val="black"/>
                </a:solidFill>
              </a:rPr>
              <a:pPr/>
              <a:t>10</a:t>
            </a:fld>
            <a:endParaRPr lang="da-DK" smtClean="0">
              <a:solidFill>
                <a:prstClr val="black"/>
              </a:solidFill>
            </a:endParaRPr>
          </a:p>
        </p:txBody>
      </p:sp>
      <p:sp>
        <p:nvSpPr>
          <p:cNvPr id="236547" name="Rectangle 2"/>
          <p:cNvSpPr>
            <a:spLocks noGrp="1" noRot="1" noChangeAspect="1" noChangeArrowheads="1" noTextEdit="1"/>
          </p:cNvSpPr>
          <p:nvPr>
            <p:ph type="sldImg"/>
          </p:nvPr>
        </p:nvSpPr>
        <p:spPr bwMode="auto">
          <a:xfrm>
            <a:off x="1771650" y="212725"/>
            <a:ext cx="3216275" cy="2413000"/>
          </a:xfrm>
          <a:noFill/>
          <a:ln>
            <a:solidFill>
              <a:srgbClr val="000000"/>
            </a:solidFill>
            <a:miter lim="800000"/>
            <a:headEnd/>
            <a:tailEnd/>
          </a:ln>
        </p:spPr>
      </p:sp>
      <p:sp>
        <p:nvSpPr>
          <p:cNvPr id="224260" name="Rectangle 3"/>
          <p:cNvSpPr>
            <a:spLocks noGrp="1" noChangeArrowheads="1"/>
          </p:cNvSpPr>
          <p:nvPr>
            <p:ph type="body" idx="1"/>
          </p:nvPr>
        </p:nvSpPr>
        <p:spPr>
          <a:ln/>
        </p:spPr>
        <p:txBody>
          <a:bodyPr/>
          <a:lstStyle/>
          <a:p>
            <a:pPr marL="229167" indent="-229167" defTabSz="452811" eaLnBrk="1" hangingPunct="1">
              <a:defRPr/>
            </a:pPr>
            <a:r>
              <a:rPr lang="en-US" dirty="0" smtClean="0"/>
              <a:t>In Denmark, it is </a:t>
            </a:r>
            <a:r>
              <a:rPr lang="en-US" dirty="0" err="1" smtClean="0"/>
              <a:t>inleagal</a:t>
            </a:r>
            <a:r>
              <a:rPr lang="en-US" dirty="0" smtClean="0"/>
              <a:t> to the law to use </a:t>
            </a:r>
            <a:r>
              <a:rPr lang="da-DK" dirty="0" err="1" smtClean="0"/>
              <a:t>Physical</a:t>
            </a:r>
            <a:r>
              <a:rPr lang="da-DK" baseline="0" dirty="0" smtClean="0"/>
              <a:t> </a:t>
            </a:r>
            <a:r>
              <a:rPr lang="da-DK" baseline="0" smtClean="0"/>
              <a:t>punishment/violence </a:t>
            </a:r>
            <a:r>
              <a:rPr lang="da-DK" baseline="0" dirty="0" smtClean="0"/>
              <a:t>in </a:t>
            </a:r>
            <a:r>
              <a:rPr lang="da-DK" baseline="0" dirty="0" err="1" smtClean="0"/>
              <a:t>schools</a:t>
            </a:r>
            <a:r>
              <a:rPr lang="da-DK" baseline="0" dirty="0" smtClean="0"/>
              <a:t> and at </a:t>
            </a:r>
            <a:r>
              <a:rPr lang="da-DK" baseline="0" dirty="0" err="1" smtClean="0"/>
              <a:t>home</a:t>
            </a:r>
            <a:r>
              <a:rPr lang="da-DK" baseline="0" dirty="0" smtClean="0"/>
              <a:t> – </a:t>
            </a:r>
            <a:r>
              <a:rPr lang="da-DK" baseline="0" dirty="0" err="1" smtClean="0"/>
              <a:t>parents</a:t>
            </a:r>
            <a:r>
              <a:rPr lang="da-DK" baseline="0" dirty="0" smtClean="0"/>
              <a:t>.</a:t>
            </a:r>
            <a:endParaRPr lang="da-DK" dirty="0" smtClean="0">
              <a:solidFill>
                <a:schemeClr val="tx1"/>
              </a:solidFill>
            </a:endParaRPr>
          </a:p>
          <a:p>
            <a:pPr marL="229167" indent="-229167" eaLnBrk="1" hangingPunct="1">
              <a:defRPr/>
            </a:pPr>
            <a:endParaRPr lang="en-US" dirty="0" smtClean="0"/>
          </a:p>
          <a:p>
            <a:pPr marL="229167" indent="-229167" eaLnBrk="1" hangingPunct="1">
              <a:defRPr/>
            </a:pPr>
            <a:endParaRPr lang="en-US" dirty="0" smtClean="0"/>
          </a:p>
          <a:p>
            <a:pPr marL="229167" indent="-229167" eaLnBrk="1" hangingPunct="1">
              <a:defRPr/>
            </a:pPr>
            <a:r>
              <a:rPr lang="en-US" dirty="0" smtClean="0"/>
              <a:t>Kyrgyzstan</a:t>
            </a:r>
            <a:r>
              <a:rPr lang="en-US" dirty="0"/>
              <a:t>: Children left alone or in care of others are especially vulnerable</a:t>
            </a:r>
            <a:r>
              <a:rPr lang="en-US" dirty="0" smtClean="0"/>
              <a:t>.</a:t>
            </a:r>
          </a:p>
          <a:p>
            <a:pPr marL="229167" indent="-229167" eaLnBrk="1" hangingPunct="1">
              <a:defRPr/>
            </a:pPr>
            <a:endParaRPr lang="en-US" dirty="0"/>
          </a:p>
          <a:p>
            <a:pPr marL="229167" indent="-229167" eaLnBrk="1" hangingPunct="1">
              <a:defRPr/>
            </a:pPr>
            <a:r>
              <a:rPr lang="en-US" dirty="0"/>
              <a:t>When is it a thoughtless act committed in a moment of passion and when is it a deliberate, chosen action?</a:t>
            </a:r>
          </a:p>
          <a:p>
            <a:pPr marL="229167" indent="-229167" eaLnBrk="1" hangingPunct="1">
              <a:defRPr/>
            </a:pPr>
            <a:r>
              <a:rPr lang="en-US" dirty="0"/>
              <a:t>When is the border between upbringing, discipline, punishment and child abuse exceeded?</a:t>
            </a:r>
          </a:p>
          <a:p>
            <a:pPr marL="229167" indent="-229167" eaLnBrk="1" hangingPunct="1">
              <a:defRPr/>
            </a:pPr>
            <a:r>
              <a:rPr lang="en-US" dirty="0"/>
              <a:t>The boundaries are fluid !!</a:t>
            </a:r>
            <a:endParaRPr lang="da-DK" dirty="0"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274638" y="-1588"/>
            <a:ext cx="5907087" cy="4432301"/>
          </a:xfrm>
        </p:spPr>
      </p:sp>
      <p:sp>
        <p:nvSpPr>
          <p:cNvPr id="3" name="Pladsholder til noter 2"/>
          <p:cNvSpPr>
            <a:spLocks noGrp="1"/>
          </p:cNvSpPr>
          <p:nvPr>
            <p:ph type="body" idx="1"/>
          </p:nvPr>
        </p:nvSpPr>
        <p:spPr/>
        <p:txBody>
          <a:bodyPr>
            <a:normAutofit/>
          </a:bodyPr>
          <a:lstStyle/>
          <a:p>
            <a:endParaRPr lang="da-DK" dirty="0"/>
          </a:p>
        </p:txBody>
      </p:sp>
      <p:sp>
        <p:nvSpPr>
          <p:cNvPr id="4" name="Pladsholder til diasnummer 3"/>
          <p:cNvSpPr>
            <a:spLocks noGrp="1"/>
          </p:cNvSpPr>
          <p:nvPr>
            <p:ph type="sldNum" sz="quarter" idx="10"/>
          </p:nvPr>
        </p:nvSpPr>
        <p:spPr/>
        <p:txBody>
          <a:bodyPr/>
          <a:lstStyle/>
          <a:p>
            <a:pPr>
              <a:defRPr/>
            </a:pPr>
            <a:fld id="{6C629F6C-0E78-4FF5-8174-7E66CF057A8F}" type="slidenum">
              <a:rPr lang="da-DK" altLang="da-DK" smtClean="0"/>
              <a:pPr>
                <a:defRPr/>
              </a:pPr>
              <a:t>11</a:t>
            </a:fld>
            <a:endParaRPr lang="da-DK" altLang="da-DK"/>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diasnummer 3"/>
          <p:cNvSpPr>
            <a:spLocks noGrp="1"/>
          </p:cNvSpPr>
          <p:nvPr>
            <p:ph type="sldNum" sz="quarter" idx="10"/>
          </p:nvPr>
        </p:nvSpPr>
        <p:spPr/>
        <p:txBody>
          <a:bodyPr/>
          <a:lstStyle/>
          <a:p>
            <a:pPr>
              <a:defRPr/>
            </a:pPr>
            <a:fld id="{6C629F6C-0E78-4FF5-8174-7E66CF057A8F}" type="slidenum">
              <a:rPr lang="da-DK" altLang="da-DK" smtClean="0"/>
              <a:pPr>
                <a:defRPr/>
              </a:pPr>
              <a:t>12</a:t>
            </a:fld>
            <a:endParaRPr lang="da-DK" altLang="da-DK"/>
          </a:p>
        </p:txBody>
      </p:sp>
    </p:spTree>
    <p:extLst>
      <p:ext uri="{BB962C8B-B14F-4D97-AF65-F5344CB8AC3E}">
        <p14:creationId xmlns:p14="http://schemas.microsoft.com/office/powerpoint/2010/main" val="621527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Pladsholder til diasbillede 1"/>
          <p:cNvSpPr>
            <a:spLocks noGrp="1" noRot="1" noChangeAspect="1" noTextEdit="1"/>
          </p:cNvSpPr>
          <p:nvPr>
            <p:ph type="sldImg"/>
          </p:nvPr>
        </p:nvSpPr>
        <p:spPr bwMode="auto">
          <a:xfrm>
            <a:off x="839788" y="0"/>
            <a:ext cx="4960937" cy="3722688"/>
          </a:xfrm>
          <a:noFill/>
          <a:ln>
            <a:solidFill>
              <a:srgbClr val="000000"/>
            </a:solidFill>
            <a:miter lim="800000"/>
            <a:headEnd/>
            <a:tailEnd/>
          </a:ln>
        </p:spPr>
      </p:sp>
      <p:sp>
        <p:nvSpPr>
          <p:cNvPr id="267267" name="Pladsholder til noter 2"/>
          <p:cNvSpPr>
            <a:spLocks noGrp="1"/>
          </p:cNvSpPr>
          <p:nvPr>
            <p:ph type="body" idx="1"/>
          </p:nvPr>
        </p:nvSpPr>
        <p:spPr bwMode="auto">
          <a:noFill/>
        </p:spPr>
        <p:txBody>
          <a:bodyPr wrap="square" numCol="1" anchor="t" anchorCtr="0" compatLnSpc="1">
            <a:prstTxWarp prst="textNoShape">
              <a:avLst/>
            </a:prstTxWarp>
          </a:bodyPr>
          <a:lstStyle/>
          <a:p>
            <a:pPr fontAlgn="t">
              <a:lnSpc>
                <a:spcPct val="115000"/>
              </a:lnSpc>
              <a:spcAft>
                <a:spcPts val="0"/>
              </a:spcAft>
            </a:pPr>
            <a:r>
              <a:rPr lang="da-DK" dirty="0">
                <a:solidFill>
                  <a:srgbClr val="222222"/>
                </a:solidFill>
                <a:latin typeface="Arial"/>
                <a:ea typeface="Calibri"/>
                <a:cs typeface="Times New Roman"/>
              </a:rPr>
              <a:t>T. Langfeldt and M. Porter, 1986: </a:t>
            </a:r>
            <a:r>
              <a:rPr lang="da-DK" dirty="0" err="1">
                <a:solidFill>
                  <a:srgbClr val="222222"/>
                </a:solidFill>
                <a:latin typeface="Arial"/>
                <a:ea typeface="Calibri"/>
                <a:cs typeface="Times New Roman"/>
              </a:rPr>
              <a:t>Sexuality</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family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planning</a:t>
            </a:r>
            <a:r>
              <a:rPr lang="da-DK" dirty="0">
                <a:solidFill>
                  <a:srgbClr val="222222"/>
                </a:solidFill>
                <a:latin typeface="Arial"/>
                <a:ea typeface="Calibri"/>
                <a:cs typeface="Times New Roman"/>
              </a:rPr>
              <a:t>. Report of a </a:t>
            </a:r>
            <a:r>
              <a:rPr lang="da-DK" dirty="0" err="1">
                <a:solidFill>
                  <a:srgbClr val="222222"/>
                </a:solidFill>
                <a:latin typeface="Arial"/>
                <a:ea typeface="Calibri"/>
                <a:cs typeface="Times New Roman"/>
              </a:rPr>
              <a:t>conference</a:t>
            </a:r>
            <a:r>
              <a:rPr lang="da-DK" dirty="0">
                <a:solidFill>
                  <a:srgbClr val="222222"/>
                </a:solidFill>
                <a:latin typeface="Arial"/>
                <a:ea typeface="Calibri"/>
                <a:cs typeface="Times New Roman"/>
              </a:rPr>
              <a:t> and research </a:t>
            </a:r>
            <a:r>
              <a:rPr lang="da-DK" dirty="0" err="1">
                <a:solidFill>
                  <a:srgbClr val="222222"/>
                </a:solidFill>
                <a:latin typeface="Arial"/>
                <a:ea typeface="Calibri"/>
                <a:cs typeface="Times New Roman"/>
              </a:rPr>
              <a:t>findings</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It is </a:t>
            </a:r>
            <a:r>
              <a:rPr lang="da-DK" dirty="0" err="1">
                <a:solidFill>
                  <a:srgbClr val="222222"/>
                </a:solidFill>
                <a:latin typeface="Arial"/>
                <a:ea typeface="Calibri"/>
                <a:cs typeface="Times New Roman"/>
              </a:rPr>
              <a:t>good</a:t>
            </a:r>
            <a:r>
              <a:rPr lang="da-DK" dirty="0">
                <a:solidFill>
                  <a:srgbClr val="222222"/>
                </a:solidFill>
                <a:latin typeface="Arial"/>
                <a:ea typeface="Calibri"/>
                <a:cs typeface="Times New Roman"/>
              </a:rPr>
              <a:t> with a definition of </a:t>
            </a:r>
            <a:r>
              <a:rPr lang="da-DK" dirty="0" err="1">
                <a:solidFill>
                  <a:srgbClr val="222222"/>
                </a:solidFill>
                <a:latin typeface="Arial"/>
                <a:ea typeface="Calibri"/>
                <a:cs typeface="Times New Roman"/>
              </a:rPr>
              <a:t>what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are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talking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about</a:t>
            </a:r>
            <a:r>
              <a:rPr lang="da-DK" dirty="0">
                <a:solidFill>
                  <a:srgbClr val="222222"/>
                </a:solidFill>
                <a:latin typeface="Arial"/>
                <a:ea typeface="Calibri"/>
                <a:cs typeface="Times New Roman"/>
              </a:rPr>
              <a:t> - and </a:t>
            </a:r>
            <a:r>
              <a:rPr lang="da-DK" dirty="0" err="1">
                <a:solidFill>
                  <a:srgbClr val="222222"/>
                </a:solidFill>
                <a:latin typeface="Arial"/>
                <a:ea typeface="Calibri"/>
                <a:cs typeface="Times New Roman"/>
              </a:rPr>
              <a:t>indeed</a:t>
            </a:r>
            <a:r>
              <a:rPr lang="da-DK" dirty="0">
                <a:solidFill>
                  <a:srgbClr val="222222"/>
                </a:solidFill>
                <a:latin typeface="Arial"/>
                <a:ea typeface="Calibri"/>
                <a:cs typeface="Times New Roman"/>
              </a:rPr>
              <a:t> WHO is the </a:t>
            </a:r>
            <a:r>
              <a:rPr lang="da-DK" dirty="0" err="1">
                <a:solidFill>
                  <a:srgbClr val="222222"/>
                </a:solidFill>
                <a:latin typeface="Arial"/>
                <a:ea typeface="Calibri"/>
                <a:cs typeface="Times New Roman"/>
              </a:rPr>
              <a:t>only</a:t>
            </a:r>
            <a:r>
              <a:rPr lang="da-DK" dirty="0">
                <a:solidFill>
                  <a:srgbClr val="222222"/>
                </a:solidFill>
                <a:latin typeface="Arial"/>
                <a:ea typeface="Calibri"/>
                <a:cs typeface="Times New Roman"/>
              </a:rPr>
              <a:t> international </a:t>
            </a:r>
            <a:r>
              <a:rPr lang="da-DK" dirty="0" err="1">
                <a:solidFill>
                  <a:srgbClr val="222222"/>
                </a:solidFill>
                <a:latin typeface="Arial"/>
                <a:ea typeface="Calibri"/>
                <a:cs typeface="Times New Roman"/>
              </a:rPr>
              <a:t>organization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has </a:t>
            </a:r>
            <a:r>
              <a:rPr lang="da-DK" dirty="0" err="1">
                <a:solidFill>
                  <a:srgbClr val="222222"/>
                </a:solidFill>
                <a:latin typeface="Arial"/>
                <a:ea typeface="Calibri"/>
                <a:cs typeface="Times New Roman"/>
              </a:rPr>
              <a:t>succeeded</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make</a:t>
            </a:r>
            <a:r>
              <a:rPr lang="da-DK" dirty="0">
                <a:solidFill>
                  <a:srgbClr val="222222"/>
                </a:solidFill>
                <a:latin typeface="Arial"/>
                <a:ea typeface="Calibri"/>
                <a:cs typeface="Times New Roman"/>
              </a:rPr>
              <a:t> a definition of </a:t>
            </a:r>
            <a:r>
              <a:rPr lang="da-DK" dirty="0" err="1">
                <a:solidFill>
                  <a:srgbClr val="222222"/>
                </a:solidFill>
                <a:latin typeface="Arial"/>
                <a:ea typeface="Calibri"/>
                <a:cs typeface="Times New Roman"/>
              </a:rPr>
              <a:t>sexuality</a:t>
            </a:r>
            <a:r>
              <a:rPr lang="da-DK" dirty="0">
                <a:solidFill>
                  <a:srgbClr val="222222"/>
                </a:solidFill>
                <a:latin typeface="Arial"/>
                <a:ea typeface="Calibri"/>
                <a:cs typeface="Times New Roman"/>
              </a:rPr>
              <a:t>, and if </a:t>
            </a:r>
            <a:r>
              <a:rPr lang="da-DK" dirty="0" err="1">
                <a:solidFill>
                  <a:srgbClr val="222222"/>
                </a:solidFill>
                <a:latin typeface="Arial"/>
                <a:ea typeface="Calibri"/>
                <a:cs typeface="Times New Roman"/>
              </a:rPr>
              <a:t>you</a:t>
            </a:r>
            <a:r>
              <a:rPr lang="da-DK" dirty="0">
                <a:solidFill>
                  <a:srgbClr val="222222"/>
                </a:solidFill>
                <a:latin typeface="Arial"/>
                <a:ea typeface="Calibri"/>
                <a:cs typeface="Times New Roman"/>
              </a:rPr>
              <a:t> have </a:t>
            </a:r>
            <a:r>
              <a:rPr lang="da-DK" dirty="0" err="1">
                <a:solidFill>
                  <a:srgbClr val="222222"/>
                </a:solidFill>
                <a:latin typeface="Arial"/>
                <a:ea typeface="Calibri"/>
                <a:cs typeface="Times New Roman"/>
              </a:rPr>
              <a:t>dealt</a:t>
            </a:r>
            <a:r>
              <a:rPr lang="da-DK" dirty="0">
                <a:solidFill>
                  <a:srgbClr val="222222"/>
                </a:solidFill>
                <a:latin typeface="Arial"/>
                <a:ea typeface="Calibri"/>
                <a:cs typeface="Times New Roman"/>
              </a:rPr>
              <a:t> a </a:t>
            </a:r>
            <a:r>
              <a:rPr lang="da-DK" dirty="0" err="1">
                <a:solidFill>
                  <a:srgbClr val="222222"/>
                </a:solidFill>
                <a:latin typeface="Arial"/>
                <a:ea typeface="Calibri"/>
                <a:cs typeface="Times New Roman"/>
              </a:rPr>
              <a:t>little</a:t>
            </a:r>
            <a:r>
              <a:rPr lang="da-DK" dirty="0">
                <a:solidFill>
                  <a:srgbClr val="222222"/>
                </a:solidFill>
                <a:latin typeface="Arial"/>
                <a:ea typeface="Calibri"/>
                <a:cs typeface="Times New Roman"/>
              </a:rPr>
              <a:t> with the </a:t>
            </a:r>
            <a:r>
              <a:rPr lang="da-DK" dirty="0" err="1">
                <a:solidFill>
                  <a:srgbClr val="222222"/>
                </a:solidFill>
                <a:latin typeface="Arial"/>
                <a:ea typeface="Calibri"/>
                <a:cs typeface="Times New Roman"/>
              </a:rPr>
              <a:t>subject</a:t>
            </a:r>
            <a:r>
              <a:rPr lang="da-DK" dirty="0">
                <a:solidFill>
                  <a:srgbClr val="222222"/>
                </a:solidFill>
                <a:latin typeface="Arial"/>
                <a:ea typeface="Calibri"/>
                <a:cs typeface="Times New Roman"/>
              </a:rPr>
              <a:t> of </a:t>
            </a:r>
            <a:r>
              <a:rPr lang="da-DK" dirty="0" err="1">
                <a:solidFill>
                  <a:srgbClr val="222222"/>
                </a:solidFill>
                <a:latin typeface="Arial"/>
                <a:ea typeface="Calibri"/>
                <a:cs typeface="Times New Roman"/>
              </a:rPr>
              <a:t>sexuality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you</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will</a:t>
            </a:r>
            <a:r>
              <a:rPr lang="da-DK" dirty="0">
                <a:solidFill>
                  <a:srgbClr val="222222"/>
                </a:solidFill>
                <a:latin typeface="Arial"/>
                <a:ea typeface="Calibri"/>
                <a:cs typeface="Times New Roman"/>
              </a:rPr>
              <a:t> find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there</a:t>
            </a:r>
            <a:r>
              <a:rPr lang="da-DK" dirty="0">
                <a:solidFill>
                  <a:srgbClr val="222222"/>
                </a:solidFill>
                <a:latin typeface="Arial"/>
                <a:ea typeface="Calibri"/>
                <a:cs typeface="Times New Roman"/>
              </a:rPr>
              <a:t> generally </a:t>
            </a:r>
            <a:r>
              <a:rPr lang="da-DK" dirty="0" err="1">
                <a:solidFill>
                  <a:srgbClr val="222222"/>
                </a:solidFill>
                <a:latin typeface="Arial"/>
                <a:ea typeface="Calibri"/>
                <a:cs typeface="Times New Roman"/>
              </a:rPr>
              <a:t>exist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very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few</a:t>
            </a:r>
            <a:r>
              <a:rPr lang="da-DK" dirty="0">
                <a:solidFill>
                  <a:srgbClr val="222222"/>
                </a:solidFill>
                <a:latin typeface="Arial"/>
                <a:ea typeface="Calibri"/>
                <a:cs typeface="Times New Roman"/>
              </a:rPr>
              <a:t> definition </a:t>
            </a:r>
            <a:r>
              <a:rPr lang="da-DK" dirty="0" err="1">
                <a:solidFill>
                  <a:srgbClr val="222222"/>
                </a:solidFill>
                <a:latin typeface="Arial"/>
                <a:ea typeface="Calibri"/>
                <a:cs typeface="Times New Roman"/>
              </a:rPr>
              <a:t>concepts</a:t>
            </a:r>
            <a:r>
              <a:rPr lang="da-DK" dirty="0">
                <a:solidFill>
                  <a:srgbClr val="222222"/>
                </a:solidFill>
                <a:latin typeface="Arial"/>
                <a:ea typeface="Calibri"/>
                <a:cs typeface="Times New Roman"/>
              </a:rPr>
              <a:t> (it is </a:t>
            </a:r>
            <a:r>
              <a:rPr lang="da-DK" dirty="0" err="1">
                <a:solidFill>
                  <a:srgbClr val="222222"/>
                </a:solidFill>
                <a:latin typeface="Arial"/>
                <a:ea typeface="Calibri"/>
                <a:cs typeface="Times New Roman"/>
              </a:rPr>
              <a:t>surprising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considering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how</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much</a:t>
            </a:r>
            <a:r>
              <a:rPr lang="da-DK" dirty="0">
                <a:solidFill>
                  <a:srgbClr val="222222"/>
                </a:solidFill>
                <a:latin typeface="Arial"/>
                <a:ea typeface="Calibri"/>
                <a:cs typeface="Times New Roman"/>
              </a:rPr>
              <a:t> it </a:t>
            </a:r>
            <a:r>
              <a:rPr lang="da-DK" dirty="0" err="1">
                <a:solidFill>
                  <a:srgbClr val="222222"/>
                </a:solidFill>
                <a:latin typeface="Arial"/>
                <a:ea typeface="Calibri"/>
                <a:cs typeface="Times New Roman"/>
              </a:rPr>
              <a:t>means</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us</a:t>
            </a:r>
            <a:r>
              <a:rPr lang="da-DK" dirty="0">
                <a:solidFill>
                  <a:srgbClr val="222222"/>
                </a:solidFill>
                <a:latin typeface="Arial"/>
                <a:ea typeface="Calibri"/>
                <a:cs typeface="Times New Roman"/>
              </a:rPr>
              <a:t> as </a:t>
            </a:r>
            <a:r>
              <a:rPr lang="da-DK" dirty="0" err="1">
                <a:solidFill>
                  <a:srgbClr val="222222"/>
                </a:solidFill>
                <a:latin typeface="Arial"/>
                <a:ea typeface="Calibri"/>
                <a:cs typeface="Times New Roman"/>
              </a:rPr>
              <a:t>humans</a:t>
            </a:r>
            <a:r>
              <a:rPr lang="da-DK" dirty="0">
                <a:solidFill>
                  <a:srgbClr val="222222"/>
                </a:solidFill>
                <a:latin typeface="Arial"/>
                <a:ea typeface="Calibri"/>
                <a:cs typeface="Times New Roman"/>
              </a:rPr>
              <a:t> - and </a:t>
            </a:r>
            <a:r>
              <a:rPr lang="da-DK" dirty="0" err="1">
                <a:solidFill>
                  <a:srgbClr val="222222"/>
                </a:solidFill>
                <a:latin typeface="Arial"/>
                <a:ea typeface="Calibri"/>
                <a:cs typeface="Times New Roman"/>
              </a:rPr>
              <a:t>how</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much</a:t>
            </a:r>
            <a:r>
              <a:rPr lang="da-DK" dirty="0">
                <a:solidFill>
                  <a:srgbClr val="222222"/>
                </a:solidFill>
                <a:latin typeface="Arial"/>
                <a:ea typeface="Calibri"/>
                <a:cs typeface="Times New Roman"/>
              </a:rPr>
              <a:t> it is in the media / </a:t>
            </a:r>
            <a:r>
              <a:rPr lang="da-DK" dirty="0" err="1">
                <a:solidFill>
                  <a:srgbClr val="222222"/>
                </a:solidFill>
                <a:latin typeface="Arial"/>
                <a:ea typeface="Calibri"/>
                <a:cs typeface="Times New Roman"/>
              </a:rPr>
              <a:t>culture</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err="1">
                <a:solidFill>
                  <a:srgbClr val="222222"/>
                </a:solidFill>
                <a:latin typeface="Arial"/>
                <a:ea typeface="Calibri"/>
                <a:cs typeface="Times New Roman"/>
              </a:rPr>
              <a:t>Sexuality</a:t>
            </a:r>
            <a:r>
              <a:rPr lang="da-DK" dirty="0">
                <a:solidFill>
                  <a:srgbClr val="222222"/>
                </a:solidFill>
                <a:latin typeface="Arial"/>
                <a:ea typeface="Calibri"/>
                <a:cs typeface="Times New Roman"/>
              </a:rPr>
              <a:t> is not (</a:t>
            </a:r>
            <a:r>
              <a:rPr lang="da-DK" dirty="0" err="1">
                <a:solidFill>
                  <a:srgbClr val="222222"/>
                </a:solidFill>
                <a:latin typeface="Arial"/>
                <a:ea typeface="Calibri"/>
                <a:cs typeface="Times New Roman"/>
              </a:rPr>
              <a:t>only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intercourse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orgasm</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etc</a:t>
            </a:r>
            <a:r>
              <a:rPr lang="da-DK" dirty="0">
                <a:solidFill>
                  <a:srgbClr val="222222"/>
                </a:solidFill>
                <a:latin typeface="Arial"/>
                <a:ea typeface="Calibri"/>
                <a:cs typeface="Times New Roman"/>
              </a:rPr>
              <a:t> ....</a:t>
            </a:r>
            <a:br>
              <a:rPr lang="da-DK" dirty="0">
                <a:solidFill>
                  <a:srgbClr val="222222"/>
                </a:solidFill>
                <a:latin typeface="Arial"/>
                <a:ea typeface="Calibri"/>
                <a:cs typeface="Times New Roman"/>
              </a:rPr>
            </a:br>
            <a:r>
              <a:rPr lang="da-DK" dirty="0" err="1">
                <a:solidFill>
                  <a:srgbClr val="222222"/>
                </a:solidFill>
                <a:latin typeface="Arial"/>
                <a:ea typeface="Calibri"/>
                <a:cs typeface="Times New Roman"/>
              </a:rPr>
              <a:t>it's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what</a:t>
            </a:r>
            <a:r>
              <a:rPr lang="da-DK" dirty="0">
                <a:solidFill>
                  <a:srgbClr val="222222"/>
                </a:solidFill>
                <a:latin typeface="Arial"/>
                <a:ea typeface="Calibri"/>
                <a:cs typeface="Times New Roman"/>
              </a:rPr>
              <a:t> drives </a:t>
            </a:r>
            <a:r>
              <a:rPr lang="da-DK" dirty="0" err="1">
                <a:solidFill>
                  <a:srgbClr val="222222"/>
                </a:solidFill>
                <a:latin typeface="Arial"/>
                <a:ea typeface="Calibri"/>
                <a:cs typeface="Times New Roman"/>
              </a:rPr>
              <a:t>us</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seek</a:t>
            </a:r>
            <a:r>
              <a:rPr lang="da-DK" dirty="0">
                <a:solidFill>
                  <a:srgbClr val="222222"/>
                </a:solidFill>
                <a:latin typeface="Arial"/>
                <a:ea typeface="Calibri"/>
                <a:cs typeface="Times New Roman"/>
              </a:rPr>
              <a:t> love, </a:t>
            </a:r>
            <a:r>
              <a:rPr lang="da-DK" dirty="0" err="1">
                <a:solidFill>
                  <a:srgbClr val="222222"/>
                </a:solidFill>
                <a:latin typeface="Arial"/>
                <a:ea typeface="Calibri"/>
                <a:cs typeface="Times New Roman"/>
              </a:rPr>
              <a:t>warmth</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intimacy</a:t>
            </a:r>
            <a:r>
              <a:rPr lang="da-DK" dirty="0">
                <a:solidFill>
                  <a:srgbClr val="222222"/>
                </a:solidFill>
                <a:latin typeface="Arial"/>
                <a:ea typeface="Calibri"/>
                <a:cs typeface="Times New Roman"/>
              </a:rPr>
              <a:t> ... </a:t>
            </a:r>
            <a:endParaRPr lang="da-DK" dirty="0">
              <a:ea typeface="Calibri"/>
              <a:cs typeface="Times New Roman"/>
            </a:endParaRPr>
          </a:p>
          <a:p>
            <a:pPr fontAlgn="t">
              <a:lnSpc>
                <a:spcPct val="115000"/>
              </a:lnSpc>
              <a:spcAft>
                <a:spcPts val="0"/>
              </a:spcAft>
            </a:pPr>
            <a:r>
              <a:rPr lang="da-DK" dirty="0">
                <a:solidFill>
                  <a:srgbClr val="222222"/>
                </a:solidFill>
                <a:latin typeface="Arial"/>
                <a:ea typeface="Calibri"/>
                <a:cs typeface="Times New Roman"/>
              </a:rPr>
              <a:t>and it is </a:t>
            </a:r>
            <a:r>
              <a:rPr lang="da-DK" dirty="0" err="1">
                <a:solidFill>
                  <a:srgbClr val="222222"/>
                </a:solidFill>
                <a:latin typeface="Arial"/>
                <a:ea typeface="Calibri"/>
                <a:cs typeface="Times New Roman"/>
              </a:rPr>
              <a:t>expressed</a:t>
            </a:r>
            <a:r>
              <a:rPr lang="da-DK" dirty="0">
                <a:solidFill>
                  <a:srgbClr val="222222"/>
                </a:solidFill>
                <a:latin typeface="Arial"/>
                <a:ea typeface="Calibri"/>
                <a:cs typeface="Times New Roman"/>
              </a:rPr>
              <a:t> in the </a:t>
            </a:r>
            <a:r>
              <a:rPr lang="da-DK" dirty="0" err="1">
                <a:solidFill>
                  <a:srgbClr val="222222"/>
                </a:solidFill>
                <a:latin typeface="Arial"/>
                <a:ea typeface="Calibri"/>
                <a:cs typeface="Times New Roman"/>
              </a:rPr>
              <a:t>way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we</a:t>
            </a:r>
            <a:r>
              <a:rPr lang="da-DK" dirty="0">
                <a:solidFill>
                  <a:srgbClr val="222222"/>
                </a:solidFill>
                <a:latin typeface="Arial"/>
                <a:ea typeface="Calibri"/>
                <a:cs typeface="Times New Roman"/>
              </a:rPr>
              <a:t> feel, </a:t>
            </a:r>
            <a:r>
              <a:rPr lang="da-DK" dirty="0" err="1">
                <a:solidFill>
                  <a:srgbClr val="222222"/>
                </a:solidFill>
                <a:latin typeface="Arial"/>
                <a:ea typeface="Calibri"/>
                <a:cs typeface="Times New Roman"/>
              </a:rPr>
              <a:t>how</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move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touching</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being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touched</a:t>
            </a:r>
            <a:r>
              <a:rPr lang="da-DK" dirty="0">
                <a:solidFill>
                  <a:srgbClr val="222222"/>
                </a:solidFill>
                <a:latin typeface="Arial"/>
                <a:ea typeface="Calibri"/>
                <a:cs typeface="Times New Roman"/>
              </a:rPr>
              <a:t> ...</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The </a:t>
            </a:r>
            <a:r>
              <a:rPr lang="da-DK" dirty="0" err="1">
                <a:solidFill>
                  <a:srgbClr val="222222"/>
                </a:solidFill>
                <a:latin typeface="Arial"/>
                <a:ea typeface="Calibri"/>
                <a:cs typeface="Times New Roman"/>
              </a:rPr>
              <a:t>above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quotations</a:t>
            </a:r>
            <a:r>
              <a:rPr lang="da-DK" dirty="0">
                <a:solidFill>
                  <a:srgbClr val="222222"/>
                </a:solidFill>
                <a:latin typeface="Arial"/>
                <a:ea typeface="Calibri"/>
                <a:cs typeface="Times New Roman"/>
              </a:rPr>
              <a:t> from the definition is </a:t>
            </a:r>
            <a:r>
              <a:rPr lang="da-DK" dirty="0" err="1">
                <a:solidFill>
                  <a:srgbClr val="222222"/>
                </a:solidFill>
                <a:latin typeface="Arial"/>
                <a:ea typeface="Calibri"/>
                <a:cs typeface="Times New Roman"/>
              </a:rPr>
              <a:t>highlighted</a:t>
            </a:r>
            <a:r>
              <a:rPr lang="da-DK" dirty="0">
                <a:solidFill>
                  <a:srgbClr val="222222"/>
                </a:solidFill>
                <a:latin typeface="Arial"/>
                <a:ea typeface="Calibri"/>
                <a:cs typeface="Times New Roman"/>
              </a:rPr>
              <a:t> to mind </a:t>
            </a:r>
            <a:r>
              <a:rPr lang="da-DK" dirty="0" err="1">
                <a:solidFill>
                  <a:srgbClr val="222222"/>
                </a:solidFill>
                <a:latin typeface="Arial"/>
                <a:ea typeface="Calibri"/>
                <a:cs typeface="Times New Roman"/>
              </a:rPr>
              <a:t>expand</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our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awareness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when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we</a:t>
            </a:r>
            <a:r>
              <a:rPr lang="da-DK" dirty="0">
                <a:solidFill>
                  <a:srgbClr val="222222"/>
                </a:solidFill>
                <a:latin typeface="Arial"/>
                <a:ea typeface="Calibri"/>
                <a:cs typeface="Times New Roman"/>
              </a:rPr>
              <a:t> talk </a:t>
            </a:r>
            <a:r>
              <a:rPr lang="da-DK" dirty="0" err="1">
                <a:solidFill>
                  <a:srgbClr val="222222"/>
                </a:solidFill>
                <a:latin typeface="Arial"/>
                <a:ea typeface="Calibri"/>
                <a:cs typeface="Times New Roman"/>
              </a:rPr>
              <a:t>about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sexuality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away</a:t>
            </a:r>
            <a:r>
              <a:rPr lang="da-DK" dirty="0">
                <a:solidFill>
                  <a:srgbClr val="222222"/>
                </a:solidFill>
                <a:latin typeface="Arial"/>
                <a:ea typeface="Calibri"/>
                <a:cs typeface="Times New Roman"/>
              </a:rPr>
              <a:t> from the </a:t>
            </a:r>
            <a:r>
              <a:rPr lang="da-DK" dirty="0" err="1">
                <a:solidFill>
                  <a:srgbClr val="222222"/>
                </a:solidFill>
                <a:latin typeface="Arial"/>
                <a:ea typeface="Calibri"/>
                <a:cs typeface="Times New Roman"/>
              </a:rPr>
              <a:t>classic</a:t>
            </a:r>
            <a:r>
              <a:rPr lang="da-DK" dirty="0">
                <a:solidFill>
                  <a:srgbClr val="222222"/>
                </a:solidFill>
                <a:latin typeface="Arial"/>
                <a:ea typeface="Calibri"/>
                <a:cs typeface="Times New Roman"/>
              </a:rPr>
              <a:t> associations </a:t>
            </a:r>
            <a:r>
              <a:rPr lang="da-DK" dirty="0" err="1">
                <a:solidFill>
                  <a:srgbClr val="222222"/>
                </a:solidFill>
                <a:latin typeface="Arial"/>
                <a:ea typeface="Calibri"/>
                <a:cs typeface="Times New Roman"/>
              </a:rPr>
              <a:t>into</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something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is </a:t>
            </a:r>
            <a:r>
              <a:rPr lang="da-DK" dirty="0" err="1">
                <a:solidFill>
                  <a:srgbClr val="222222"/>
                </a:solidFill>
                <a:latin typeface="Arial"/>
                <a:ea typeface="Calibri"/>
                <a:cs typeface="Times New Roman"/>
              </a:rPr>
              <a:t>easier</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relate</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children</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sexuality</a:t>
            </a:r>
            <a:r>
              <a:rPr lang="da-DK" dirty="0">
                <a:solidFill>
                  <a:srgbClr val="222222"/>
                </a:solidFill>
                <a:latin typeface="Arial"/>
                <a:ea typeface="Calibri"/>
                <a:cs typeface="Times New Roman"/>
              </a:rPr>
              <a:t>.</a:t>
            </a:r>
            <a:endParaRPr lang="da-DK" dirty="0">
              <a:ea typeface="Calibri"/>
              <a:cs typeface="Times New Roman"/>
            </a:endParaRPr>
          </a:p>
        </p:txBody>
      </p:sp>
      <p:sp>
        <p:nvSpPr>
          <p:cNvPr id="267268" name="Pladsholder til diasnummer 3"/>
          <p:cNvSpPr>
            <a:spLocks noGrp="1"/>
          </p:cNvSpPr>
          <p:nvPr>
            <p:ph type="sldNum" sz="quarter" idx="5"/>
          </p:nvPr>
        </p:nvSpPr>
        <p:spPr bwMode="auto">
          <a:noFill/>
          <a:ln>
            <a:miter lim="800000"/>
            <a:headEnd/>
            <a:tailEnd/>
          </a:ln>
        </p:spPr>
        <p:txBody>
          <a:bodyPr/>
          <a:lstStyle/>
          <a:p>
            <a:fld id="{BB80CA05-C409-42D3-A8E7-09B8EE6DF910}" type="slidenum">
              <a:rPr lang="da-DK" altLang="da-DK" smtClean="0">
                <a:solidFill>
                  <a:prstClr val="black"/>
                </a:solidFill>
              </a:rPr>
              <a:pPr/>
              <a:t>13</a:t>
            </a:fld>
            <a:endParaRPr lang="da-DK" altLang="da-DK" smtClean="0">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Pladsholder til diasbillede 1"/>
          <p:cNvSpPr>
            <a:spLocks noGrp="1" noRot="1" noChangeAspect="1" noTextEdit="1"/>
          </p:cNvSpPr>
          <p:nvPr>
            <p:ph type="sldImg"/>
          </p:nvPr>
        </p:nvSpPr>
        <p:spPr bwMode="auto">
          <a:xfrm>
            <a:off x="839788" y="0"/>
            <a:ext cx="4960937" cy="3722688"/>
          </a:xfrm>
          <a:noFill/>
          <a:ln>
            <a:solidFill>
              <a:srgbClr val="000000"/>
            </a:solidFill>
            <a:miter lim="800000"/>
            <a:headEnd/>
            <a:tailEnd/>
          </a:ln>
        </p:spPr>
      </p:sp>
      <p:sp>
        <p:nvSpPr>
          <p:cNvPr id="268291" name="Pladsholder til noter 2"/>
          <p:cNvSpPr>
            <a:spLocks noGrp="1"/>
          </p:cNvSpPr>
          <p:nvPr>
            <p:ph type="body" idx="1"/>
          </p:nvPr>
        </p:nvSpPr>
        <p:spPr bwMode="auto">
          <a:noFill/>
        </p:spPr>
        <p:txBody>
          <a:bodyPr wrap="square" numCol="1" anchor="t" anchorCtr="0" compatLnSpc="1">
            <a:prstTxWarp prst="textNoShape">
              <a:avLst/>
            </a:prstTxWarp>
          </a:bodyPr>
          <a:lstStyle/>
          <a:p>
            <a:pPr fontAlgn="t">
              <a:lnSpc>
                <a:spcPct val="115000"/>
              </a:lnSpc>
              <a:spcAft>
                <a:spcPts val="0"/>
              </a:spcAft>
            </a:pPr>
            <a:r>
              <a:rPr lang="da-DK" dirty="0" err="1">
                <a:solidFill>
                  <a:srgbClr val="222222"/>
                </a:solidFill>
                <a:latin typeface="Arial"/>
                <a:ea typeface="Calibri"/>
                <a:cs typeface="Times New Roman"/>
              </a:rPr>
              <a:t>It’s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important</a:t>
            </a:r>
            <a:r>
              <a:rPr lang="da-DK" dirty="0">
                <a:solidFill>
                  <a:srgbClr val="222222"/>
                </a:solidFill>
                <a:latin typeface="Arial"/>
                <a:ea typeface="Calibri"/>
                <a:cs typeface="Times New Roman"/>
              </a:rPr>
              <a:t> to look at </a:t>
            </a:r>
            <a:r>
              <a:rPr lang="da-DK" dirty="0" err="1">
                <a:solidFill>
                  <a:srgbClr val="222222"/>
                </a:solidFill>
                <a:latin typeface="Arial"/>
                <a:ea typeface="Calibri"/>
                <a:cs typeface="Times New Roman"/>
              </a:rPr>
              <a:t>children's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sexuality</a:t>
            </a:r>
            <a:r>
              <a:rPr lang="da-DK" dirty="0">
                <a:solidFill>
                  <a:srgbClr val="222222"/>
                </a:solidFill>
                <a:latin typeface="Arial"/>
                <a:ea typeface="Calibri"/>
                <a:cs typeface="Times New Roman"/>
              </a:rPr>
              <a:t> as part of </a:t>
            </a:r>
            <a:r>
              <a:rPr lang="da-DK" dirty="0" err="1">
                <a:solidFill>
                  <a:srgbClr val="222222"/>
                </a:solidFill>
                <a:latin typeface="Arial"/>
                <a:ea typeface="Calibri"/>
                <a:cs typeface="Times New Roman"/>
              </a:rPr>
              <a:t>their</a:t>
            </a:r>
            <a:r>
              <a:rPr lang="da-DK" dirty="0">
                <a:solidFill>
                  <a:srgbClr val="222222"/>
                </a:solidFill>
                <a:latin typeface="Arial"/>
                <a:ea typeface="Calibri"/>
                <a:cs typeface="Times New Roman"/>
              </a:rPr>
              <a:t> overall </a:t>
            </a:r>
            <a:r>
              <a:rPr lang="da-DK" dirty="0" err="1">
                <a:solidFill>
                  <a:srgbClr val="222222"/>
                </a:solidFill>
                <a:latin typeface="Arial"/>
                <a:ea typeface="Calibri"/>
                <a:cs typeface="Times New Roman"/>
              </a:rPr>
              <a:t>development</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sexual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development</a:t>
            </a:r>
            <a:r>
              <a:rPr lang="da-DK" dirty="0">
                <a:solidFill>
                  <a:srgbClr val="222222"/>
                </a:solidFill>
                <a:latin typeface="Arial"/>
                <a:ea typeface="Calibri"/>
                <a:cs typeface="Times New Roman"/>
              </a:rPr>
              <a:t> is </a:t>
            </a:r>
            <a:r>
              <a:rPr lang="da-DK" dirty="0" err="1">
                <a:solidFill>
                  <a:srgbClr val="222222"/>
                </a:solidFill>
                <a:latin typeface="Arial"/>
                <a:ea typeface="Calibri"/>
                <a:cs typeface="Times New Roman"/>
              </a:rPr>
              <a:t>lifelong</a:t>
            </a:r>
            <a:r>
              <a:rPr lang="da-DK" dirty="0">
                <a:solidFill>
                  <a:srgbClr val="222222"/>
                </a:solidFill>
                <a:latin typeface="Arial"/>
                <a:ea typeface="Calibri"/>
                <a:cs typeface="Times New Roman"/>
              </a:rPr>
              <a:t> and starts in </a:t>
            </a:r>
            <a:r>
              <a:rPr lang="da-DK" dirty="0" err="1">
                <a:solidFill>
                  <a:srgbClr val="222222"/>
                </a:solidFill>
                <a:latin typeface="Arial"/>
                <a:ea typeface="Calibri"/>
                <a:cs typeface="Times New Roman"/>
              </a:rPr>
              <a:t>fetal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life</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infancy</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sexual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development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can</a:t>
            </a:r>
            <a:r>
              <a:rPr lang="da-DK" dirty="0">
                <a:solidFill>
                  <a:srgbClr val="222222"/>
                </a:solidFill>
                <a:latin typeface="Arial"/>
                <a:ea typeface="Calibri"/>
                <a:cs typeface="Times New Roman"/>
              </a:rPr>
              <a:t> not and </a:t>
            </a:r>
            <a:r>
              <a:rPr lang="da-DK" dirty="0" err="1">
                <a:solidFill>
                  <a:srgbClr val="222222"/>
                </a:solidFill>
                <a:latin typeface="Arial"/>
                <a:ea typeface="Calibri"/>
                <a:cs typeface="Times New Roman"/>
              </a:rPr>
              <a:t>should</a:t>
            </a:r>
            <a:r>
              <a:rPr lang="da-DK" dirty="0">
                <a:solidFill>
                  <a:srgbClr val="222222"/>
                </a:solidFill>
                <a:latin typeface="Arial"/>
                <a:ea typeface="Calibri"/>
                <a:cs typeface="Times New Roman"/>
              </a:rPr>
              <a:t> not </a:t>
            </a:r>
            <a:r>
              <a:rPr lang="da-DK" dirty="0" err="1">
                <a:solidFill>
                  <a:srgbClr val="222222"/>
                </a:solidFill>
                <a:latin typeface="Arial"/>
                <a:ea typeface="Calibri"/>
                <a:cs typeface="Times New Roman"/>
              </a:rPr>
              <a:t>be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seen</a:t>
            </a:r>
            <a:r>
              <a:rPr lang="da-DK" dirty="0">
                <a:solidFill>
                  <a:srgbClr val="222222"/>
                </a:solidFill>
                <a:latin typeface="Arial"/>
                <a:ea typeface="Calibri"/>
                <a:cs typeface="Times New Roman"/>
              </a:rPr>
              <a:t> as </a:t>
            </a:r>
            <a:r>
              <a:rPr lang="da-DK" dirty="0" err="1">
                <a:solidFill>
                  <a:srgbClr val="222222"/>
                </a:solidFill>
                <a:latin typeface="Arial"/>
                <a:ea typeface="Calibri"/>
                <a:cs typeface="Times New Roman"/>
              </a:rPr>
              <a:t>something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completely</a:t>
            </a:r>
            <a:r>
              <a:rPr lang="da-DK" dirty="0">
                <a:solidFill>
                  <a:srgbClr val="222222"/>
                </a:solidFill>
                <a:latin typeface="Arial"/>
                <a:ea typeface="Calibri"/>
                <a:cs typeface="Times New Roman"/>
              </a:rPr>
              <a:t> separate, but is a </a:t>
            </a:r>
            <a:r>
              <a:rPr lang="da-DK" dirty="0" err="1">
                <a:solidFill>
                  <a:srgbClr val="222222"/>
                </a:solidFill>
                <a:latin typeface="Arial"/>
                <a:ea typeface="Calibri"/>
                <a:cs typeface="Times New Roman"/>
              </a:rPr>
              <a:t>development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goes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hand</a:t>
            </a:r>
            <a:r>
              <a:rPr lang="da-DK" dirty="0">
                <a:solidFill>
                  <a:srgbClr val="222222"/>
                </a:solidFill>
                <a:latin typeface="Arial"/>
                <a:ea typeface="Calibri"/>
                <a:cs typeface="Times New Roman"/>
              </a:rPr>
              <a:t> in </a:t>
            </a:r>
            <a:r>
              <a:rPr lang="da-DK" dirty="0" err="1">
                <a:solidFill>
                  <a:srgbClr val="222222"/>
                </a:solidFill>
                <a:latin typeface="Arial"/>
                <a:ea typeface="Calibri"/>
                <a:cs typeface="Times New Roman"/>
              </a:rPr>
              <a:t>hand</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are</a:t>
            </a:r>
            <a:r>
              <a:rPr lang="da-DK" dirty="0">
                <a:solidFill>
                  <a:srgbClr val="222222"/>
                </a:solidFill>
                <a:latin typeface="Arial"/>
                <a:ea typeface="Calibri"/>
                <a:cs typeface="Times New Roman"/>
              </a:rPr>
              <a:t> part of the </a:t>
            </a:r>
            <a:r>
              <a:rPr lang="da-DK" dirty="0" err="1">
                <a:solidFill>
                  <a:srgbClr val="222222"/>
                </a:solidFill>
                <a:latin typeface="Arial"/>
                <a:ea typeface="Calibri"/>
                <a:cs typeface="Times New Roman"/>
              </a:rPr>
              <a:t>child's</a:t>
            </a:r>
            <a:r>
              <a:rPr lang="da-DK" dirty="0">
                <a:solidFill>
                  <a:srgbClr val="222222"/>
                </a:solidFill>
                <a:latin typeface="Arial"/>
                <a:ea typeface="Calibri"/>
                <a:cs typeface="Times New Roman"/>
              </a:rPr>
              <a:t> personality </a:t>
            </a:r>
            <a:r>
              <a:rPr lang="da-DK" dirty="0" err="1">
                <a:solidFill>
                  <a:srgbClr val="222222"/>
                </a:solidFill>
                <a:latin typeface="Arial"/>
                <a:ea typeface="Calibri"/>
                <a:cs typeface="Times New Roman"/>
              </a:rPr>
              <a:t>development</a:t>
            </a:r>
            <a:r>
              <a:rPr lang="da-DK" dirty="0">
                <a:solidFill>
                  <a:srgbClr val="222222"/>
                </a:solidFill>
                <a:latin typeface="Arial"/>
                <a:ea typeface="Calibri"/>
                <a:cs typeface="Times New Roman"/>
              </a:rPr>
              <a:t> in line with the </a:t>
            </a:r>
            <a:r>
              <a:rPr lang="da-DK" dirty="0" err="1">
                <a:solidFill>
                  <a:srgbClr val="222222"/>
                </a:solidFill>
                <a:latin typeface="Arial"/>
                <a:ea typeface="Calibri"/>
                <a:cs typeface="Times New Roman"/>
              </a:rPr>
              <a:t>children's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physical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language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motorical</a:t>
            </a:r>
            <a:r>
              <a:rPr lang="da-DK" dirty="0">
                <a:solidFill>
                  <a:srgbClr val="222222"/>
                </a:solidFill>
                <a:latin typeface="Arial"/>
                <a:ea typeface="Calibri"/>
                <a:cs typeface="Times New Roman"/>
              </a:rPr>
              <a:t> etc. </a:t>
            </a:r>
            <a:r>
              <a:rPr lang="da-DK" dirty="0" err="1">
                <a:solidFill>
                  <a:srgbClr val="222222"/>
                </a:solidFill>
                <a:latin typeface="Arial"/>
                <a:ea typeface="Calibri"/>
                <a:cs typeface="Times New Roman"/>
              </a:rPr>
              <a:t>development</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It is </a:t>
            </a:r>
            <a:r>
              <a:rPr lang="da-DK" dirty="0" err="1">
                <a:solidFill>
                  <a:srgbClr val="222222"/>
                </a:solidFill>
                <a:latin typeface="Arial"/>
                <a:ea typeface="Calibri"/>
                <a:cs typeface="Times New Roman"/>
              </a:rPr>
              <a:t>important</a:t>
            </a:r>
            <a:r>
              <a:rPr lang="da-DK" dirty="0">
                <a:solidFill>
                  <a:srgbClr val="222222"/>
                </a:solidFill>
                <a:latin typeface="Arial"/>
                <a:ea typeface="Calibri"/>
                <a:cs typeface="Times New Roman"/>
              </a:rPr>
              <a:t> to point out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in the same </a:t>
            </a:r>
            <a:r>
              <a:rPr lang="da-DK" dirty="0" err="1">
                <a:solidFill>
                  <a:srgbClr val="222222"/>
                </a:solidFill>
                <a:latin typeface="Arial"/>
                <a:ea typeface="Calibri"/>
                <a:cs typeface="Times New Roman"/>
              </a:rPr>
              <a:t>way</a:t>
            </a:r>
            <a:r>
              <a:rPr lang="da-DK" dirty="0">
                <a:solidFill>
                  <a:srgbClr val="222222"/>
                </a:solidFill>
                <a:latin typeface="Arial"/>
                <a:ea typeface="Calibri"/>
                <a:cs typeface="Times New Roman"/>
              </a:rPr>
              <a:t> as </a:t>
            </a:r>
            <a:r>
              <a:rPr lang="da-DK" dirty="0" err="1">
                <a:solidFill>
                  <a:srgbClr val="222222"/>
                </a:solidFill>
                <a:latin typeface="Arial"/>
                <a:ea typeface="Calibri"/>
                <a:cs typeface="Times New Roman"/>
              </a:rPr>
              <a:t>other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development</a:t>
            </a:r>
            <a:r>
              <a:rPr lang="da-DK" dirty="0">
                <a:solidFill>
                  <a:srgbClr val="222222"/>
                </a:solidFill>
                <a:latin typeface="Arial"/>
                <a:ea typeface="Calibri"/>
                <a:cs typeface="Times New Roman"/>
              </a:rPr>
              <a:t>, it is the </a:t>
            </a:r>
            <a:r>
              <a:rPr lang="da-DK" dirty="0" err="1">
                <a:solidFill>
                  <a:srgbClr val="222222"/>
                </a:solidFill>
                <a:latin typeface="Arial"/>
                <a:ea typeface="Calibri"/>
                <a:cs typeface="Times New Roman"/>
              </a:rPr>
              <a:t>adults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around</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child</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who</a:t>
            </a:r>
            <a:r>
              <a:rPr lang="da-DK" dirty="0">
                <a:solidFill>
                  <a:srgbClr val="222222"/>
                </a:solidFill>
                <a:latin typeface="Arial"/>
                <a:ea typeface="Calibri"/>
                <a:cs typeface="Times New Roman"/>
              </a:rPr>
              <a:t> is helping to provide </a:t>
            </a:r>
            <a:r>
              <a:rPr lang="da-DK" dirty="0" err="1">
                <a:solidFill>
                  <a:srgbClr val="222222"/>
                </a:solidFill>
                <a:latin typeface="Arial"/>
                <a:ea typeface="Calibri"/>
                <a:cs typeface="Times New Roman"/>
              </a:rPr>
              <a:t>also</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children's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sexual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development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impact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We</a:t>
            </a:r>
            <a:r>
              <a:rPr lang="da-DK" dirty="0">
                <a:solidFill>
                  <a:srgbClr val="222222"/>
                </a:solidFill>
                <a:latin typeface="Arial"/>
                <a:ea typeface="Calibri"/>
                <a:cs typeface="Times New Roman"/>
              </a:rPr>
              <a:t> as do </a:t>
            </a:r>
            <a:r>
              <a:rPr lang="da-DK" dirty="0" err="1">
                <a:solidFill>
                  <a:srgbClr val="222222"/>
                </a:solidFill>
                <a:latin typeface="Arial"/>
                <a:ea typeface="Calibri"/>
                <a:cs typeface="Times New Roman"/>
              </a:rPr>
              <a:t>adults</a:t>
            </a:r>
            <a:r>
              <a:rPr lang="da-DK" dirty="0">
                <a:solidFill>
                  <a:srgbClr val="222222"/>
                </a:solidFill>
                <a:latin typeface="Arial"/>
                <a:ea typeface="Calibri"/>
                <a:cs typeface="Times New Roman"/>
              </a:rPr>
              <a:t> give the </a:t>
            </a:r>
            <a:r>
              <a:rPr lang="da-DK" dirty="0" err="1">
                <a:solidFill>
                  <a:srgbClr val="222222"/>
                </a:solidFill>
                <a:latin typeface="Arial"/>
                <a:ea typeface="Calibri"/>
                <a:cs typeface="Times New Roman"/>
              </a:rPr>
              <a:t>conditions</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shape</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allow</a:t>
            </a:r>
            <a:r>
              <a:rPr lang="da-DK" dirty="0">
                <a:solidFill>
                  <a:srgbClr val="222222"/>
                </a:solidFill>
                <a:latin typeface="Arial"/>
                <a:ea typeface="Calibri"/>
                <a:cs typeface="Times New Roman"/>
              </a:rPr>
              <a:t> for </a:t>
            </a:r>
            <a:r>
              <a:rPr lang="da-DK" dirty="0" err="1">
                <a:solidFill>
                  <a:srgbClr val="222222"/>
                </a:solidFill>
                <a:latin typeface="Arial"/>
                <a:ea typeface="Calibri"/>
                <a:cs typeface="Times New Roman"/>
              </a:rPr>
              <a:t>children's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sexual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development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We</a:t>
            </a:r>
            <a:r>
              <a:rPr lang="da-DK" dirty="0">
                <a:solidFill>
                  <a:srgbClr val="222222"/>
                </a:solidFill>
                <a:latin typeface="Arial"/>
                <a:ea typeface="Calibri"/>
                <a:cs typeface="Times New Roman"/>
              </a:rPr>
              <a:t> must </a:t>
            </a:r>
            <a:r>
              <a:rPr lang="da-DK" dirty="0" err="1">
                <a:solidFill>
                  <a:srgbClr val="222222"/>
                </a:solidFill>
                <a:latin typeface="Arial"/>
                <a:ea typeface="Calibri"/>
                <a:cs typeface="Times New Roman"/>
              </a:rPr>
              <a:t>help</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them</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get</a:t>
            </a:r>
            <a:r>
              <a:rPr lang="da-DK" dirty="0">
                <a:solidFill>
                  <a:srgbClr val="222222"/>
                </a:solidFill>
                <a:latin typeface="Arial"/>
                <a:ea typeface="Calibri"/>
                <a:cs typeface="Times New Roman"/>
              </a:rPr>
              <a:t> a </a:t>
            </a:r>
            <a:r>
              <a:rPr lang="da-DK" dirty="0" err="1">
                <a:solidFill>
                  <a:srgbClr val="222222"/>
                </a:solidFill>
                <a:latin typeface="Arial"/>
                <a:ea typeface="Calibri"/>
                <a:cs typeface="Times New Roman"/>
              </a:rPr>
              <a:t>balanced</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relationship</a:t>
            </a:r>
            <a:r>
              <a:rPr lang="da-DK" dirty="0">
                <a:solidFill>
                  <a:srgbClr val="222222"/>
                </a:solidFill>
                <a:latin typeface="Arial"/>
                <a:ea typeface="Calibri"/>
                <a:cs typeface="Times New Roman"/>
              </a:rPr>
              <a:t> with </a:t>
            </a:r>
            <a:r>
              <a:rPr lang="da-DK" dirty="0" err="1">
                <a:solidFill>
                  <a:srgbClr val="222222"/>
                </a:solidFill>
                <a:latin typeface="Arial"/>
                <a:ea typeface="Calibri"/>
                <a:cs typeface="Times New Roman"/>
              </a:rPr>
              <a:t>their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sexuality</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Knowledge </a:t>
            </a:r>
            <a:r>
              <a:rPr lang="da-DK" dirty="0" err="1">
                <a:solidFill>
                  <a:srgbClr val="222222"/>
                </a:solidFill>
                <a:latin typeface="Arial"/>
                <a:ea typeface="Calibri"/>
                <a:cs typeface="Times New Roman"/>
              </a:rPr>
              <a:t>about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children's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sexuality</a:t>
            </a:r>
            <a:r>
              <a:rPr lang="da-DK" dirty="0">
                <a:solidFill>
                  <a:srgbClr val="222222"/>
                </a:solidFill>
                <a:latin typeface="Arial"/>
                <a:ea typeface="Calibri"/>
                <a:cs typeface="Times New Roman"/>
              </a:rPr>
              <a:t> is </a:t>
            </a:r>
            <a:r>
              <a:rPr lang="da-DK" dirty="0" err="1">
                <a:solidFill>
                  <a:srgbClr val="222222"/>
                </a:solidFill>
                <a:latin typeface="Arial"/>
                <a:ea typeface="Calibri"/>
                <a:cs typeface="Times New Roman"/>
              </a:rPr>
              <a:t>also</a:t>
            </a:r>
            <a:r>
              <a:rPr lang="da-DK" dirty="0">
                <a:solidFill>
                  <a:srgbClr val="222222"/>
                </a:solidFill>
                <a:latin typeface="Arial"/>
                <a:ea typeface="Calibri"/>
                <a:cs typeface="Times New Roman"/>
              </a:rPr>
              <a:t> a </a:t>
            </a:r>
            <a:r>
              <a:rPr lang="da-DK" dirty="0" err="1">
                <a:solidFill>
                  <a:srgbClr val="222222"/>
                </a:solidFill>
                <a:latin typeface="Arial"/>
                <a:ea typeface="Calibri"/>
                <a:cs typeface="Times New Roman"/>
              </a:rPr>
              <a:t>significant</a:t>
            </a:r>
            <a:r>
              <a:rPr lang="da-DK" dirty="0">
                <a:solidFill>
                  <a:srgbClr val="222222"/>
                </a:solidFill>
                <a:latin typeface="Arial"/>
                <a:ea typeface="Calibri"/>
                <a:cs typeface="Times New Roman"/>
              </a:rPr>
              <a:t> factor in relation to </a:t>
            </a:r>
            <a:r>
              <a:rPr lang="da-DK" dirty="0" err="1">
                <a:solidFill>
                  <a:srgbClr val="222222"/>
                </a:solidFill>
                <a:latin typeface="Arial"/>
                <a:ea typeface="Calibri"/>
                <a:cs typeface="Times New Roman"/>
              </a:rPr>
              <a:t>see</a:t>
            </a:r>
            <a:r>
              <a:rPr lang="da-DK" dirty="0">
                <a:solidFill>
                  <a:srgbClr val="222222"/>
                </a:solidFill>
                <a:latin typeface="Arial"/>
                <a:ea typeface="Calibri"/>
                <a:cs typeface="Times New Roman"/>
              </a:rPr>
              <a:t> and understand </a:t>
            </a:r>
            <a:r>
              <a:rPr lang="da-DK" dirty="0" err="1">
                <a:solidFill>
                  <a:srgbClr val="222222"/>
                </a:solidFill>
                <a:latin typeface="Arial"/>
                <a:ea typeface="Calibri"/>
                <a:cs typeface="Times New Roman"/>
              </a:rPr>
              <a:t>children's</a:t>
            </a:r>
            <a:r>
              <a:rPr lang="da-DK" dirty="0">
                <a:solidFill>
                  <a:srgbClr val="222222"/>
                </a:solidFill>
                <a:latin typeface="Arial"/>
                <a:ea typeface="Calibri"/>
                <a:cs typeface="Times New Roman"/>
              </a:rPr>
              <a:t> signals / </a:t>
            </a:r>
            <a:r>
              <a:rPr lang="da-DK" dirty="0" err="1">
                <a:solidFill>
                  <a:srgbClr val="222222"/>
                </a:solidFill>
                <a:latin typeface="Arial"/>
                <a:ea typeface="Calibri"/>
                <a:cs typeface="Times New Roman"/>
              </a:rPr>
              <a:t>reactions</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    </a:t>
            </a:r>
            <a:br>
              <a:rPr lang="da-DK" dirty="0">
                <a:solidFill>
                  <a:srgbClr val="222222"/>
                </a:solidFill>
                <a:latin typeface="Arial"/>
                <a:ea typeface="Calibri"/>
                <a:cs typeface="Times New Roman"/>
              </a:rPr>
            </a:br>
            <a:r>
              <a:rPr lang="da-DK" dirty="0" err="1">
                <a:solidFill>
                  <a:srgbClr val="222222"/>
                </a:solidFill>
                <a:latin typeface="Arial"/>
                <a:ea typeface="Calibri"/>
                <a:cs typeface="Times New Roman"/>
              </a:rPr>
              <a:t>It's</a:t>
            </a:r>
            <a:r>
              <a:rPr lang="da-DK" dirty="0">
                <a:solidFill>
                  <a:srgbClr val="222222"/>
                </a:solidFill>
                <a:latin typeface="Arial"/>
                <a:ea typeface="Calibri"/>
                <a:cs typeface="Times New Roman"/>
              </a:rPr>
              <a:t> not just </a:t>
            </a:r>
            <a:r>
              <a:rPr lang="da-DK" dirty="0" err="1">
                <a:solidFill>
                  <a:srgbClr val="222222"/>
                </a:solidFill>
                <a:latin typeface="Arial"/>
                <a:ea typeface="Calibri"/>
                <a:cs typeface="Times New Roman"/>
              </a:rPr>
              <a:t>about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what</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child</a:t>
            </a:r>
            <a:r>
              <a:rPr lang="da-DK" dirty="0">
                <a:solidFill>
                  <a:srgbClr val="222222"/>
                </a:solidFill>
                <a:latin typeface="Arial"/>
                <a:ea typeface="Calibri"/>
                <a:cs typeface="Times New Roman"/>
              </a:rPr>
              <a:t> has </a:t>
            </a:r>
            <a:r>
              <a:rPr lang="da-DK" dirty="0" err="1">
                <a:solidFill>
                  <a:srgbClr val="222222"/>
                </a:solidFill>
                <a:latin typeface="Arial"/>
                <a:ea typeface="Calibri"/>
                <a:cs typeface="Times New Roman"/>
              </a:rPr>
              <a:t>been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exposed</a:t>
            </a:r>
            <a:r>
              <a:rPr lang="da-DK" dirty="0">
                <a:solidFill>
                  <a:srgbClr val="222222"/>
                </a:solidFill>
                <a:latin typeface="Arial"/>
                <a:ea typeface="Calibri"/>
                <a:cs typeface="Times New Roman"/>
              </a:rPr>
              <a:t> to, but </a:t>
            </a:r>
            <a:r>
              <a:rPr lang="da-DK" dirty="0" err="1">
                <a:solidFill>
                  <a:srgbClr val="222222"/>
                </a:solidFill>
                <a:latin typeface="Arial"/>
                <a:ea typeface="Calibri"/>
                <a:cs typeface="Times New Roman"/>
              </a:rPr>
              <a:t>how</a:t>
            </a:r>
            <a:r>
              <a:rPr lang="da-DK" dirty="0">
                <a:solidFill>
                  <a:srgbClr val="222222"/>
                </a:solidFill>
                <a:latin typeface="Arial"/>
                <a:ea typeface="Calibri"/>
                <a:cs typeface="Times New Roman"/>
              </a:rPr>
              <a:t> it has </a:t>
            </a:r>
            <a:r>
              <a:rPr lang="da-DK" dirty="0" err="1">
                <a:solidFill>
                  <a:srgbClr val="222222"/>
                </a:solidFill>
                <a:latin typeface="Arial"/>
                <a:ea typeface="Calibri"/>
                <a:cs typeface="Times New Roman"/>
              </a:rPr>
              <a:t>experienced</a:t>
            </a:r>
            <a:r>
              <a:rPr lang="da-DK" dirty="0">
                <a:solidFill>
                  <a:srgbClr val="222222"/>
                </a:solidFill>
                <a:latin typeface="Arial"/>
                <a:ea typeface="Calibri"/>
                <a:cs typeface="Times New Roman"/>
              </a:rPr>
              <a:t> it. Trauma is the </a:t>
            </a:r>
            <a:r>
              <a:rPr lang="da-DK" dirty="0" err="1">
                <a:solidFill>
                  <a:srgbClr val="222222"/>
                </a:solidFill>
                <a:latin typeface="Arial"/>
                <a:ea typeface="Calibri"/>
                <a:cs typeface="Times New Roman"/>
              </a:rPr>
              <a:t>psychological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impact</a:t>
            </a:r>
            <a:r>
              <a:rPr lang="da-DK" dirty="0">
                <a:solidFill>
                  <a:srgbClr val="222222"/>
                </a:solidFill>
                <a:latin typeface="Arial"/>
                <a:ea typeface="Calibri"/>
                <a:cs typeface="Times New Roman"/>
              </a:rPr>
              <a:t>, a person </a:t>
            </a:r>
            <a:r>
              <a:rPr lang="da-DK" dirty="0" err="1">
                <a:solidFill>
                  <a:srgbClr val="222222"/>
                </a:solidFill>
                <a:latin typeface="Arial"/>
                <a:ea typeface="Calibri"/>
                <a:cs typeface="Times New Roman"/>
              </a:rPr>
              <a:t>subsequently</a:t>
            </a:r>
            <a:r>
              <a:rPr lang="da-DK" dirty="0">
                <a:solidFill>
                  <a:srgbClr val="222222"/>
                </a:solidFill>
                <a:latin typeface="Arial"/>
                <a:ea typeface="Calibri"/>
                <a:cs typeface="Times New Roman"/>
              </a:rPr>
              <a:t> gives an incident. </a:t>
            </a:r>
            <a:r>
              <a:rPr lang="da-DK" dirty="0" err="1">
                <a:solidFill>
                  <a:srgbClr val="222222"/>
                </a:solidFill>
                <a:latin typeface="Arial"/>
                <a:ea typeface="Calibri"/>
                <a:cs typeface="Times New Roman"/>
              </a:rPr>
              <a:t>Like</a:t>
            </a:r>
            <a:r>
              <a:rPr lang="da-DK" dirty="0">
                <a:solidFill>
                  <a:srgbClr val="222222"/>
                </a:solidFill>
                <a:latin typeface="Arial"/>
                <a:ea typeface="Calibri"/>
                <a:cs typeface="Times New Roman"/>
              </a:rPr>
              <a:t> a </a:t>
            </a:r>
            <a:r>
              <a:rPr lang="da-DK" dirty="0" err="1">
                <a:solidFill>
                  <a:srgbClr val="222222"/>
                </a:solidFill>
                <a:latin typeface="Arial"/>
                <a:ea typeface="Calibri"/>
                <a:cs typeface="Times New Roman"/>
              </a:rPr>
              <a:t>traffic</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accident</a:t>
            </a:r>
            <a:r>
              <a:rPr lang="da-DK" dirty="0">
                <a:solidFill>
                  <a:srgbClr val="222222"/>
                </a:solidFill>
                <a:latin typeface="Arial"/>
                <a:ea typeface="Calibri"/>
                <a:cs typeface="Times New Roman"/>
              </a:rPr>
              <a:t> - I </a:t>
            </a:r>
            <a:r>
              <a:rPr lang="da-DK" dirty="0" err="1">
                <a:solidFill>
                  <a:srgbClr val="222222"/>
                </a:solidFill>
                <a:latin typeface="Arial"/>
                <a:ea typeface="Calibri"/>
                <a:cs typeface="Times New Roman"/>
              </a:rPr>
              <a:t>could</a:t>
            </a:r>
            <a:r>
              <a:rPr lang="da-DK" dirty="0">
                <a:solidFill>
                  <a:srgbClr val="222222"/>
                </a:solidFill>
                <a:latin typeface="Arial"/>
                <a:ea typeface="Calibri"/>
                <a:cs typeface="Times New Roman"/>
              </a:rPr>
              <a:t> have </a:t>
            </a:r>
            <a:r>
              <a:rPr lang="da-DK" dirty="0" err="1">
                <a:solidFill>
                  <a:srgbClr val="222222"/>
                </a:solidFill>
                <a:latin typeface="Arial"/>
                <a:ea typeface="Calibri"/>
                <a:cs typeface="Times New Roman"/>
              </a:rPr>
              <a:t>been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dead</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my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children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could</a:t>
            </a:r>
            <a:r>
              <a:rPr lang="da-DK" dirty="0">
                <a:solidFill>
                  <a:srgbClr val="222222"/>
                </a:solidFill>
                <a:latin typeface="Arial"/>
                <a:ea typeface="Calibri"/>
                <a:cs typeface="Times New Roman"/>
              </a:rPr>
              <a:t> have lost </a:t>
            </a:r>
            <a:r>
              <a:rPr lang="da-DK" dirty="0" err="1">
                <a:solidFill>
                  <a:srgbClr val="222222"/>
                </a:solidFill>
                <a:latin typeface="Arial"/>
                <a:ea typeface="Calibri"/>
                <a:cs typeface="Times New Roman"/>
              </a:rPr>
              <a:t>their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mother</a:t>
            </a:r>
            <a:r>
              <a:rPr lang="da-DK" dirty="0">
                <a:solidFill>
                  <a:srgbClr val="222222"/>
                </a:solidFill>
                <a:latin typeface="Arial"/>
                <a:ea typeface="Calibri"/>
                <a:cs typeface="Times New Roman"/>
              </a:rPr>
              <a:t> ... </a:t>
            </a:r>
            <a:r>
              <a:rPr lang="da-DK" dirty="0" err="1">
                <a:solidFill>
                  <a:srgbClr val="222222"/>
                </a:solidFill>
                <a:latin typeface="Arial"/>
                <a:ea typeface="Calibri"/>
                <a:cs typeface="Times New Roman"/>
              </a:rPr>
              <a:t>Sexuality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gets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importance</a:t>
            </a:r>
            <a:r>
              <a:rPr lang="da-DK" dirty="0">
                <a:solidFill>
                  <a:srgbClr val="222222"/>
                </a:solidFill>
                <a:latin typeface="Arial"/>
                <a:ea typeface="Calibri"/>
                <a:cs typeface="Times New Roman"/>
              </a:rPr>
              <a:t> as </a:t>
            </a:r>
            <a:r>
              <a:rPr lang="da-DK" dirty="0" err="1">
                <a:solidFill>
                  <a:srgbClr val="222222"/>
                </a:solidFill>
                <a:latin typeface="Arial"/>
                <a:ea typeface="Calibri"/>
                <a:cs typeface="Times New Roman"/>
              </a:rPr>
              <a:t>sexuality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retroactively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is the </a:t>
            </a:r>
            <a:r>
              <a:rPr lang="da-DK" dirty="0" err="1">
                <a:solidFill>
                  <a:srgbClr val="222222"/>
                </a:solidFill>
                <a:latin typeface="Arial"/>
                <a:ea typeface="Calibri"/>
                <a:cs typeface="Times New Roman"/>
              </a:rPr>
              <a:t>difficult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related</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sexual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assaults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how</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can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you</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work</a:t>
            </a:r>
            <a:r>
              <a:rPr lang="da-DK" dirty="0">
                <a:solidFill>
                  <a:srgbClr val="222222"/>
                </a:solidFill>
                <a:latin typeface="Arial"/>
                <a:ea typeface="Calibri"/>
                <a:cs typeface="Times New Roman"/>
              </a:rPr>
              <a:t> with the </a:t>
            </a:r>
            <a:r>
              <a:rPr lang="da-DK" dirty="0" err="1">
                <a:solidFill>
                  <a:srgbClr val="222222"/>
                </a:solidFill>
                <a:latin typeface="Arial"/>
                <a:ea typeface="Calibri"/>
                <a:cs typeface="Times New Roman"/>
              </a:rPr>
              <a:t>child's</a:t>
            </a:r>
            <a:r>
              <a:rPr lang="da-DK" dirty="0">
                <a:solidFill>
                  <a:srgbClr val="222222"/>
                </a:solidFill>
                <a:latin typeface="Arial"/>
                <a:ea typeface="Calibri"/>
                <a:cs typeface="Times New Roman"/>
              </a:rPr>
              <a:t> limits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have </a:t>
            </a:r>
            <a:r>
              <a:rPr lang="da-DK" dirty="0" err="1">
                <a:solidFill>
                  <a:srgbClr val="222222"/>
                </a:solidFill>
                <a:latin typeface="Arial"/>
                <a:ea typeface="Calibri"/>
                <a:cs typeface="Times New Roman"/>
              </a:rPr>
              <a:t>been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exceeded</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before</a:t>
            </a:r>
            <a:r>
              <a:rPr lang="da-DK" dirty="0">
                <a:solidFill>
                  <a:srgbClr val="222222"/>
                </a:solidFill>
                <a:latin typeface="Arial"/>
                <a:ea typeface="Calibri"/>
                <a:cs typeface="Times New Roman"/>
              </a:rPr>
              <a:t> it </a:t>
            </a:r>
            <a:r>
              <a:rPr lang="da-DK" dirty="0" err="1">
                <a:solidFill>
                  <a:srgbClr val="222222"/>
                </a:solidFill>
                <a:latin typeface="Arial"/>
                <a:ea typeface="Calibri"/>
                <a:cs typeface="Times New Roman"/>
              </a:rPr>
              <a:t>knows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they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are</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child</a:t>
            </a:r>
            <a:r>
              <a:rPr lang="da-DK" dirty="0">
                <a:solidFill>
                  <a:srgbClr val="222222"/>
                </a:solidFill>
                <a:latin typeface="Arial"/>
                <a:ea typeface="Calibri"/>
                <a:cs typeface="Times New Roman"/>
              </a:rPr>
              <a:t> looks </a:t>
            </a:r>
            <a:r>
              <a:rPr lang="da-DK" dirty="0" err="1">
                <a:solidFill>
                  <a:srgbClr val="222222"/>
                </a:solidFill>
                <a:latin typeface="Arial"/>
                <a:ea typeface="Calibri"/>
                <a:cs typeface="Times New Roman"/>
              </a:rPr>
              <a:t>retrospectively</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The </a:t>
            </a:r>
            <a:r>
              <a:rPr lang="da-DK" dirty="0" err="1">
                <a:solidFill>
                  <a:srgbClr val="222222"/>
                </a:solidFill>
                <a:latin typeface="Arial"/>
                <a:ea typeface="Calibri"/>
                <a:cs typeface="Times New Roman"/>
              </a:rPr>
              <a:t>adults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around</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child</a:t>
            </a:r>
            <a:r>
              <a:rPr lang="da-DK" dirty="0">
                <a:solidFill>
                  <a:srgbClr val="222222"/>
                </a:solidFill>
                <a:latin typeface="Arial"/>
                <a:ea typeface="Calibri"/>
                <a:cs typeface="Times New Roman"/>
              </a:rPr>
              <a:t> has a </a:t>
            </a:r>
            <a:r>
              <a:rPr lang="da-DK" dirty="0" err="1">
                <a:solidFill>
                  <a:srgbClr val="222222"/>
                </a:solidFill>
                <a:latin typeface="Arial"/>
                <a:ea typeface="Calibri"/>
                <a:cs typeface="Times New Roman"/>
              </a:rPr>
              <a:t>significant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importance</a:t>
            </a:r>
            <a:r>
              <a:rPr lang="da-DK" dirty="0">
                <a:solidFill>
                  <a:srgbClr val="222222"/>
                </a:solidFill>
                <a:latin typeface="Arial"/>
                <a:ea typeface="Calibri"/>
                <a:cs typeface="Times New Roman"/>
              </a:rPr>
              <a:t> in relation to the </a:t>
            </a:r>
            <a:r>
              <a:rPr lang="da-DK" dirty="0" err="1">
                <a:solidFill>
                  <a:srgbClr val="222222"/>
                </a:solidFill>
                <a:latin typeface="Arial"/>
                <a:ea typeface="Calibri"/>
                <a:cs typeface="Times New Roman"/>
              </a:rPr>
              <a:t>child's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experience</a:t>
            </a:r>
            <a:r>
              <a:rPr lang="da-DK" dirty="0">
                <a:solidFill>
                  <a:srgbClr val="222222"/>
                </a:solidFill>
                <a:latin typeface="Arial"/>
                <a:ea typeface="Calibri"/>
                <a:cs typeface="Times New Roman"/>
              </a:rPr>
              <a:t> of </a:t>
            </a:r>
            <a:r>
              <a:rPr lang="da-DK" dirty="0" err="1">
                <a:solidFill>
                  <a:srgbClr val="222222"/>
                </a:solidFill>
                <a:latin typeface="Arial"/>
                <a:ea typeface="Calibri"/>
                <a:cs typeface="Times New Roman"/>
              </a:rPr>
              <a:t>what</a:t>
            </a:r>
            <a:r>
              <a:rPr lang="da-DK" dirty="0">
                <a:solidFill>
                  <a:srgbClr val="222222"/>
                </a:solidFill>
                <a:latin typeface="Arial"/>
                <a:ea typeface="Calibri"/>
                <a:cs typeface="Times New Roman"/>
              </a:rPr>
              <a:t> it has </a:t>
            </a:r>
            <a:r>
              <a:rPr lang="da-DK" dirty="0" err="1">
                <a:solidFill>
                  <a:srgbClr val="222222"/>
                </a:solidFill>
                <a:latin typeface="Arial"/>
                <a:ea typeface="Calibri"/>
                <a:cs typeface="Times New Roman"/>
              </a:rPr>
              <a:t>been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exposed</a:t>
            </a:r>
            <a:r>
              <a:rPr lang="da-DK" dirty="0">
                <a:solidFill>
                  <a:srgbClr val="222222"/>
                </a:solidFill>
                <a:latin typeface="Arial"/>
                <a:ea typeface="Calibri"/>
                <a:cs typeface="Times New Roman"/>
              </a:rPr>
              <a:t> to.</a:t>
            </a:r>
            <a:endParaRPr lang="da-DK" dirty="0">
              <a:ea typeface="Calibri"/>
              <a:cs typeface="Times New Roman"/>
            </a:endParaRPr>
          </a:p>
          <a:p>
            <a:endParaRPr lang="da-DK" altLang="da-DK" dirty="0" smtClean="0">
              <a:ea typeface="Geneva" charset="-128"/>
            </a:endParaRPr>
          </a:p>
        </p:txBody>
      </p:sp>
      <p:sp>
        <p:nvSpPr>
          <p:cNvPr id="268292" name="Pladsholder til diasnummer 3"/>
          <p:cNvSpPr>
            <a:spLocks noGrp="1"/>
          </p:cNvSpPr>
          <p:nvPr>
            <p:ph type="sldNum" sz="quarter" idx="5"/>
          </p:nvPr>
        </p:nvSpPr>
        <p:spPr bwMode="auto">
          <a:noFill/>
          <a:ln>
            <a:miter lim="800000"/>
            <a:headEnd/>
            <a:tailEnd/>
          </a:ln>
        </p:spPr>
        <p:txBody>
          <a:bodyPr/>
          <a:lstStyle/>
          <a:p>
            <a:fld id="{82CAD9F9-1E5A-411E-93DB-3EE181BBA353}" type="slidenum">
              <a:rPr lang="da-DK" altLang="da-DK" smtClean="0">
                <a:solidFill>
                  <a:prstClr val="black"/>
                </a:solidFill>
              </a:rPr>
              <a:pPr/>
              <a:t>14</a:t>
            </a:fld>
            <a:endParaRPr lang="da-DK" altLang="da-DK" smtClean="0">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839788" y="0"/>
            <a:ext cx="4960937" cy="3722688"/>
          </a:xfrm>
        </p:spPr>
      </p:sp>
      <p:sp>
        <p:nvSpPr>
          <p:cNvPr id="3" name="Pladsholder til noter 2"/>
          <p:cNvSpPr>
            <a:spLocks noGrp="1"/>
          </p:cNvSpPr>
          <p:nvPr>
            <p:ph type="body" idx="1"/>
          </p:nvPr>
        </p:nvSpPr>
        <p:spPr/>
        <p:txBody>
          <a:bodyPr>
            <a:normAutofit fontScale="92500"/>
          </a:bodyPr>
          <a:lstStyle/>
          <a:p>
            <a:pPr fontAlgn="t">
              <a:lnSpc>
                <a:spcPct val="115000"/>
              </a:lnSpc>
              <a:spcAft>
                <a:spcPts val="0"/>
              </a:spcAft>
            </a:pPr>
            <a:r>
              <a:rPr lang="da-DK" dirty="0" err="1">
                <a:solidFill>
                  <a:srgbClr val="222222"/>
                </a:solidFill>
                <a:latin typeface="Arial"/>
                <a:ea typeface="Calibri"/>
                <a:cs typeface="Times New Roman"/>
              </a:rPr>
              <a:t>Sexual</a:t>
            </a:r>
            <a:r>
              <a:rPr lang="da-DK" dirty="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abuse</a:t>
            </a:r>
            <a:r>
              <a:rPr lang="da-DK" baseline="0" dirty="0" smtClean="0">
                <a:solidFill>
                  <a:srgbClr val="222222"/>
                </a:solidFill>
                <a:latin typeface="Arial"/>
                <a:ea typeface="Calibri"/>
                <a:cs typeface="Times New Roman"/>
              </a:rPr>
              <a:t> </a:t>
            </a:r>
            <a:r>
              <a:rPr lang="da-DK" baseline="0" dirty="0" err="1" smtClean="0">
                <a:solidFill>
                  <a:srgbClr val="222222"/>
                </a:solidFill>
                <a:latin typeface="Arial"/>
                <a:ea typeface="Calibri"/>
                <a:cs typeface="Times New Roman"/>
              </a:rPr>
              <a:t>or</a:t>
            </a:r>
            <a:r>
              <a:rPr lang="da-DK" baseline="0" dirty="0" smtClean="0">
                <a:solidFill>
                  <a:srgbClr val="222222"/>
                </a:solidFill>
                <a:latin typeface="Arial"/>
                <a:ea typeface="Calibri"/>
                <a:cs typeface="Times New Roman"/>
              </a:rPr>
              <a:t> </a:t>
            </a:r>
            <a:r>
              <a:rPr lang="da-DK" baseline="0" dirty="0" err="1" smtClean="0">
                <a:solidFill>
                  <a:srgbClr val="222222"/>
                </a:solidFill>
                <a:latin typeface="Arial"/>
                <a:ea typeface="Calibri"/>
                <a:cs typeface="Times New Roman"/>
              </a:rPr>
              <a:t>assault</a:t>
            </a:r>
            <a:r>
              <a:rPr lang="da-DK" dirty="0" smtClean="0">
                <a:solidFill>
                  <a:srgbClr val="222222"/>
                </a:solidFill>
                <a:latin typeface="Arial"/>
                <a:ea typeface="Calibri"/>
                <a:cs typeface="Times New Roman"/>
              </a:rPr>
              <a:t>: </a:t>
            </a:r>
            <a:endParaRPr lang="da-DK" dirty="0">
              <a:ea typeface="Calibri"/>
              <a:cs typeface="Times New Roman"/>
            </a:endParaRPr>
          </a:p>
          <a:p>
            <a:pPr fontAlgn="t">
              <a:lnSpc>
                <a:spcPct val="115000"/>
              </a:lnSpc>
              <a:spcAft>
                <a:spcPts val="0"/>
              </a:spcAft>
            </a:pPr>
            <a:r>
              <a:rPr lang="da-DK" dirty="0">
                <a:solidFill>
                  <a:srgbClr val="222222"/>
                </a:solidFill>
                <a:latin typeface="Arial"/>
                <a:ea typeface="Calibri"/>
                <a:cs typeface="Times New Roman"/>
              </a:rPr>
              <a:t>In </a:t>
            </a:r>
            <a:r>
              <a:rPr lang="da-DK" dirty="0" err="1">
                <a:solidFill>
                  <a:srgbClr val="222222"/>
                </a:solidFill>
                <a:latin typeface="Arial"/>
                <a:ea typeface="Calibri"/>
                <a:cs typeface="Times New Roman"/>
              </a:rPr>
              <a:t>understanding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sexual</a:t>
            </a:r>
            <a:r>
              <a:rPr lang="da-DK" dirty="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abuse</a:t>
            </a:r>
            <a:r>
              <a:rPr lang="da-DK" dirty="0" smtClean="0">
                <a:solidFill>
                  <a:srgbClr val="222222"/>
                </a:solidFill>
                <a:latin typeface="Arial"/>
                <a:ea typeface="Calibri"/>
                <a:cs typeface="Times New Roman"/>
              </a:rPr>
              <a:t> </a:t>
            </a:r>
            <a:r>
              <a:rPr lang="da-DK" dirty="0">
                <a:solidFill>
                  <a:srgbClr val="222222"/>
                </a:solidFill>
                <a:latin typeface="Arial"/>
                <a:ea typeface="Calibri"/>
                <a:cs typeface="Times New Roman"/>
              </a:rPr>
              <a:t>is, the </a:t>
            </a:r>
            <a:r>
              <a:rPr lang="da-DK" dirty="0" err="1">
                <a:solidFill>
                  <a:srgbClr val="222222"/>
                </a:solidFill>
                <a:latin typeface="Arial"/>
                <a:ea typeface="Calibri"/>
                <a:cs typeface="Times New Roman"/>
              </a:rPr>
              <a:t>emphasis</a:t>
            </a:r>
            <a:r>
              <a:rPr lang="da-DK" dirty="0">
                <a:solidFill>
                  <a:srgbClr val="222222"/>
                </a:solidFill>
                <a:latin typeface="Arial"/>
                <a:ea typeface="Calibri"/>
                <a:cs typeface="Times New Roman"/>
              </a:rPr>
              <a:t> is on the trauma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abuse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can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cause</a:t>
            </a:r>
            <a:r>
              <a:rPr lang="da-DK" dirty="0">
                <a:solidFill>
                  <a:srgbClr val="222222"/>
                </a:solidFill>
                <a:latin typeface="Arial"/>
                <a:ea typeface="Calibri"/>
                <a:cs typeface="Times New Roman"/>
              </a:rPr>
              <a:t>, as </a:t>
            </a:r>
            <a:r>
              <a:rPr lang="da-DK" dirty="0" err="1">
                <a:solidFill>
                  <a:srgbClr val="222222"/>
                </a:solidFill>
                <a:latin typeface="Arial"/>
                <a:ea typeface="Calibri"/>
                <a:cs typeface="Times New Roman"/>
              </a:rPr>
              <a:t>well</a:t>
            </a:r>
            <a:r>
              <a:rPr lang="da-DK" dirty="0">
                <a:solidFill>
                  <a:srgbClr val="222222"/>
                </a:solidFill>
                <a:latin typeface="Arial"/>
                <a:ea typeface="Calibri"/>
                <a:cs typeface="Times New Roman"/>
              </a:rPr>
              <a:t> as on the </a:t>
            </a:r>
            <a:r>
              <a:rPr lang="da-DK" dirty="0" err="1">
                <a:solidFill>
                  <a:srgbClr val="222222"/>
                </a:solidFill>
                <a:latin typeface="Arial"/>
                <a:ea typeface="Calibri"/>
                <a:cs typeface="Times New Roman"/>
              </a:rPr>
              <a:t>consequences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this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sexual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assault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may</a:t>
            </a:r>
            <a:r>
              <a:rPr lang="da-DK" dirty="0">
                <a:solidFill>
                  <a:srgbClr val="222222"/>
                </a:solidFill>
                <a:latin typeface="Arial"/>
                <a:ea typeface="Calibri"/>
                <a:cs typeface="Times New Roman"/>
              </a:rPr>
              <a:t> have for the </a:t>
            </a:r>
            <a:r>
              <a:rPr lang="da-DK" dirty="0" err="1">
                <a:solidFill>
                  <a:srgbClr val="222222"/>
                </a:solidFill>
                <a:latin typeface="Arial"/>
                <a:ea typeface="Calibri"/>
                <a:cs typeface="Times New Roman"/>
              </a:rPr>
              <a:t>child</a:t>
            </a:r>
            <a:r>
              <a:rPr lang="da-DK" dirty="0">
                <a:solidFill>
                  <a:srgbClr val="222222"/>
                </a:solidFill>
                <a:latin typeface="Arial"/>
                <a:ea typeface="Calibri"/>
                <a:cs typeface="Times New Roman"/>
              </a:rPr>
              <a:t> or </a:t>
            </a:r>
            <a:r>
              <a:rPr lang="da-DK" dirty="0" err="1">
                <a:solidFill>
                  <a:srgbClr val="222222"/>
                </a:solidFill>
                <a:latin typeface="Arial"/>
                <a:ea typeface="Calibri"/>
                <a:cs typeface="Times New Roman"/>
              </a:rPr>
              <a:t>young</a:t>
            </a:r>
            <a:r>
              <a:rPr lang="da-DK" dirty="0">
                <a:solidFill>
                  <a:srgbClr val="222222"/>
                </a:solidFill>
                <a:latin typeface="Arial"/>
                <a:ea typeface="Calibri"/>
                <a:cs typeface="Times New Roman"/>
              </a:rPr>
              <a:t> person on the </a:t>
            </a:r>
            <a:r>
              <a:rPr lang="da-DK" dirty="0" err="1">
                <a:solidFill>
                  <a:srgbClr val="222222"/>
                </a:solidFill>
                <a:latin typeface="Arial"/>
                <a:ea typeface="Calibri"/>
                <a:cs typeface="Times New Roman"/>
              </a:rPr>
              <a:t>well-being</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personal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development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We</a:t>
            </a:r>
            <a:r>
              <a:rPr lang="da-DK" dirty="0">
                <a:solidFill>
                  <a:srgbClr val="222222"/>
                </a:solidFill>
                <a:latin typeface="Arial"/>
                <a:ea typeface="Calibri"/>
                <a:cs typeface="Times New Roman"/>
              </a:rPr>
              <a:t> must underline the </a:t>
            </a:r>
            <a:r>
              <a:rPr lang="da-DK" dirty="0" err="1">
                <a:solidFill>
                  <a:srgbClr val="222222"/>
                </a:solidFill>
                <a:latin typeface="Arial"/>
                <a:ea typeface="Calibri"/>
                <a:cs typeface="Times New Roman"/>
              </a:rPr>
              <a:t>importance</a:t>
            </a:r>
            <a:r>
              <a:rPr lang="da-DK" dirty="0">
                <a:solidFill>
                  <a:srgbClr val="222222"/>
                </a:solidFill>
                <a:latin typeface="Arial"/>
                <a:ea typeface="Calibri"/>
                <a:cs typeface="Times New Roman"/>
              </a:rPr>
              <a:t> of </a:t>
            </a:r>
            <a:r>
              <a:rPr lang="da-DK" dirty="0" err="1">
                <a:solidFill>
                  <a:srgbClr val="222222"/>
                </a:solidFill>
                <a:latin typeface="Arial"/>
                <a:ea typeface="Calibri"/>
                <a:cs typeface="Times New Roman"/>
              </a:rPr>
              <a:t>being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able</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see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sexual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abuse</a:t>
            </a:r>
            <a:r>
              <a:rPr lang="da-DK" dirty="0">
                <a:solidFill>
                  <a:srgbClr val="222222"/>
                </a:solidFill>
                <a:latin typeface="Arial"/>
                <a:ea typeface="Calibri"/>
                <a:cs typeface="Times New Roman"/>
              </a:rPr>
              <a:t> in </a:t>
            </a:r>
            <a:r>
              <a:rPr lang="da-DK" dirty="0" err="1">
                <a:solidFill>
                  <a:srgbClr val="222222"/>
                </a:solidFill>
                <a:latin typeface="Arial"/>
                <a:ea typeface="Calibri"/>
                <a:cs typeface="Times New Roman"/>
              </a:rPr>
              <a:t>their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comprehensive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whole</a:t>
            </a:r>
            <a:r>
              <a:rPr lang="da-DK" dirty="0">
                <a:solidFill>
                  <a:srgbClr val="222222"/>
                </a:solidFill>
                <a:latin typeface="Arial"/>
                <a:ea typeface="Calibri"/>
                <a:cs typeface="Times New Roman"/>
              </a:rPr>
              <a:t> and not as </a:t>
            </a:r>
            <a:r>
              <a:rPr lang="da-DK" dirty="0" err="1">
                <a:solidFill>
                  <a:srgbClr val="222222"/>
                </a:solidFill>
                <a:latin typeface="Arial"/>
                <a:ea typeface="Calibri"/>
                <a:cs typeface="Times New Roman"/>
              </a:rPr>
              <a:t>isolated</a:t>
            </a:r>
            <a:r>
              <a:rPr lang="da-DK" dirty="0">
                <a:solidFill>
                  <a:srgbClr val="222222"/>
                </a:solidFill>
                <a:latin typeface="Arial"/>
                <a:ea typeface="Calibri"/>
                <a:cs typeface="Times New Roman"/>
              </a:rPr>
              <a:t> incidents.</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err="1">
                <a:solidFill>
                  <a:srgbClr val="222222"/>
                </a:solidFill>
                <a:latin typeface="Arial"/>
                <a:ea typeface="Calibri"/>
                <a:cs typeface="Times New Roman"/>
              </a:rPr>
              <a:t>These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are</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The </a:t>
            </a:r>
            <a:r>
              <a:rPr lang="da-DK" dirty="0" err="1">
                <a:solidFill>
                  <a:srgbClr val="222222"/>
                </a:solidFill>
                <a:latin typeface="Arial"/>
                <a:ea typeface="Calibri"/>
                <a:cs typeface="Times New Roman"/>
              </a:rPr>
              <a:t>adult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exploits</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child's</a:t>
            </a:r>
            <a:r>
              <a:rPr lang="da-DK" dirty="0">
                <a:solidFill>
                  <a:srgbClr val="222222"/>
                </a:solidFill>
                <a:latin typeface="Arial"/>
                <a:ea typeface="Calibri"/>
                <a:cs typeface="Times New Roman"/>
              </a:rPr>
              <a:t> trust. It is a </a:t>
            </a:r>
            <a:r>
              <a:rPr lang="da-DK" dirty="0" err="1">
                <a:solidFill>
                  <a:srgbClr val="222222"/>
                </a:solidFill>
                <a:latin typeface="Arial"/>
                <a:ea typeface="Calibri"/>
                <a:cs typeface="Times New Roman"/>
              </a:rPr>
              <a:t>breach</a:t>
            </a:r>
            <a:r>
              <a:rPr lang="da-DK" dirty="0">
                <a:solidFill>
                  <a:srgbClr val="222222"/>
                </a:solidFill>
                <a:latin typeface="Arial"/>
                <a:ea typeface="Calibri"/>
                <a:cs typeface="Times New Roman"/>
              </a:rPr>
              <a:t> of trust - the </a:t>
            </a:r>
            <a:r>
              <a:rPr lang="da-DK" dirty="0" err="1">
                <a:solidFill>
                  <a:srgbClr val="222222"/>
                </a:solidFill>
                <a:latin typeface="Arial"/>
                <a:ea typeface="Calibri"/>
                <a:cs typeface="Times New Roman"/>
              </a:rPr>
              <a:t>safe</a:t>
            </a:r>
            <a:r>
              <a:rPr lang="da-DK" dirty="0">
                <a:solidFill>
                  <a:srgbClr val="222222"/>
                </a:solidFill>
                <a:latin typeface="Arial"/>
                <a:ea typeface="Calibri"/>
                <a:cs typeface="Times New Roman"/>
              </a:rPr>
              <a:t> base</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The </a:t>
            </a:r>
            <a:r>
              <a:rPr lang="da-DK" dirty="0" err="1">
                <a:solidFill>
                  <a:srgbClr val="222222"/>
                </a:solidFill>
                <a:latin typeface="Arial"/>
                <a:ea typeface="Calibri"/>
                <a:cs typeface="Times New Roman"/>
              </a:rPr>
              <a:t>sexual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assault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violates</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child's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integrity</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It is an action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child</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can’t</a:t>
            </a:r>
            <a:r>
              <a:rPr lang="da-DK" dirty="0">
                <a:solidFill>
                  <a:srgbClr val="222222"/>
                </a:solidFill>
                <a:latin typeface="Arial"/>
                <a:ea typeface="Calibri"/>
                <a:cs typeface="Times New Roman"/>
              </a:rPr>
              <a:t> understand or </a:t>
            </a:r>
            <a:r>
              <a:rPr lang="da-DK" dirty="0" err="1">
                <a:solidFill>
                  <a:srgbClr val="222222"/>
                </a:solidFill>
                <a:latin typeface="Arial"/>
                <a:ea typeface="Calibri"/>
                <a:cs typeface="Times New Roman"/>
              </a:rPr>
              <a:t>will</a:t>
            </a:r>
            <a:r>
              <a:rPr lang="da-DK" dirty="0">
                <a:solidFill>
                  <a:srgbClr val="222222"/>
                </a:solidFill>
                <a:latin typeface="Arial"/>
                <a:ea typeface="Calibri"/>
                <a:cs typeface="Times New Roman"/>
              </a:rPr>
              <a:t> misunderstand, and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child</a:t>
            </a:r>
            <a:r>
              <a:rPr lang="da-DK" dirty="0">
                <a:solidFill>
                  <a:srgbClr val="222222"/>
                </a:solidFill>
                <a:latin typeface="Arial"/>
                <a:ea typeface="Calibri"/>
                <a:cs typeface="Times New Roman"/>
              </a:rPr>
              <a:t> is not </a:t>
            </a:r>
            <a:r>
              <a:rPr lang="da-DK" dirty="0" err="1">
                <a:solidFill>
                  <a:srgbClr val="222222"/>
                </a:solidFill>
                <a:latin typeface="Arial"/>
                <a:ea typeface="Calibri"/>
                <a:cs typeface="Times New Roman"/>
              </a:rPr>
              <a:t>mature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enough</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consent</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The </a:t>
            </a:r>
            <a:r>
              <a:rPr lang="da-DK" dirty="0" err="1">
                <a:solidFill>
                  <a:srgbClr val="222222"/>
                </a:solidFill>
                <a:latin typeface="Arial"/>
                <a:ea typeface="Calibri"/>
                <a:cs typeface="Times New Roman"/>
              </a:rPr>
              <a:t>sexual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assault</a:t>
            </a:r>
            <a:r>
              <a:rPr lang="da-DK" dirty="0">
                <a:solidFill>
                  <a:srgbClr val="222222"/>
                </a:solidFill>
                <a:latin typeface="Arial"/>
                <a:ea typeface="Calibri"/>
                <a:cs typeface="Times New Roman"/>
              </a:rPr>
              <a:t> is an </a:t>
            </a:r>
            <a:r>
              <a:rPr lang="da-DK" dirty="0" err="1">
                <a:solidFill>
                  <a:srgbClr val="222222"/>
                </a:solidFill>
                <a:latin typeface="Arial"/>
                <a:ea typeface="Calibri"/>
                <a:cs typeface="Times New Roman"/>
              </a:rPr>
              <a:t>expression</a:t>
            </a:r>
            <a:r>
              <a:rPr lang="da-DK" dirty="0">
                <a:solidFill>
                  <a:srgbClr val="222222"/>
                </a:solidFill>
                <a:latin typeface="Arial"/>
                <a:ea typeface="Calibri"/>
                <a:cs typeface="Times New Roman"/>
              </a:rPr>
              <a:t> of the </a:t>
            </a:r>
            <a:r>
              <a:rPr lang="da-DK" dirty="0" err="1">
                <a:solidFill>
                  <a:srgbClr val="222222"/>
                </a:solidFill>
                <a:latin typeface="Arial"/>
                <a:ea typeface="Calibri"/>
                <a:cs typeface="Times New Roman"/>
              </a:rPr>
              <a:t>needs</a:t>
            </a:r>
            <a:r>
              <a:rPr lang="da-DK" dirty="0">
                <a:solidFill>
                  <a:srgbClr val="222222"/>
                </a:solidFill>
                <a:latin typeface="Arial"/>
                <a:ea typeface="Calibri"/>
                <a:cs typeface="Times New Roman"/>
              </a:rPr>
              <a:t> of </a:t>
            </a:r>
            <a:r>
              <a:rPr lang="da-DK" dirty="0" err="1">
                <a:solidFill>
                  <a:srgbClr val="222222"/>
                </a:solidFill>
                <a:latin typeface="Arial"/>
                <a:ea typeface="Calibri"/>
                <a:cs typeface="Times New Roman"/>
              </a:rPr>
              <a:t>adults</a:t>
            </a:r>
            <a:r>
              <a:rPr lang="da-DK" dirty="0">
                <a:solidFill>
                  <a:srgbClr val="222222"/>
                </a:solidFill>
                <a:latin typeface="Arial"/>
                <a:ea typeface="Calibri"/>
                <a:cs typeface="Times New Roman"/>
              </a:rPr>
              <a:t> and it is on the </a:t>
            </a:r>
            <a:r>
              <a:rPr lang="da-DK" dirty="0" err="1">
                <a:solidFill>
                  <a:srgbClr val="222222"/>
                </a:solidFill>
                <a:latin typeface="Arial"/>
                <a:ea typeface="Calibri"/>
                <a:cs typeface="Times New Roman"/>
              </a:rPr>
              <a:t>adults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conditions</a:t>
            </a:r>
            <a:r>
              <a:rPr lang="da-DK" dirty="0">
                <a:solidFill>
                  <a:srgbClr val="222222"/>
                </a:solidFill>
                <a:latin typeface="Arial"/>
                <a:ea typeface="Calibri"/>
                <a:cs typeface="Times New Roman"/>
              </a:rPr>
              <a:t>. Or it is a symptom of </a:t>
            </a:r>
            <a:r>
              <a:rPr lang="da-DK" dirty="0" err="1">
                <a:solidFill>
                  <a:srgbClr val="222222"/>
                </a:solidFill>
                <a:latin typeface="Arial"/>
                <a:ea typeface="Calibri"/>
                <a:cs typeface="Times New Roman"/>
              </a:rPr>
              <a:t>children</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young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people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who</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expose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other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children</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young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people</a:t>
            </a:r>
            <a:r>
              <a:rPr lang="da-DK" dirty="0">
                <a:solidFill>
                  <a:srgbClr val="222222"/>
                </a:solidFill>
                <a:latin typeface="Arial"/>
                <a:ea typeface="Calibri"/>
                <a:cs typeface="Times New Roman"/>
              </a:rPr>
              <a:t> for </a:t>
            </a:r>
            <a:r>
              <a:rPr lang="da-DK" dirty="0" err="1">
                <a:solidFill>
                  <a:srgbClr val="222222"/>
                </a:solidFill>
                <a:latin typeface="Arial"/>
                <a:ea typeface="Calibri"/>
                <a:cs typeface="Times New Roman"/>
              </a:rPr>
              <a:t>sexually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transgressive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behavior</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It is an act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exceeds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society's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laws</a:t>
            </a:r>
            <a:r>
              <a:rPr lang="da-DK" dirty="0">
                <a:solidFill>
                  <a:srgbClr val="222222"/>
                </a:solidFill>
                <a:latin typeface="Arial"/>
                <a:ea typeface="Calibri"/>
                <a:cs typeface="Times New Roman"/>
              </a:rPr>
              <a:t> and the general morale.</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err="1">
                <a:solidFill>
                  <a:srgbClr val="222222"/>
                </a:solidFill>
                <a:latin typeface="Arial"/>
                <a:ea typeface="Calibri"/>
                <a:cs typeface="Times New Roman"/>
              </a:rPr>
              <a:t>Sexual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abuse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occurs</a:t>
            </a:r>
            <a:r>
              <a:rPr lang="da-DK" dirty="0">
                <a:solidFill>
                  <a:srgbClr val="222222"/>
                </a:solidFill>
                <a:latin typeface="Arial"/>
                <a:ea typeface="Calibri"/>
                <a:cs typeface="Times New Roman"/>
              </a:rPr>
              <a:t> in all </a:t>
            </a:r>
            <a:r>
              <a:rPr lang="da-DK" dirty="0" err="1">
                <a:solidFill>
                  <a:srgbClr val="222222"/>
                </a:solidFill>
                <a:latin typeface="Arial"/>
                <a:ea typeface="Calibri"/>
                <a:cs typeface="Times New Roman"/>
              </a:rPr>
              <a:t>cultures</a:t>
            </a:r>
            <a:endParaRPr lang="da-DK" dirty="0">
              <a:ea typeface="Calibri"/>
              <a:cs typeface="Times New Roman"/>
            </a:endParaRPr>
          </a:p>
          <a:p>
            <a:pPr eaLnBrk="1" hangingPunct="1">
              <a:lnSpc>
                <a:spcPct val="150000"/>
              </a:lnSpc>
            </a:pPr>
            <a:r>
              <a:rPr lang="da-DK" sz="900" dirty="0"/>
              <a:t>		</a:t>
            </a:r>
            <a:endParaRPr lang="da-DK" dirty="0"/>
          </a:p>
        </p:txBody>
      </p:sp>
      <p:sp>
        <p:nvSpPr>
          <p:cNvPr id="4" name="Pladsholder til diasnummer 3"/>
          <p:cNvSpPr>
            <a:spLocks noGrp="1"/>
          </p:cNvSpPr>
          <p:nvPr>
            <p:ph type="sldNum" sz="quarter" idx="10"/>
          </p:nvPr>
        </p:nvSpPr>
        <p:spPr/>
        <p:txBody>
          <a:bodyPr/>
          <a:lstStyle/>
          <a:p>
            <a:pPr>
              <a:defRPr/>
            </a:pPr>
            <a:fld id="{6C629F6C-0E78-4FF5-8174-7E66CF057A8F}" type="slidenum">
              <a:rPr lang="da-DK" altLang="da-DK" smtClean="0">
                <a:solidFill>
                  <a:prstClr val="black"/>
                </a:solidFill>
              </a:rPr>
              <a:pPr>
                <a:defRPr/>
              </a:pPr>
              <a:t>15</a:t>
            </a:fld>
            <a:endParaRPr lang="da-DK" altLang="da-DK">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bwMode="auto">
          <a:noFill/>
          <a:ln>
            <a:miter lim="800000"/>
            <a:headEnd/>
            <a:tailEnd/>
          </a:ln>
        </p:spPr>
        <p:txBody>
          <a:bodyPr/>
          <a:lstStyle/>
          <a:p>
            <a:fld id="{20ECECEB-B19F-4845-827B-5C15A15A7BE7}" type="slidenum">
              <a:rPr lang="da-DK" smtClean="0">
                <a:solidFill>
                  <a:prstClr val="black"/>
                </a:solidFill>
              </a:rPr>
              <a:pPr/>
              <a:t>16</a:t>
            </a:fld>
            <a:endParaRPr lang="da-DK" smtClean="0">
              <a:solidFill>
                <a:prstClr val="black"/>
              </a:solidFill>
            </a:endParaRPr>
          </a:p>
        </p:txBody>
      </p:sp>
      <p:sp>
        <p:nvSpPr>
          <p:cNvPr id="235523" name="Rectangle 2"/>
          <p:cNvSpPr>
            <a:spLocks noGrp="1" noRot="1" noChangeAspect="1" noChangeArrowheads="1" noTextEdit="1"/>
          </p:cNvSpPr>
          <p:nvPr>
            <p:ph type="sldImg"/>
          </p:nvPr>
        </p:nvSpPr>
        <p:spPr bwMode="auto">
          <a:xfrm>
            <a:off x="1774825" y="212725"/>
            <a:ext cx="3214688" cy="2413000"/>
          </a:xfrm>
          <a:noFill/>
          <a:ln>
            <a:solidFill>
              <a:srgbClr val="000000"/>
            </a:solidFill>
            <a:miter lim="800000"/>
            <a:headEnd/>
            <a:tailEnd/>
          </a:ln>
        </p:spPr>
      </p:sp>
      <p:sp>
        <p:nvSpPr>
          <p:cNvPr id="235524" name="Rectangle 3"/>
          <p:cNvSpPr>
            <a:spLocks noGrp="1" noChangeArrowheads="1"/>
          </p:cNvSpPr>
          <p:nvPr>
            <p:ph type="body" idx="1"/>
          </p:nvPr>
        </p:nvSpPr>
        <p:spPr bwMode="auto">
          <a:xfrm>
            <a:off x="669078" y="2771334"/>
            <a:ext cx="5332369" cy="6725164"/>
          </a:xfrm>
          <a:noFill/>
        </p:spPr>
        <p:txBody>
          <a:bodyPr wrap="square" numCol="1" anchor="t" anchorCtr="0" compatLnSpc="1">
            <a:prstTxWarp prst="textNoShape">
              <a:avLst/>
            </a:prstTxWarp>
          </a:bodyPr>
          <a:lstStyle/>
          <a:p>
            <a:pPr defTabSz="452811" eaLnBrk="1" hangingPunct="1">
              <a:defRPr/>
            </a:pPr>
            <a:r>
              <a:rPr lang="da-DK" dirty="0" smtClean="0">
                <a:solidFill>
                  <a:srgbClr val="222222"/>
                </a:solidFill>
                <a:latin typeface="Arial"/>
                <a:ea typeface="Calibri"/>
                <a:cs typeface="Times New Roman"/>
              </a:rPr>
              <a:t>Not </a:t>
            </a:r>
            <a:r>
              <a:rPr lang="da-DK" dirty="0" err="1" smtClean="0">
                <a:solidFill>
                  <a:srgbClr val="222222"/>
                </a:solidFill>
                <a:latin typeface="Arial"/>
                <a:ea typeface="Calibri"/>
                <a:cs typeface="Times New Roman"/>
              </a:rPr>
              <a:t>only</a:t>
            </a:r>
            <a:r>
              <a:rPr lang="da-DK" dirty="0" smtClean="0">
                <a:solidFill>
                  <a:srgbClr val="222222"/>
                </a:solidFill>
                <a:latin typeface="Arial"/>
                <a:ea typeface="Calibri"/>
                <a:cs typeface="Times New Roman"/>
              </a:rPr>
              <a:t> look for </a:t>
            </a:r>
            <a:r>
              <a:rPr lang="da-DK" dirty="0" err="1" smtClean="0">
                <a:solidFill>
                  <a:srgbClr val="222222"/>
                </a:solidFill>
                <a:latin typeface="Arial"/>
                <a:ea typeface="Calibri"/>
                <a:cs typeface="Times New Roman"/>
              </a:rPr>
              <a:t>signs</a:t>
            </a:r>
            <a:r>
              <a:rPr lang="da-DK" dirty="0" smtClean="0">
                <a:solidFill>
                  <a:srgbClr val="222222"/>
                </a:solidFill>
                <a:latin typeface="Arial"/>
                <a:ea typeface="Calibri"/>
                <a:cs typeface="Times New Roman"/>
              </a:rPr>
              <a:t> and signals at the </a:t>
            </a:r>
            <a:r>
              <a:rPr lang="da-DK" dirty="0" err="1" smtClean="0">
                <a:solidFill>
                  <a:srgbClr val="222222"/>
                </a:solidFill>
                <a:latin typeface="Arial"/>
                <a:ea typeface="Calibri"/>
                <a:cs typeface="Times New Roman"/>
              </a:rPr>
              <a:t>individual</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child</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Also</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important</a:t>
            </a:r>
            <a:r>
              <a:rPr lang="da-DK" dirty="0" smtClean="0">
                <a:solidFill>
                  <a:srgbClr val="222222"/>
                </a:solidFill>
                <a:latin typeface="Arial"/>
                <a:ea typeface="Calibri"/>
                <a:cs typeface="Times New Roman"/>
              </a:rPr>
              <a:t> to look at the </a:t>
            </a:r>
            <a:r>
              <a:rPr lang="da-DK" dirty="0" err="1" smtClean="0">
                <a:solidFill>
                  <a:srgbClr val="222222"/>
                </a:solidFill>
                <a:latin typeface="Arial"/>
                <a:ea typeface="Calibri"/>
                <a:cs typeface="Times New Roman"/>
              </a:rPr>
              <a:t>family</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There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are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some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characteristics</a:t>
            </a:r>
            <a:r>
              <a:rPr lang="da-DK" dirty="0" smtClean="0">
                <a:solidFill>
                  <a:srgbClr val="222222"/>
                </a:solidFill>
                <a:latin typeface="Arial"/>
                <a:ea typeface="Calibri"/>
                <a:cs typeface="Times New Roman"/>
              </a:rPr>
              <a:t> / </a:t>
            </a:r>
            <a:r>
              <a:rPr lang="da-DK" dirty="0" err="1" smtClean="0">
                <a:solidFill>
                  <a:srgbClr val="222222"/>
                </a:solidFill>
                <a:latin typeface="Arial"/>
                <a:ea typeface="Calibri"/>
                <a:cs typeface="Times New Roman"/>
              </a:rPr>
              <a:t>issues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that</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often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characterizes</a:t>
            </a:r>
            <a:r>
              <a:rPr lang="da-DK" dirty="0" smtClean="0">
                <a:solidFill>
                  <a:srgbClr val="222222"/>
                </a:solidFill>
                <a:latin typeface="Arial"/>
                <a:ea typeface="Calibri"/>
                <a:cs typeface="Times New Roman"/>
              </a:rPr>
              <a:t> the families </a:t>
            </a:r>
            <a:r>
              <a:rPr lang="da-DK" dirty="0" err="1" smtClean="0">
                <a:solidFill>
                  <a:srgbClr val="222222"/>
                </a:solidFill>
                <a:latin typeface="Arial"/>
                <a:ea typeface="Calibri"/>
                <a:cs typeface="Times New Roman"/>
              </a:rPr>
              <a:t>where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there</a:t>
            </a:r>
            <a:r>
              <a:rPr lang="da-DK" dirty="0" smtClean="0">
                <a:solidFill>
                  <a:srgbClr val="222222"/>
                </a:solidFill>
                <a:latin typeface="Arial"/>
                <a:ea typeface="Calibri"/>
                <a:cs typeface="Times New Roman"/>
              </a:rPr>
              <a:t> is </a:t>
            </a:r>
            <a:r>
              <a:rPr lang="da-DK" dirty="0" err="1" smtClean="0">
                <a:solidFill>
                  <a:srgbClr val="222222"/>
                </a:solidFill>
                <a:latin typeface="Arial"/>
                <a:ea typeface="Calibri"/>
                <a:cs typeface="Times New Roman"/>
              </a:rPr>
              <a:t>violence</a:t>
            </a:r>
            <a:r>
              <a:rPr lang="da-DK" dirty="0" smtClean="0">
                <a:solidFill>
                  <a:srgbClr val="222222"/>
                </a:solidFill>
                <a:latin typeface="Arial"/>
                <a:ea typeface="Calibri"/>
                <a:cs typeface="Times New Roman"/>
              </a:rPr>
              <a:t> and </a:t>
            </a:r>
            <a:r>
              <a:rPr lang="da-DK" dirty="0" err="1" smtClean="0">
                <a:solidFill>
                  <a:srgbClr val="222222"/>
                </a:solidFill>
                <a:latin typeface="Arial"/>
                <a:ea typeface="Calibri"/>
                <a:cs typeface="Times New Roman"/>
              </a:rPr>
              <a:t>sexual</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assault</a:t>
            </a:r>
            <a:r>
              <a:rPr lang="da-DK" dirty="0" smtClean="0">
                <a:solidFill>
                  <a:srgbClr val="222222"/>
                </a:solidFill>
                <a:latin typeface="Arial"/>
                <a:ea typeface="Calibri"/>
                <a:cs typeface="Times New Roman"/>
              </a:rPr>
              <a:t>. It is </a:t>
            </a:r>
            <a:r>
              <a:rPr lang="da-DK" dirty="0" err="1" smtClean="0">
                <a:solidFill>
                  <a:srgbClr val="222222"/>
                </a:solidFill>
                <a:latin typeface="Arial"/>
                <a:ea typeface="Calibri"/>
                <a:cs typeface="Times New Roman"/>
              </a:rPr>
              <a:t>important</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because</a:t>
            </a:r>
            <a:r>
              <a:rPr lang="da-DK" dirty="0" smtClean="0">
                <a:solidFill>
                  <a:srgbClr val="222222"/>
                </a:solidFill>
                <a:latin typeface="Arial"/>
                <a:ea typeface="Calibri"/>
                <a:cs typeface="Times New Roman"/>
              </a:rPr>
              <a:t> the </a:t>
            </a:r>
            <a:r>
              <a:rPr lang="da-DK" dirty="0" err="1" smtClean="0">
                <a:solidFill>
                  <a:srgbClr val="222222"/>
                </a:solidFill>
                <a:latin typeface="Arial"/>
                <a:ea typeface="Calibri"/>
                <a:cs typeface="Times New Roman"/>
              </a:rPr>
              <a:t>vast</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majority</a:t>
            </a:r>
            <a:r>
              <a:rPr lang="da-DK" dirty="0" smtClean="0">
                <a:solidFill>
                  <a:srgbClr val="222222"/>
                </a:solidFill>
                <a:latin typeface="Arial"/>
                <a:ea typeface="Calibri"/>
                <a:cs typeface="Times New Roman"/>
              </a:rPr>
              <a:t> of </a:t>
            </a:r>
            <a:r>
              <a:rPr lang="da-DK" dirty="0" err="1" smtClean="0">
                <a:solidFill>
                  <a:srgbClr val="222222"/>
                </a:solidFill>
                <a:latin typeface="Arial"/>
                <a:ea typeface="Calibri"/>
                <a:cs typeface="Times New Roman"/>
              </a:rPr>
              <a:t>abuses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against</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children</a:t>
            </a:r>
            <a:r>
              <a:rPr lang="da-DK" dirty="0" smtClean="0">
                <a:solidFill>
                  <a:srgbClr val="222222"/>
                </a:solidFill>
                <a:latin typeface="Arial"/>
                <a:ea typeface="Calibri"/>
                <a:cs typeface="Times New Roman"/>
              </a:rPr>
              <a:t> still </a:t>
            </a:r>
            <a:r>
              <a:rPr lang="da-DK" dirty="0" err="1" smtClean="0">
                <a:solidFill>
                  <a:srgbClr val="222222"/>
                </a:solidFill>
                <a:latin typeface="Arial"/>
                <a:ea typeface="Calibri"/>
                <a:cs typeface="Times New Roman"/>
              </a:rPr>
              <a:t>happens</a:t>
            </a:r>
            <a:r>
              <a:rPr lang="da-DK" dirty="0" smtClean="0">
                <a:solidFill>
                  <a:srgbClr val="222222"/>
                </a:solidFill>
                <a:latin typeface="Arial"/>
                <a:ea typeface="Calibri"/>
                <a:cs typeface="Times New Roman"/>
              </a:rPr>
              <a:t> in the </a:t>
            </a:r>
            <a:r>
              <a:rPr lang="da-DK" dirty="0" err="1" smtClean="0">
                <a:solidFill>
                  <a:srgbClr val="222222"/>
                </a:solidFill>
                <a:latin typeface="Arial"/>
                <a:ea typeface="Calibri"/>
                <a:cs typeface="Times New Roman"/>
              </a:rPr>
              <a:t>family</a:t>
            </a:r>
            <a:r>
              <a:rPr lang="da-DK" dirty="0" smtClean="0">
                <a:solidFill>
                  <a:srgbClr val="222222"/>
                </a:solidFill>
                <a:latin typeface="Arial"/>
                <a:ea typeface="Calibri"/>
                <a:cs typeface="Times New Roman"/>
              </a:rPr>
              <a:t> ...</a:t>
            </a:r>
            <a:br>
              <a:rPr lang="da-DK" dirty="0" smtClean="0">
                <a:solidFill>
                  <a:srgbClr val="222222"/>
                </a:solidFill>
                <a:latin typeface="Arial"/>
                <a:ea typeface="Calibri"/>
                <a:cs typeface="Times New Roman"/>
              </a:rPr>
            </a:br>
            <a:r>
              <a:rPr lang="da-DK" dirty="0" smtClean="0">
                <a:solidFill>
                  <a:srgbClr val="222222"/>
                </a:solidFill>
                <a:latin typeface="Arial"/>
                <a:ea typeface="Calibri"/>
                <a:cs typeface="Times New Roman"/>
              </a:rPr>
              <a:t/>
            </a:r>
            <a:br>
              <a:rPr lang="da-DK" dirty="0" smtClean="0">
                <a:solidFill>
                  <a:srgbClr val="222222"/>
                </a:solidFill>
                <a:latin typeface="Arial"/>
                <a:ea typeface="Calibri"/>
                <a:cs typeface="Times New Roman"/>
              </a:rPr>
            </a:br>
            <a:r>
              <a:rPr lang="da-DK" dirty="0" smtClean="0">
                <a:solidFill>
                  <a:srgbClr val="222222"/>
                </a:solidFill>
                <a:latin typeface="Arial"/>
                <a:ea typeface="Calibri"/>
                <a:cs typeface="Times New Roman"/>
              </a:rPr>
              <a:t>Division of families </a:t>
            </a:r>
            <a:r>
              <a:rPr lang="da-DK" dirty="0" err="1" smtClean="0">
                <a:solidFill>
                  <a:srgbClr val="222222"/>
                </a:solidFill>
                <a:latin typeface="Arial"/>
                <a:ea typeface="Calibri"/>
                <a:cs typeface="Times New Roman"/>
              </a:rPr>
              <a:t>originally</a:t>
            </a:r>
            <a:r>
              <a:rPr lang="da-DK" dirty="0" smtClean="0">
                <a:solidFill>
                  <a:srgbClr val="222222"/>
                </a:solidFill>
                <a:latin typeface="Arial"/>
                <a:ea typeface="Calibri"/>
                <a:cs typeface="Times New Roman"/>
              </a:rPr>
              <a:t> from </a:t>
            </a:r>
            <a:r>
              <a:rPr lang="da-DK" dirty="0" err="1" smtClean="0">
                <a:solidFill>
                  <a:srgbClr val="222222"/>
                </a:solidFill>
                <a:latin typeface="Arial"/>
                <a:ea typeface="Calibri"/>
                <a:cs typeface="Times New Roman"/>
              </a:rPr>
              <a:t>Minuchien</a:t>
            </a:r>
            <a:r>
              <a:rPr lang="da-DK" dirty="0" smtClean="0">
                <a:solidFill>
                  <a:srgbClr val="222222"/>
                </a:solidFill>
                <a:latin typeface="Arial"/>
                <a:ea typeface="Calibri"/>
                <a:cs typeface="Times New Roman"/>
              </a:rPr>
              <a:t>:</a:t>
            </a:r>
            <a:br>
              <a:rPr lang="da-DK" dirty="0" smtClean="0">
                <a:solidFill>
                  <a:srgbClr val="222222"/>
                </a:solidFill>
                <a:latin typeface="Arial"/>
                <a:ea typeface="Calibri"/>
                <a:cs typeface="Times New Roman"/>
              </a:rPr>
            </a:br>
            <a:r>
              <a:rPr lang="da-DK" dirty="0" smtClean="0">
                <a:solidFill>
                  <a:srgbClr val="222222"/>
                </a:solidFill>
                <a:latin typeface="Arial"/>
                <a:ea typeface="Calibri"/>
                <a:cs typeface="Times New Roman"/>
              </a:rPr>
              <a:t>1: </a:t>
            </a:r>
            <a:r>
              <a:rPr lang="da-DK" dirty="0" err="1" smtClean="0">
                <a:solidFill>
                  <a:srgbClr val="222222"/>
                </a:solidFill>
                <a:latin typeface="Arial"/>
                <a:ea typeface="Calibri"/>
                <a:cs typeface="Times New Roman"/>
              </a:rPr>
              <a:t>violence</a:t>
            </a:r>
            <a:r>
              <a:rPr lang="da-DK" dirty="0" smtClean="0">
                <a:solidFill>
                  <a:srgbClr val="222222"/>
                </a:solidFill>
                <a:latin typeface="Arial"/>
                <a:ea typeface="Calibri"/>
                <a:cs typeface="Times New Roman"/>
              </a:rPr>
              <a:t> is not </a:t>
            </a:r>
            <a:r>
              <a:rPr lang="da-DK" dirty="0" err="1" smtClean="0">
                <a:solidFill>
                  <a:srgbClr val="222222"/>
                </a:solidFill>
                <a:latin typeface="Arial"/>
                <a:ea typeface="Calibri"/>
                <a:cs typeface="Times New Roman"/>
              </a:rPr>
              <a:t>always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seen</a:t>
            </a:r>
            <a:r>
              <a:rPr lang="da-DK" dirty="0" smtClean="0">
                <a:solidFill>
                  <a:srgbClr val="222222"/>
                </a:solidFill>
                <a:latin typeface="Arial"/>
                <a:ea typeface="Calibri"/>
                <a:cs typeface="Times New Roman"/>
              </a:rPr>
              <a:t> – the </a:t>
            </a:r>
            <a:r>
              <a:rPr lang="da-DK" dirty="0" err="1" smtClean="0">
                <a:solidFill>
                  <a:srgbClr val="222222"/>
                </a:solidFill>
                <a:latin typeface="Arial"/>
                <a:ea typeface="Calibri"/>
                <a:cs typeface="Times New Roman"/>
              </a:rPr>
              <a:t>members</a:t>
            </a:r>
            <a:r>
              <a:rPr lang="da-DK" dirty="0" smtClean="0">
                <a:solidFill>
                  <a:srgbClr val="222222"/>
                </a:solidFill>
                <a:latin typeface="Arial"/>
                <a:ea typeface="Calibri"/>
                <a:cs typeface="Times New Roman"/>
              </a:rPr>
              <a:t> of the </a:t>
            </a:r>
            <a:r>
              <a:rPr lang="da-DK" dirty="0" err="1" smtClean="0">
                <a:solidFill>
                  <a:srgbClr val="222222"/>
                </a:solidFill>
                <a:latin typeface="Arial"/>
                <a:ea typeface="Calibri"/>
                <a:cs typeface="Times New Roman"/>
              </a:rPr>
              <a:t>family</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can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almost</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be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like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islands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separated</a:t>
            </a:r>
            <a:r>
              <a:rPr lang="da-DK" dirty="0" smtClean="0">
                <a:solidFill>
                  <a:srgbClr val="222222"/>
                </a:solidFill>
                <a:latin typeface="Arial"/>
                <a:ea typeface="Calibri"/>
                <a:cs typeface="Times New Roman"/>
              </a:rPr>
              <a:t> from </a:t>
            </a:r>
            <a:r>
              <a:rPr lang="da-DK" dirty="0" err="1" smtClean="0">
                <a:solidFill>
                  <a:srgbClr val="222222"/>
                </a:solidFill>
                <a:latin typeface="Arial"/>
                <a:ea typeface="Calibri"/>
                <a:cs typeface="Times New Roman"/>
              </a:rPr>
              <a:t>each</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other</a:t>
            </a:r>
            <a:r>
              <a:rPr lang="da-DK" dirty="0" smtClean="0">
                <a:solidFill>
                  <a:srgbClr val="222222"/>
                </a:solidFill>
                <a:latin typeface="Arial"/>
                <a:ea typeface="Calibri"/>
                <a:cs typeface="Times New Roman"/>
              </a:rPr>
              <a:t> - </a:t>
            </a:r>
            <a:r>
              <a:rPr lang="da-DK" dirty="0" err="1" smtClean="0">
                <a:solidFill>
                  <a:srgbClr val="222222"/>
                </a:solidFill>
                <a:latin typeface="Arial"/>
                <a:ea typeface="Calibri"/>
                <a:cs typeface="Times New Roman"/>
              </a:rPr>
              <a:t>children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will</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maybe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be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allowed</a:t>
            </a:r>
            <a:r>
              <a:rPr lang="da-DK" dirty="0" smtClean="0">
                <a:solidFill>
                  <a:srgbClr val="222222"/>
                </a:solidFill>
                <a:latin typeface="Arial"/>
                <a:ea typeface="Calibri"/>
                <a:cs typeface="Times New Roman"/>
              </a:rPr>
              <a:t> to run out </a:t>
            </a:r>
            <a:r>
              <a:rPr lang="da-DK" dirty="0" err="1" smtClean="0">
                <a:solidFill>
                  <a:srgbClr val="222222"/>
                </a:solidFill>
                <a:latin typeface="Arial"/>
                <a:ea typeface="Calibri"/>
                <a:cs typeface="Times New Roman"/>
              </a:rPr>
              <a:t>late</a:t>
            </a:r>
            <a:r>
              <a:rPr lang="da-DK" dirty="0" smtClean="0">
                <a:solidFill>
                  <a:srgbClr val="222222"/>
                </a:solidFill>
                <a:latin typeface="Arial"/>
                <a:ea typeface="Calibri"/>
                <a:cs typeface="Times New Roman"/>
              </a:rPr>
              <a:t> at </a:t>
            </a:r>
            <a:r>
              <a:rPr lang="da-DK" dirty="0" err="1" smtClean="0">
                <a:solidFill>
                  <a:srgbClr val="222222"/>
                </a:solidFill>
                <a:latin typeface="Arial"/>
                <a:ea typeface="Calibri"/>
                <a:cs typeface="Times New Roman"/>
              </a:rPr>
              <a:t>night</a:t>
            </a:r>
            <a:r>
              <a:rPr lang="da-DK" dirty="0" smtClean="0">
                <a:solidFill>
                  <a:srgbClr val="222222"/>
                </a:solidFill>
                <a:latin typeface="Arial"/>
                <a:ea typeface="Calibri"/>
                <a:cs typeface="Times New Roman"/>
              </a:rPr>
              <a:t> - </a:t>
            </a:r>
            <a:r>
              <a:rPr lang="da-DK" dirty="0" err="1" smtClean="0">
                <a:solidFill>
                  <a:srgbClr val="222222"/>
                </a:solidFill>
                <a:latin typeface="Arial"/>
                <a:ea typeface="Calibri"/>
                <a:cs typeface="Times New Roman"/>
              </a:rPr>
              <a:t>or</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children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who</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are</a:t>
            </a:r>
            <a:r>
              <a:rPr lang="da-DK" dirty="0" smtClean="0">
                <a:solidFill>
                  <a:srgbClr val="222222"/>
                </a:solidFill>
                <a:latin typeface="Arial"/>
                <a:ea typeface="Calibri"/>
                <a:cs typeface="Times New Roman"/>
              </a:rPr>
              <a:t> at </a:t>
            </a:r>
            <a:r>
              <a:rPr lang="da-DK" dirty="0" err="1" smtClean="0">
                <a:solidFill>
                  <a:srgbClr val="222222"/>
                </a:solidFill>
                <a:latin typeface="Arial"/>
                <a:ea typeface="Calibri"/>
                <a:cs typeface="Times New Roman"/>
              </a:rPr>
              <a:t>friends</a:t>
            </a:r>
            <a:r>
              <a:rPr lang="da-DK" dirty="0" smtClean="0">
                <a:solidFill>
                  <a:srgbClr val="222222"/>
                </a:solidFill>
                <a:latin typeface="Arial"/>
                <a:ea typeface="Calibri"/>
                <a:cs typeface="Times New Roman"/>
              </a:rPr>
              <a:t> for </a:t>
            </a:r>
            <a:r>
              <a:rPr lang="da-DK" dirty="0" err="1" smtClean="0">
                <a:solidFill>
                  <a:srgbClr val="222222"/>
                </a:solidFill>
                <a:latin typeface="Arial"/>
                <a:ea typeface="Calibri"/>
                <a:cs typeface="Times New Roman"/>
              </a:rPr>
              <a:t>several</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days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without</a:t>
            </a:r>
            <a:r>
              <a:rPr lang="da-DK" dirty="0" smtClean="0">
                <a:solidFill>
                  <a:srgbClr val="222222"/>
                </a:solidFill>
                <a:latin typeface="Arial"/>
                <a:ea typeface="Calibri"/>
                <a:cs typeface="Times New Roman"/>
              </a:rPr>
              <a:t> it </a:t>
            </a:r>
            <a:r>
              <a:rPr lang="da-DK" dirty="0" err="1" smtClean="0">
                <a:solidFill>
                  <a:srgbClr val="222222"/>
                </a:solidFill>
                <a:latin typeface="Arial"/>
                <a:ea typeface="Calibri"/>
                <a:cs typeface="Times New Roman"/>
              </a:rPr>
              <a:t>seem</a:t>
            </a:r>
            <a:r>
              <a:rPr lang="da-DK" dirty="0" smtClean="0">
                <a:solidFill>
                  <a:srgbClr val="222222"/>
                </a:solidFill>
                <a:latin typeface="Arial"/>
                <a:ea typeface="Calibri"/>
                <a:cs typeface="Times New Roman"/>
              </a:rPr>
              <a:t> to </a:t>
            </a:r>
            <a:r>
              <a:rPr lang="da-DK" dirty="0" err="1" smtClean="0">
                <a:solidFill>
                  <a:srgbClr val="222222"/>
                </a:solidFill>
                <a:latin typeface="Arial"/>
                <a:ea typeface="Calibri"/>
                <a:cs typeface="Times New Roman"/>
              </a:rPr>
              <a:t>care</a:t>
            </a:r>
            <a:r>
              <a:rPr lang="da-DK" dirty="0" smtClean="0">
                <a:solidFill>
                  <a:srgbClr val="222222"/>
                </a:solidFill>
                <a:latin typeface="Arial"/>
                <a:ea typeface="Calibri"/>
                <a:cs typeface="Times New Roman"/>
              </a:rPr>
              <a:t> the </a:t>
            </a:r>
            <a:r>
              <a:rPr lang="da-DK" dirty="0" err="1" smtClean="0">
                <a:solidFill>
                  <a:srgbClr val="222222"/>
                </a:solidFill>
                <a:latin typeface="Arial"/>
                <a:ea typeface="Calibri"/>
                <a:cs typeface="Times New Roman"/>
              </a:rPr>
              <a:t>parents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much</a:t>
            </a:r>
            <a:r>
              <a:rPr lang="da-DK" dirty="0" smtClean="0">
                <a:solidFill>
                  <a:srgbClr val="222222"/>
                </a:solidFill>
                <a:latin typeface="Arial"/>
                <a:ea typeface="Calibri"/>
                <a:cs typeface="Times New Roman"/>
              </a:rPr>
              <a:t>. In </a:t>
            </a:r>
            <a:r>
              <a:rPr lang="da-DK" dirty="0" err="1" smtClean="0">
                <a:solidFill>
                  <a:srgbClr val="222222"/>
                </a:solidFill>
                <a:latin typeface="Arial"/>
                <a:ea typeface="Calibri"/>
                <a:cs typeface="Times New Roman"/>
              </a:rPr>
              <a:t>other</a:t>
            </a:r>
            <a:r>
              <a:rPr lang="da-DK" dirty="0" smtClean="0">
                <a:solidFill>
                  <a:srgbClr val="222222"/>
                </a:solidFill>
                <a:latin typeface="Arial"/>
                <a:ea typeface="Calibri"/>
                <a:cs typeface="Times New Roman"/>
              </a:rPr>
              <a:t> families </a:t>
            </a:r>
            <a:r>
              <a:rPr lang="da-DK" dirty="0" err="1" smtClean="0">
                <a:solidFill>
                  <a:srgbClr val="222222"/>
                </a:solidFill>
                <a:latin typeface="Arial"/>
                <a:ea typeface="Calibri"/>
                <a:cs typeface="Times New Roman"/>
              </a:rPr>
              <a:t>with</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violence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where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there</a:t>
            </a:r>
            <a:r>
              <a:rPr lang="da-DK" dirty="0" smtClean="0">
                <a:solidFill>
                  <a:srgbClr val="222222"/>
                </a:solidFill>
                <a:latin typeface="Arial"/>
                <a:ea typeface="Calibri"/>
                <a:cs typeface="Times New Roman"/>
              </a:rPr>
              <a:t> is a </a:t>
            </a:r>
            <a:r>
              <a:rPr lang="da-DK" dirty="0" err="1" smtClean="0">
                <a:solidFill>
                  <a:srgbClr val="222222"/>
                </a:solidFill>
                <a:latin typeface="Arial"/>
                <a:ea typeface="Calibri"/>
                <a:cs typeface="Times New Roman"/>
              </a:rPr>
              <a:t>violent</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father</a:t>
            </a:r>
            <a:r>
              <a:rPr lang="da-DK" dirty="0" smtClean="0">
                <a:solidFill>
                  <a:srgbClr val="222222"/>
                </a:solidFill>
                <a:latin typeface="Arial"/>
                <a:ea typeface="Calibri"/>
                <a:cs typeface="Times New Roman"/>
              </a:rPr>
              <a:t>, it is </a:t>
            </a:r>
            <a:r>
              <a:rPr lang="da-DK" dirty="0" err="1" smtClean="0">
                <a:solidFill>
                  <a:srgbClr val="222222"/>
                </a:solidFill>
                <a:latin typeface="Arial"/>
                <a:ea typeface="Calibri"/>
                <a:cs typeface="Times New Roman"/>
              </a:rPr>
              <a:t>usual</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that</a:t>
            </a:r>
            <a:r>
              <a:rPr lang="da-DK" dirty="0" smtClean="0">
                <a:solidFill>
                  <a:srgbClr val="222222"/>
                </a:solidFill>
                <a:latin typeface="Arial"/>
                <a:ea typeface="Calibri"/>
                <a:cs typeface="Times New Roman"/>
              </a:rPr>
              <a:t> the </a:t>
            </a:r>
            <a:r>
              <a:rPr lang="da-DK" dirty="0" err="1" smtClean="0">
                <a:solidFill>
                  <a:srgbClr val="222222"/>
                </a:solidFill>
                <a:latin typeface="Arial"/>
                <a:ea typeface="Calibri"/>
                <a:cs typeface="Times New Roman"/>
              </a:rPr>
              <a:t>family</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isolate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themselves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there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will</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be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no</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friends</a:t>
            </a:r>
            <a:r>
              <a:rPr lang="da-DK" dirty="0" smtClean="0">
                <a:solidFill>
                  <a:srgbClr val="222222"/>
                </a:solidFill>
                <a:latin typeface="Arial"/>
                <a:ea typeface="Calibri"/>
                <a:cs typeface="Times New Roman"/>
              </a:rPr>
              <a:t> of the </a:t>
            </a:r>
            <a:r>
              <a:rPr lang="da-DK" dirty="0" err="1" smtClean="0">
                <a:solidFill>
                  <a:srgbClr val="222222"/>
                </a:solidFill>
                <a:latin typeface="Arial"/>
                <a:ea typeface="Calibri"/>
                <a:cs typeface="Times New Roman"/>
              </a:rPr>
              <a:t>family</a:t>
            </a:r>
            <a:r>
              <a:rPr lang="da-DK" dirty="0" smtClean="0">
                <a:solidFill>
                  <a:srgbClr val="222222"/>
                </a:solidFill>
                <a:latin typeface="Arial"/>
                <a:ea typeface="Calibri"/>
                <a:cs typeface="Times New Roman"/>
              </a:rPr>
              <a:t> and </a:t>
            </a:r>
            <a:r>
              <a:rPr lang="da-DK" dirty="0" err="1" smtClean="0">
                <a:solidFill>
                  <a:srgbClr val="222222"/>
                </a:solidFill>
                <a:latin typeface="Arial"/>
                <a:ea typeface="Calibri"/>
                <a:cs typeface="Times New Roman"/>
              </a:rPr>
              <a:t>guests</a:t>
            </a:r>
            <a:r>
              <a:rPr lang="da-DK" dirty="0" smtClean="0">
                <a:solidFill>
                  <a:srgbClr val="222222"/>
                </a:solidFill>
                <a:latin typeface="Arial"/>
                <a:ea typeface="Calibri"/>
                <a:cs typeface="Times New Roman"/>
              </a:rPr>
              <a:t> in the </a:t>
            </a:r>
            <a:r>
              <a:rPr lang="da-DK" dirty="0" err="1" smtClean="0">
                <a:solidFill>
                  <a:srgbClr val="222222"/>
                </a:solidFill>
                <a:latin typeface="Arial"/>
                <a:ea typeface="Calibri"/>
                <a:cs typeface="Times New Roman"/>
              </a:rPr>
              <a:t>family</a:t>
            </a:r>
            <a:r>
              <a:rPr lang="da-DK" dirty="0" smtClean="0">
                <a:solidFill>
                  <a:srgbClr val="222222"/>
                </a:solidFill>
                <a:latin typeface="Arial"/>
                <a:ea typeface="Calibri"/>
                <a:cs typeface="Times New Roman"/>
              </a:rPr>
              <a:t>, the </a:t>
            </a:r>
            <a:r>
              <a:rPr lang="da-DK" dirty="0" err="1" smtClean="0">
                <a:solidFill>
                  <a:srgbClr val="222222"/>
                </a:solidFill>
                <a:latin typeface="Arial"/>
                <a:ea typeface="Calibri"/>
                <a:cs typeface="Times New Roman"/>
              </a:rPr>
              <a:t>mother</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goes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home</a:t>
            </a:r>
            <a:r>
              <a:rPr lang="da-DK" dirty="0" smtClean="0">
                <a:solidFill>
                  <a:srgbClr val="222222"/>
                </a:solidFill>
                <a:latin typeface="Arial"/>
                <a:ea typeface="Calibri"/>
                <a:cs typeface="Times New Roman"/>
              </a:rPr>
              <a:t>, and the </a:t>
            </a:r>
            <a:r>
              <a:rPr lang="da-DK" dirty="0" err="1" smtClean="0">
                <a:solidFill>
                  <a:srgbClr val="222222"/>
                </a:solidFill>
                <a:latin typeface="Arial"/>
                <a:ea typeface="Calibri"/>
                <a:cs typeface="Times New Roman"/>
              </a:rPr>
              <a:t>family</a:t>
            </a:r>
            <a:r>
              <a:rPr lang="da-DK" dirty="0" smtClean="0">
                <a:solidFill>
                  <a:srgbClr val="222222"/>
                </a:solidFill>
                <a:latin typeface="Arial"/>
                <a:ea typeface="Calibri"/>
                <a:cs typeface="Times New Roman"/>
              </a:rPr>
              <a:t> lives in a </a:t>
            </a:r>
            <a:r>
              <a:rPr lang="da-DK" dirty="0" err="1" smtClean="0">
                <a:solidFill>
                  <a:srgbClr val="222222"/>
                </a:solidFill>
                <a:latin typeface="Arial"/>
                <a:ea typeface="Calibri"/>
                <a:cs typeface="Times New Roman"/>
              </a:rPr>
              <a:t>way</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its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own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life</a:t>
            </a:r>
            <a:r>
              <a:rPr lang="da-DK" dirty="0" smtClean="0">
                <a:solidFill>
                  <a:srgbClr val="222222"/>
                </a:solidFill>
                <a:latin typeface="Arial"/>
                <a:ea typeface="Calibri"/>
                <a:cs typeface="Times New Roman"/>
              </a:rPr>
              <a:t/>
            </a:r>
            <a:br>
              <a:rPr lang="da-DK" dirty="0" smtClean="0">
                <a:solidFill>
                  <a:srgbClr val="222222"/>
                </a:solidFill>
                <a:latin typeface="Arial"/>
                <a:ea typeface="Calibri"/>
                <a:cs typeface="Times New Roman"/>
              </a:rPr>
            </a:br>
            <a:r>
              <a:rPr lang="da-DK" dirty="0" smtClean="0">
                <a:solidFill>
                  <a:srgbClr val="222222"/>
                </a:solidFill>
                <a:latin typeface="Arial"/>
                <a:ea typeface="Calibri"/>
                <a:cs typeface="Times New Roman"/>
              </a:rPr>
              <a:t>2: In </a:t>
            </a:r>
            <a:r>
              <a:rPr lang="da-DK" dirty="0" err="1" smtClean="0">
                <a:solidFill>
                  <a:srgbClr val="222222"/>
                </a:solidFill>
                <a:latin typeface="Arial"/>
                <a:ea typeface="Calibri"/>
                <a:cs typeface="Times New Roman"/>
              </a:rPr>
              <a:t>some</a:t>
            </a:r>
            <a:r>
              <a:rPr lang="da-DK" dirty="0" smtClean="0">
                <a:solidFill>
                  <a:srgbClr val="222222"/>
                </a:solidFill>
                <a:latin typeface="Arial"/>
                <a:ea typeface="Calibri"/>
                <a:cs typeface="Times New Roman"/>
              </a:rPr>
              <a:t> families </a:t>
            </a:r>
            <a:r>
              <a:rPr lang="da-DK" dirty="0" err="1" smtClean="0">
                <a:solidFill>
                  <a:srgbClr val="222222"/>
                </a:solidFill>
                <a:latin typeface="Arial"/>
                <a:ea typeface="Calibri"/>
                <a:cs typeface="Times New Roman"/>
              </a:rPr>
              <a:t>with</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violence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there</a:t>
            </a:r>
            <a:r>
              <a:rPr lang="da-DK" dirty="0" smtClean="0">
                <a:solidFill>
                  <a:srgbClr val="222222"/>
                </a:solidFill>
                <a:latin typeface="Arial"/>
                <a:ea typeface="Calibri"/>
                <a:cs typeface="Times New Roman"/>
              </a:rPr>
              <a:t> is an </a:t>
            </a:r>
            <a:r>
              <a:rPr lang="da-DK" dirty="0" err="1" smtClean="0">
                <a:solidFill>
                  <a:srgbClr val="222222"/>
                </a:solidFill>
                <a:latin typeface="Arial"/>
                <a:ea typeface="Calibri"/>
                <a:cs typeface="Times New Roman"/>
              </a:rPr>
              <a:t>patriarchal</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structure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where</a:t>
            </a:r>
            <a:r>
              <a:rPr lang="da-DK" dirty="0" smtClean="0">
                <a:solidFill>
                  <a:srgbClr val="222222"/>
                </a:solidFill>
                <a:latin typeface="Arial"/>
                <a:ea typeface="Calibri"/>
                <a:cs typeface="Times New Roman"/>
              </a:rPr>
              <a:t> the </a:t>
            </a:r>
            <a:r>
              <a:rPr lang="da-DK" dirty="0" err="1" smtClean="0">
                <a:solidFill>
                  <a:srgbClr val="222222"/>
                </a:solidFill>
                <a:latin typeface="Arial"/>
                <a:ea typeface="Calibri"/>
                <a:cs typeface="Times New Roman"/>
              </a:rPr>
              <a:t>father</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decides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everything</a:t>
            </a:r>
            <a:r>
              <a:rPr lang="da-DK" dirty="0" smtClean="0">
                <a:solidFill>
                  <a:srgbClr val="222222"/>
                </a:solidFill>
                <a:latin typeface="Arial"/>
                <a:ea typeface="Calibri"/>
                <a:cs typeface="Times New Roman"/>
              </a:rPr>
              <a:t> and </a:t>
            </a:r>
            <a:r>
              <a:rPr lang="da-DK" dirty="0" err="1" smtClean="0">
                <a:solidFill>
                  <a:srgbClr val="222222"/>
                </a:solidFill>
                <a:latin typeface="Arial"/>
                <a:ea typeface="Calibri"/>
                <a:cs typeface="Times New Roman"/>
              </a:rPr>
              <a:t>there</a:t>
            </a:r>
            <a:r>
              <a:rPr lang="da-DK" dirty="0" smtClean="0">
                <a:solidFill>
                  <a:srgbClr val="222222"/>
                </a:solidFill>
                <a:latin typeface="Arial"/>
                <a:ea typeface="Calibri"/>
                <a:cs typeface="Times New Roman"/>
              </a:rPr>
              <a:t> is </a:t>
            </a:r>
            <a:r>
              <a:rPr lang="da-DK" dirty="0" err="1" smtClean="0">
                <a:solidFill>
                  <a:srgbClr val="222222"/>
                </a:solidFill>
                <a:latin typeface="Arial"/>
                <a:ea typeface="Calibri"/>
                <a:cs typeface="Times New Roman"/>
              </a:rPr>
              <a:t>punishment</a:t>
            </a:r>
            <a:r>
              <a:rPr lang="da-DK" dirty="0" smtClean="0">
                <a:solidFill>
                  <a:srgbClr val="222222"/>
                </a:solidFill>
                <a:latin typeface="Arial"/>
                <a:ea typeface="Calibri"/>
                <a:cs typeface="Times New Roman"/>
              </a:rPr>
              <a:t> for all </a:t>
            </a:r>
            <a:r>
              <a:rPr lang="da-DK" dirty="0" err="1" smtClean="0">
                <a:solidFill>
                  <a:srgbClr val="222222"/>
                </a:solidFill>
                <a:latin typeface="Arial"/>
                <a:ea typeface="Calibri"/>
                <a:cs typeface="Times New Roman"/>
              </a:rPr>
              <a:t>behavior</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that</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does</a:t>
            </a:r>
            <a:r>
              <a:rPr lang="da-DK" dirty="0" smtClean="0">
                <a:solidFill>
                  <a:srgbClr val="222222"/>
                </a:solidFill>
                <a:latin typeface="Arial"/>
                <a:ea typeface="Calibri"/>
                <a:cs typeface="Times New Roman"/>
              </a:rPr>
              <a:t> not </a:t>
            </a:r>
            <a:r>
              <a:rPr lang="da-DK" dirty="0" err="1" smtClean="0">
                <a:solidFill>
                  <a:srgbClr val="222222"/>
                </a:solidFill>
                <a:latin typeface="Arial"/>
                <a:ea typeface="Calibri"/>
                <a:cs typeface="Times New Roman"/>
              </a:rPr>
              <a:t>maintain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this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structure</a:t>
            </a:r>
            <a:r>
              <a:rPr lang="da-DK" dirty="0" smtClean="0">
                <a:solidFill>
                  <a:srgbClr val="222222"/>
                </a:solidFill>
                <a:latin typeface="Arial"/>
                <a:ea typeface="Calibri"/>
                <a:cs typeface="Times New Roman"/>
              </a:rPr>
              <a:t>.</a:t>
            </a:r>
            <a:br>
              <a:rPr lang="da-DK" dirty="0" smtClean="0">
                <a:solidFill>
                  <a:srgbClr val="222222"/>
                </a:solidFill>
                <a:latin typeface="Arial"/>
                <a:ea typeface="Calibri"/>
                <a:cs typeface="Times New Roman"/>
              </a:rPr>
            </a:br>
            <a:r>
              <a:rPr lang="da-DK" dirty="0" smtClean="0">
                <a:solidFill>
                  <a:srgbClr val="222222"/>
                </a:solidFill>
                <a:latin typeface="Arial"/>
                <a:ea typeface="Calibri"/>
                <a:cs typeface="Times New Roman"/>
              </a:rPr>
              <a:t>3: At </a:t>
            </a:r>
            <a:r>
              <a:rPr lang="da-DK" dirty="0" err="1" smtClean="0">
                <a:solidFill>
                  <a:srgbClr val="222222"/>
                </a:solidFill>
                <a:latin typeface="Arial"/>
                <a:ea typeface="Calibri"/>
                <a:cs typeface="Times New Roman"/>
              </a:rPr>
              <a:t>sexual</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assaults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are</a:t>
            </a:r>
            <a:r>
              <a:rPr lang="da-DK" dirty="0" smtClean="0">
                <a:solidFill>
                  <a:srgbClr val="222222"/>
                </a:solidFill>
                <a:latin typeface="Arial"/>
                <a:ea typeface="Calibri"/>
                <a:cs typeface="Times New Roman"/>
              </a:rPr>
              <a:t> the </a:t>
            </a:r>
            <a:r>
              <a:rPr lang="da-DK" dirty="0" err="1" smtClean="0">
                <a:solidFill>
                  <a:srgbClr val="222222"/>
                </a:solidFill>
                <a:latin typeface="Arial"/>
                <a:ea typeface="Calibri"/>
                <a:cs typeface="Times New Roman"/>
              </a:rPr>
              <a:t>intrapsychic</a:t>
            </a:r>
            <a:r>
              <a:rPr lang="da-DK" dirty="0" smtClean="0">
                <a:solidFill>
                  <a:srgbClr val="222222"/>
                </a:solidFill>
                <a:latin typeface="Arial"/>
                <a:ea typeface="Calibri"/>
                <a:cs typeface="Times New Roman"/>
              </a:rPr>
              <a:t> limits not </a:t>
            </a:r>
            <a:r>
              <a:rPr lang="da-DK" dirty="0" err="1" smtClean="0">
                <a:solidFill>
                  <a:srgbClr val="222222"/>
                </a:solidFill>
                <a:latin typeface="Arial"/>
                <a:ea typeface="Calibri"/>
                <a:cs typeface="Times New Roman"/>
              </a:rPr>
              <a:t>only</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exceeded</a:t>
            </a:r>
            <a:r>
              <a:rPr lang="da-DK" dirty="0" smtClean="0">
                <a:solidFill>
                  <a:srgbClr val="222222"/>
                </a:solidFill>
                <a:latin typeface="Arial"/>
                <a:ea typeface="Calibri"/>
                <a:cs typeface="Times New Roman"/>
              </a:rPr>
              <a:t> in the situation of the </a:t>
            </a:r>
            <a:r>
              <a:rPr lang="da-DK" dirty="0" err="1" smtClean="0">
                <a:solidFill>
                  <a:srgbClr val="222222"/>
                </a:solidFill>
                <a:latin typeface="Arial"/>
                <a:ea typeface="Calibri"/>
                <a:cs typeface="Times New Roman"/>
              </a:rPr>
              <a:t>specific</a:t>
            </a:r>
            <a:r>
              <a:rPr lang="da-DK" dirty="0" smtClean="0">
                <a:solidFill>
                  <a:srgbClr val="222222"/>
                </a:solidFill>
                <a:latin typeface="Arial"/>
                <a:ea typeface="Calibri"/>
                <a:cs typeface="Times New Roman"/>
              </a:rPr>
              <a:t> case of </a:t>
            </a:r>
            <a:r>
              <a:rPr lang="da-DK" dirty="0" err="1" smtClean="0">
                <a:solidFill>
                  <a:srgbClr val="222222"/>
                </a:solidFill>
                <a:latin typeface="Arial"/>
                <a:ea typeface="Calibri"/>
                <a:cs typeface="Times New Roman"/>
              </a:rPr>
              <a:t>abuse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when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one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makes</a:t>
            </a:r>
            <a:r>
              <a:rPr lang="da-DK" dirty="0" smtClean="0">
                <a:solidFill>
                  <a:srgbClr val="222222"/>
                </a:solidFill>
                <a:latin typeface="Arial"/>
                <a:ea typeface="Calibri"/>
                <a:cs typeface="Times New Roman"/>
              </a:rPr>
              <a:t> an </a:t>
            </a:r>
            <a:r>
              <a:rPr lang="da-DK" dirty="0" err="1" smtClean="0">
                <a:solidFill>
                  <a:srgbClr val="222222"/>
                </a:solidFill>
                <a:latin typeface="Arial"/>
                <a:ea typeface="Calibri"/>
                <a:cs typeface="Times New Roman"/>
              </a:rPr>
              <a:t>abuse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one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exceeds</a:t>
            </a:r>
            <a:r>
              <a:rPr lang="da-DK" dirty="0" smtClean="0">
                <a:solidFill>
                  <a:srgbClr val="222222"/>
                </a:solidFill>
                <a:latin typeface="Arial"/>
                <a:ea typeface="Calibri"/>
                <a:cs typeface="Times New Roman"/>
              </a:rPr>
              <a:t> per definition the </a:t>
            </a:r>
            <a:r>
              <a:rPr lang="da-DK" dirty="0" err="1" smtClean="0">
                <a:solidFill>
                  <a:srgbClr val="222222"/>
                </a:solidFill>
                <a:latin typeface="Arial"/>
                <a:ea typeface="Calibri"/>
                <a:cs typeface="Times New Roman"/>
              </a:rPr>
              <a:t>child's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intrapsychic</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boundaries</a:t>
            </a:r>
            <a:r>
              <a:rPr lang="da-DK" dirty="0" smtClean="0">
                <a:solidFill>
                  <a:srgbClr val="222222"/>
                </a:solidFill>
                <a:latin typeface="Arial"/>
                <a:ea typeface="Calibri"/>
                <a:cs typeface="Times New Roman"/>
              </a:rPr>
              <a:t>). It is </a:t>
            </a:r>
            <a:r>
              <a:rPr lang="da-DK" dirty="0" err="1" smtClean="0">
                <a:solidFill>
                  <a:srgbClr val="222222"/>
                </a:solidFill>
                <a:latin typeface="Arial"/>
                <a:ea typeface="Calibri"/>
                <a:cs typeface="Times New Roman"/>
              </a:rPr>
              <a:t>also</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exceeded</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when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you</a:t>
            </a:r>
            <a:r>
              <a:rPr lang="da-DK" dirty="0" smtClean="0">
                <a:solidFill>
                  <a:srgbClr val="222222"/>
                </a:solidFill>
                <a:latin typeface="Arial"/>
                <a:ea typeface="Calibri"/>
                <a:cs typeface="Times New Roman"/>
              </a:rPr>
              <a:t> do not </a:t>
            </a:r>
            <a:r>
              <a:rPr lang="da-DK" dirty="0" err="1" smtClean="0">
                <a:solidFill>
                  <a:srgbClr val="222222"/>
                </a:solidFill>
                <a:latin typeface="Arial"/>
                <a:ea typeface="Calibri"/>
                <a:cs typeface="Times New Roman"/>
              </a:rPr>
              <a:t>allow</a:t>
            </a:r>
            <a:r>
              <a:rPr lang="da-DK" dirty="0" smtClean="0">
                <a:solidFill>
                  <a:srgbClr val="222222"/>
                </a:solidFill>
                <a:latin typeface="Arial"/>
                <a:ea typeface="Calibri"/>
                <a:cs typeface="Times New Roman"/>
              </a:rPr>
              <a:t> the </a:t>
            </a:r>
            <a:r>
              <a:rPr lang="da-DK" dirty="0" err="1" smtClean="0">
                <a:solidFill>
                  <a:srgbClr val="222222"/>
                </a:solidFill>
                <a:latin typeface="Arial"/>
                <a:ea typeface="Calibri"/>
                <a:cs typeface="Times New Roman"/>
              </a:rPr>
              <a:t>child</a:t>
            </a:r>
            <a:r>
              <a:rPr lang="da-DK" dirty="0" smtClean="0">
                <a:solidFill>
                  <a:srgbClr val="222222"/>
                </a:solidFill>
                <a:latin typeface="Arial"/>
                <a:ea typeface="Calibri"/>
                <a:cs typeface="Times New Roman"/>
              </a:rPr>
              <a:t> to have </a:t>
            </a:r>
            <a:r>
              <a:rPr lang="da-DK" dirty="0" err="1" smtClean="0">
                <a:solidFill>
                  <a:srgbClr val="222222"/>
                </a:solidFill>
                <a:latin typeface="Arial"/>
                <a:ea typeface="Calibri"/>
                <a:cs typeface="Times New Roman"/>
              </a:rPr>
              <a:t>secrets</a:t>
            </a:r>
            <a:r>
              <a:rPr lang="da-DK" dirty="0" smtClean="0">
                <a:solidFill>
                  <a:srgbClr val="222222"/>
                </a:solidFill>
                <a:latin typeface="Arial"/>
                <a:ea typeface="Calibri"/>
                <a:cs typeface="Times New Roman"/>
              </a:rPr>
              <a:t> and </a:t>
            </a:r>
            <a:r>
              <a:rPr lang="da-DK" dirty="0" err="1" smtClean="0">
                <a:solidFill>
                  <a:srgbClr val="222222"/>
                </a:solidFill>
                <a:latin typeface="Arial"/>
                <a:ea typeface="Calibri"/>
                <a:cs typeface="Times New Roman"/>
              </a:rPr>
              <a:t>privacy</a:t>
            </a:r>
            <a:r>
              <a:rPr lang="da-DK" dirty="0" smtClean="0">
                <a:solidFill>
                  <a:srgbClr val="222222"/>
                </a:solidFill>
                <a:latin typeface="Arial"/>
                <a:ea typeface="Calibri"/>
                <a:cs typeface="Times New Roman"/>
              </a:rPr>
              <a:t>. And </a:t>
            </a:r>
            <a:r>
              <a:rPr lang="da-DK" dirty="0" err="1" smtClean="0">
                <a:solidFill>
                  <a:srgbClr val="222222"/>
                </a:solidFill>
                <a:latin typeface="Arial"/>
                <a:ea typeface="Calibri"/>
                <a:cs typeface="Times New Roman"/>
              </a:rPr>
              <a:t>when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one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think</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that</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one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can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feel</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what</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another</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feels</a:t>
            </a:r>
            <a:r>
              <a:rPr lang="da-DK" dirty="0" smtClean="0">
                <a:solidFill>
                  <a:srgbClr val="222222"/>
                </a:solidFill>
                <a:latin typeface="Arial"/>
                <a:ea typeface="Calibri"/>
                <a:cs typeface="Times New Roman"/>
              </a:rPr>
              <a:t> – </a:t>
            </a:r>
            <a:r>
              <a:rPr lang="da-DK" dirty="0" err="1" smtClean="0">
                <a:solidFill>
                  <a:srgbClr val="222222"/>
                </a:solidFill>
                <a:latin typeface="Arial"/>
                <a:ea typeface="Calibri"/>
                <a:cs typeface="Times New Roman"/>
              </a:rPr>
              <a:t>symbiosis</a:t>
            </a:r>
            <a:r>
              <a:rPr lang="da-DK" dirty="0" smtClean="0">
                <a:solidFill>
                  <a:srgbClr val="222222"/>
                </a:solidFill>
                <a:latin typeface="Arial"/>
                <a:ea typeface="Calibri"/>
                <a:cs typeface="Times New Roman"/>
              </a:rPr>
              <a:t>.</a:t>
            </a:r>
            <a:br>
              <a:rPr lang="da-DK" dirty="0" smtClean="0">
                <a:solidFill>
                  <a:srgbClr val="222222"/>
                </a:solidFill>
                <a:latin typeface="Arial"/>
                <a:ea typeface="Calibri"/>
                <a:cs typeface="Times New Roman"/>
              </a:rPr>
            </a:br>
            <a:r>
              <a:rPr lang="da-DK" dirty="0" smtClean="0">
                <a:solidFill>
                  <a:srgbClr val="222222"/>
                </a:solidFill>
                <a:latin typeface="Arial"/>
                <a:ea typeface="Calibri"/>
                <a:cs typeface="Times New Roman"/>
              </a:rPr>
              <a:t/>
            </a:r>
            <a:br>
              <a:rPr lang="da-DK" dirty="0" smtClean="0">
                <a:solidFill>
                  <a:srgbClr val="222222"/>
                </a:solidFill>
                <a:latin typeface="Arial"/>
                <a:ea typeface="Calibri"/>
                <a:cs typeface="Times New Roman"/>
              </a:rPr>
            </a:br>
            <a:r>
              <a:rPr lang="da-DK" dirty="0" err="1" smtClean="0">
                <a:solidFill>
                  <a:srgbClr val="222222"/>
                </a:solidFill>
                <a:latin typeface="Arial"/>
                <a:ea typeface="Calibri"/>
                <a:cs typeface="Times New Roman"/>
              </a:rPr>
              <a:t>When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see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violence</a:t>
            </a:r>
            <a:r>
              <a:rPr lang="da-DK" dirty="0" smtClean="0">
                <a:solidFill>
                  <a:srgbClr val="222222"/>
                </a:solidFill>
                <a:latin typeface="Arial"/>
                <a:ea typeface="Calibri"/>
                <a:cs typeface="Times New Roman"/>
              </a:rPr>
              <a:t> the </a:t>
            </a:r>
            <a:r>
              <a:rPr lang="da-DK" dirty="0" err="1" smtClean="0">
                <a:solidFill>
                  <a:srgbClr val="222222"/>
                </a:solidFill>
                <a:latin typeface="Arial"/>
                <a:ea typeface="Calibri"/>
                <a:cs typeface="Times New Roman"/>
              </a:rPr>
              <a:t>dynamics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are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often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different</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Here</a:t>
            </a:r>
            <a:r>
              <a:rPr lang="da-DK" dirty="0" smtClean="0">
                <a:solidFill>
                  <a:srgbClr val="222222"/>
                </a:solidFill>
                <a:latin typeface="Arial"/>
                <a:ea typeface="Calibri"/>
                <a:cs typeface="Times New Roman"/>
              </a:rPr>
              <a:t> the </a:t>
            </a:r>
            <a:r>
              <a:rPr lang="da-DK" dirty="0" err="1" smtClean="0">
                <a:solidFill>
                  <a:srgbClr val="222222"/>
                </a:solidFill>
                <a:latin typeface="Arial"/>
                <a:ea typeface="Calibri"/>
                <a:cs typeface="Times New Roman"/>
              </a:rPr>
              <a:t>abused</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child</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experience</a:t>
            </a:r>
            <a:r>
              <a:rPr lang="da-DK" dirty="0" smtClean="0">
                <a:solidFill>
                  <a:srgbClr val="222222"/>
                </a:solidFill>
                <a:latin typeface="Arial"/>
                <a:ea typeface="Calibri"/>
                <a:cs typeface="Times New Roman"/>
              </a:rPr>
              <a:t> not </a:t>
            </a:r>
            <a:r>
              <a:rPr lang="da-DK" dirty="0" err="1" smtClean="0">
                <a:solidFill>
                  <a:srgbClr val="222222"/>
                </a:solidFill>
                <a:latin typeface="Arial"/>
                <a:ea typeface="Calibri"/>
                <a:cs typeface="Times New Roman"/>
              </a:rPr>
              <a:t>necessarily</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that</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closeness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where</a:t>
            </a:r>
            <a:r>
              <a:rPr lang="da-DK" dirty="0" smtClean="0">
                <a:solidFill>
                  <a:srgbClr val="222222"/>
                </a:solidFill>
                <a:latin typeface="Arial"/>
                <a:ea typeface="Calibri"/>
                <a:cs typeface="Times New Roman"/>
              </a:rPr>
              <a:t> all </a:t>
            </a:r>
            <a:r>
              <a:rPr lang="da-DK" dirty="0" err="1" smtClean="0">
                <a:solidFill>
                  <a:srgbClr val="222222"/>
                </a:solidFill>
                <a:latin typeface="Arial"/>
                <a:ea typeface="Calibri"/>
                <a:cs typeface="Times New Roman"/>
              </a:rPr>
              <a:t>can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feel</a:t>
            </a:r>
            <a:r>
              <a:rPr lang="da-DK" dirty="0" smtClean="0">
                <a:solidFill>
                  <a:srgbClr val="222222"/>
                </a:solidFill>
                <a:latin typeface="Arial"/>
                <a:ea typeface="Calibri"/>
                <a:cs typeface="Times New Roman"/>
              </a:rPr>
              <a:t> the mental </a:t>
            </a:r>
            <a:r>
              <a:rPr lang="da-DK" dirty="0" err="1" smtClean="0">
                <a:solidFill>
                  <a:srgbClr val="222222"/>
                </a:solidFill>
                <a:latin typeface="Arial"/>
                <a:ea typeface="Calibri"/>
                <a:cs typeface="Times New Roman"/>
              </a:rPr>
              <a:t>state</a:t>
            </a:r>
            <a:r>
              <a:rPr lang="da-DK" dirty="0" smtClean="0">
                <a:solidFill>
                  <a:srgbClr val="222222"/>
                </a:solidFill>
                <a:latin typeface="Arial"/>
                <a:ea typeface="Calibri"/>
                <a:cs typeface="Times New Roman"/>
              </a:rPr>
              <a:t> of the </a:t>
            </a:r>
            <a:r>
              <a:rPr lang="da-DK" dirty="0" err="1" smtClean="0">
                <a:solidFill>
                  <a:srgbClr val="222222"/>
                </a:solidFill>
                <a:latin typeface="Arial"/>
                <a:ea typeface="Calibri"/>
                <a:cs typeface="Times New Roman"/>
              </a:rPr>
              <a:t>others</a:t>
            </a:r>
            <a:r>
              <a:rPr lang="da-DK" dirty="0" smtClean="0">
                <a:solidFill>
                  <a:srgbClr val="222222"/>
                </a:solidFill>
                <a:latin typeface="Arial"/>
                <a:ea typeface="Calibri"/>
                <a:cs typeface="Times New Roman"/>
              </a:rPr>
              <a:t> - </a:t>
            </a:r>
            <a:r>
              <a:rPr lang="da-DK" dirty="0" err="1" smtClean="0">
                <a:solidFill>
                  <a:srgbClr val="222222"/>
                </a:solidFill>
                <a:latin typeface="Arial"/>
                <a:ea typeface="Calibri"/>
                <a:cs typeface="Times New Roman"/>
              </a:rPr>
              <a:t>here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you</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can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experience</a:t>
            </a:r>
            <a:r>
              <a:rPr lang="da-DK" dirty="0" smtClean="0">
                <a:solidFill>
                  <a:srgbClr val="222222"/>
                </a:solidFill>
                <a:latin typeface="Arial"/>
                <a:ea typeface="Calibri"/>
                <a:cs typeface="Times New Roman"/>
              </a:rPr>
              <a:t> an </a:t>
            </a:r>
            <a:r>
              <a:rPr lang="da-DK" dirty="0" err="1" smtClean="0">
                <a:solidFill>
                  <a:srgbClr val="222222"/>
                </a:solidFill>
                <a:latin typeface="Arial"/>
                <a:ea typeface="Calibri"/>
                <a:cs typeface="Times New Roman"/>
              </a:rPr>
              <a:t>existential</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loneliness</a:t>
            </a:r>
            <a:r>
              <a:rPr lang="da-DK" dirty="0" smtClean="0">
                <a:solidFill>
                  <a:srgbClr val="222222"/>
                </a:solidFill>
                <a:latin typeface="Arial"/>
                <a:ea typeface="Calibri"/>
                <a:cs typeface="Times New Roman"/>
              </a:rPr>
              <a:t> – the </a:t>
            </a:r>
            <a:r>
              <a:rPr lang="da-DK" dirty="0" err="1" smtClean="0">
                <a:solidFill>
                  <a:srgbClr val="222222"/>
                </a:solidFill>
                <a:latin typeface="Arial"/>
                <a:ea typeface="Calibri"/>
                <a:cs typeface="Times New Roman"/>
              </a:rPr>
              <a:t>members</a:t>
            </a:r>
            <a:r>
              <a:rPr lang="da-DK" dirty="0" smtClean="0">
                <a:solidFill>
                  <a:srgbClr val="222222"/>
                </a:solidFill>
                <a:latin typeface="Arial"/>
                <a:ea typeface="Calibri"/>
                <a:cs typeface="Times New Roman"/>
              </a:rPr>
              <a:t> of the </a:t>
            </a:r>
            <a:r>
              <a:rPr lang="da-DK" dirty="0" err="1" smtClean="0">
                <a:solidFill>
                  <a:srgbClr val="222222"/>
                </a:solidFill>
                <a:latin typeface="Arial"/>
                <a:ea typeface="Calibri"/>
                <a:cs typeface="Times New Roman"/>
              </a:rPr>
              <a:t>family</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are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unconnected</a:t>
            </a:r>
            <a:r>
              <a:rPr lang="da-DK" dirty="0" smtClean="0">
                <a:solidFill>
                  <a:srgbClr val="222222"/>
                </a:solidFill>
                <a:latin typeface="Arial"/>
                <a:ea typeface="Calibri"/>
                <a:cs typeface="Times New Roman"/>
              </a:rPr>
              <a:t>.</a:t>
            </a:r>
            <a:endParaRPr lang="da-DK" dirty="0" smtClean="0">
              <a:ea typeface="Calibri"/>
              <a:cs typeface="Times New Roman"/>
            </a:endParaRPr>
          </a:p>
          <a:p>
            <a:pPr eaLnBrk="1" hangingPunct="1"/>
            <a:endParaRPr lang="da-DK" dirty="0" smtClean="0">
              <a:latin typeface="Arial" pitchFamily="34" charset="0"/>
              <a:ea typeface="Geneva"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bwMode="auto">
          <a:noFill/>
          <a:ln>
            <a:miter lim="800000"/>
            <a:headEnd/>
            <a:tailEnd/>
          </a:ln>
        </p:spPr>
        <p:txBody>
          <a:bodyPr/>
          <a:lstStyle/>
          <a:p>
            <a:fld id="{20ECECEB-B19F-4845-827B-5C15A15A7BE7}" type="slidenum">
              <a:rPr lang="da-DK" smtClean="0">
                <a:solidFill>
                  <a:prstClr val="black"/>
                </a:solidFill>
              </a:rPr>
              <a:pPr/>
              <a:t>17</a:t>
            </a:fld>
            <a:endParaRPr lang="da-DK" smtClean="0">
              <a:solidFill>
                <a:prstClr val="black"/>
              </a:solidFill>
            </a:endParaRPr>
          </a:p>
        </p:txBody>
      </p:sp>
      <p:sp>
        <p:nvSpPr>
          <p:cNvPr id="235523" name="Rectangle 2"/>
          <p:cNvSpPr>
            <a:spLocks noGrp="1" noRot="1" noChangeAspect="1" noChangeArrowheads="1" noTextEdit="1"/>
          </p:cNvSpPr>
          <p:nvPr>
            <p:ph type="sldImg"/>
          </p:nvPr>
        </p:nvSpPr>
        <p:spPr bwMode="auto">
          <a:xfrm>
            <a:off x="1773238" y="212725"/>
            <a:ext cx="3216275" cy="2413000"/>
          </a:xfrm>
          <a:noFill/>
          <a:ln>
            <a:solidFill>
              <a:srgbClr val="000000"/>
            </a:solidFill>
            <a:miter lim="800000"/>
            <a:headEnd/>
            <a:tailEnd/>
          </a:ln>
        </p:spPr>
      </p:sp>
      <p:sp>
        <p:nvSpPr>
          <p:cNvPr id="235524" name="Rectangle 3"/>
          <p:cNvSpPr>
            <a:spLocks noGrp="1" noChangeArrowheads="1"/>
          </p:cNvSpPr>
          <p:nvPr>
            <p:ph type="body" idx="1"/>
          </p:nvPr>
        </p:nvSpPr>
        <p:spPr bwMode="auto">
          <a:xfrm>
            <a:off x="669079" y="2771335"/>
            <a:ext cx="5332369" cy="6725164"/>
          </a:xfrm>
          <a:noFill/>
        </p:spPr>
        <p:txBody>
          <a:bodyPr wrap="square" numCol="1" anchor="t" anchorCtr="0" compatLnSpc="1">
            <a:prstTxWarp prst="textNoShape">
              <a:avLst/>
            </a:prstTxWarp>
          </a:bodyPr>
          <a:lstStyle/>
          <a:p>
            <a:pPr eaLnBrk="1" hangingPunct="1"/>
            <a:r>
              <a:rPr lang="da-DK" dirty="0" err="1" smtClean="0">
                <a:latin typeface="Arial" pitchFamily="34" charset="0"/>
                <a:ea typeface="Geneva" charset="-128"/>
              </a:rPr>
              <a:t>Sexual</a:t>
            </a:r>
            <a:r>
              <a:rPr lang="da-DK" dirty="0" smtClean="0">
                <a:latin typeface="Arial" pitchFamily="34" charset="0"/>
                <a:ea typeface="Geneva" charset="-128"/>
              </a:rPr>
              <a:t> </a:t>
            </a:r>
            <a:r>
              <a:rPr lang="da-DK" dirty="0" err="1" smtClean="0">
                <a:latin typeface="Arial" pitchFamily="34" charset="0"/>
                <a:ea typeface="Geneva" charset="-128"/>
              </a:rPr>
              <a:t>actitity</a:t>
            </a:r>
            <a:r>
              <a:rPr lang="da-DK" baseline="0" dirty="0" smtClean="0">
                <a:latin typeface="Arial" pitchFamily="34" charset="0"/>
                <a:ea typeface="Geneva" charset="-128"/>
              </a:rPr>
              <a:t> </a:t>
            </a:r>
            <a:r>
              <a:rPr lang="da-DK" baseline="0" dirty="0" err="1" smtClean="0">
                <a:latin typeface="Arial" pitchFamily="34" charset="0"/>
                <a:ea typeface="Geneva" charset="-128"/>
              </a:rPr>
              <a:t>between</a:t>
            </a:r>
            <a:r>
              <a:rPr lang="da-DK" baseline="0" dirty="0" smtClean="0">
                <a:latin typeface="Arial" pitchFamily="34" charset="0"/>
                <a:ea typeface="Geneva" charset="-128"/>
              </a:rPr>
              <a:t> </a:t>
            </a:r>
            <a:r>
              <a:rPr lang="da-DK" baseline="0" dirty="0" err="1" smtClean="0">
                <a:latin typeface="Arial" pitchFamily="34" charset="0"/>
                <a:ea typeface="Geneva" charset="-128"/>
              </a:rPr>
              <a:t>family-members</a:t>
            </a:r>
            <a:r>
              <a:rPr lang="da-DK" baseline="0" dirty="0" smtClean="0">
                <a:latin typeface="Arial" pitchFamily="34" charset="0"/>
                <a:ea typeface="Geneva" charset="-128"/>
              </a:rPr>
              <a:t> (</a:t>
            </a:r>
            <a:r>
              <a:rPr lang="da-DK" baseline="0" dirty="0" err="1" smtClean="0">
                <a:latin typeface="Arial" pitchFamily="34" charset="0"/>
                <a:ea typeface="Geneva" charset="-128"/>
              </a:rPr>
              <a:t>parent</a:t>
            </a:r>
            <a:r>
              <a:rPr lang="da-DK" baseline="0" dirty="0" smtClean="0">
                <a:latin typeface="Arial" pitchFamily="34" charset="0"/>
                <a:ea typeface="Geneva" charset="-128"/>
              </a:rPr>
              <a:t> and </a:t>
            </a:r>
            <a:r>
              <a:rPr lang="da-DK" baseline="0" dirty="0" err="1" smtClean="0">
                <a:latin typeface="Arial" pitchFamily="34" charset="0"/>
                <a:ea typeface="Geneva" charset="-128"/>
              </a:rPr>
              <a:t>grandparents</a:t>
            </a:r>
            <a:r>
              <a:rPr lang="da-DK" baseline="0" dirty="0" smtClean="0">
                <a:latin typeface="Arial" pitchFamily="34" charset="0"/>
                <a:ea typeface="Geneva" charset="-128"/>
              </a:rPr>
              <a:t> </a:t>
            </a:r>
            <a:r>
              <a:rPr lang="da-DK" baseline="0" dirty="0" err="1" smtClean="0">
                <a:latin typeface="Arial" pitchFamily="34" charset="0"/>
                <a:ea typeface="Geneva" charset="-128"/>
              </a:rPr>
              <a:t>with</a:t>
            </a:r>
            <a:r>
              <a:rPr lang="da-DK" baseline="0" dirty="0" smtClean="0">
                <a:latin typeface="Arial" pitchFamily="34" charset="0"/>
                <a:ea typeface="Geneva" charset="-128"/>
              </a:rPr>
              <a:t> </a:t>
            </a:r>
            <a:r>
              <a:rPr lang="da-DK" baseline="0" dirty="0" err="1" smtClean="0">
                <a:latin typeface="Arial" pitchFamily="34" charset="0"/>
                <a:ea typeface="Geneva" charset="-128"/>
              </a:rPr>
              <a:t>their</a:t>
            </a:r>
            <a:r>
              <a:rPr lang="da-DK" baseline="0" dirty="0" smtClean="0">
                <a:latin typeface="Arial" pitchFamily="34" charset="0"/>
                <a:ea typeface="Geneva" charset="-128"/>
              </a:rPr>
              <a:t> </a:t>
            </a:r>
            <a:r>
              <a:rPr lang="da-DK" baseline="0" dirty="0" err="1" smtClean="0">
                <a:latin typeface="Arial" pitchFamily="34" charset="0"/>
                <a:ea typeface="Geneva" charset="-128"/>
              </a:rPr>
              <a:t>children</a:t>
            </a:r>
            <a:r>
              <a:rPr lang="da-DK" baseline="0" dirty="0" smtClean="0">
                <a:latin typeface="Arial" pitchFamily="34" charset="0"/>
                <a:ea typeface="Geneva" charset="-128"/>
              </a:rPr>
              <a:t>) is – as </a:t>
            </a:r>
            <a:r>
              <a:rPr lang="da-DK" baseline="0" dirty="0" err="1" smtClean="0">
                <a:latin typeface="Arial" pitchFamily="34" charset="0"/>
                <a:ea typeface="Geneva" charset="-128"/>
              </a:rPr>
              <a:t>opposed</a:t>
            </a:r>
            <a:r>
              <a:rPr lang="da-DK" baseline="0" dirty="0" smtClean="0">
                <a:latin typeface="Arial" pitchFamily="34" charset="0"/>
                <a:ea typeface="Geneva" charset="-128"/>
              </a:rPr>
              <a:t> to </a:t>
            </a:r>
            <a:r>
              <a:rPr lang="da-DK" baseline="0" dirty="0" err="1" smtClean="0">
                <a:latin typeface="Arial" pitchFamily="34" charset="0"/>
                <a:ea typeface="Geneva" charset="-128"/>
              </a:rPr>
              <a:t>violence</a:t>
            </a:r>
            <a:r>
              <a:rPr lang="da-DK" baseline="0" dirty="0" smtClean="0">
                <a:latin typeface="Arial" pitchFamily="34" charset="0"/>
                <a:ea typeface="Geneva" charset="-128"/>
              </a:rPr>
              <a:t> – </a:t>
            </a:r>
            <a:r>
              <a:rPr lang="da-DK" baseline="0" dirty="0" err="1" smtClean="0">
                <a:latin typeface="Arial" pitchFamily="34" charset="0"/>
                <a:ea typeface="Geneva" charset="-128"/>
              </a:rPr>
              <a:t>inleagal</a:t>
            </a:r>
            <a:r>
              <a:rPr lang="da-DK" baseline="0" dirty="0" smtClean="0">
                <a:latin typeface="Arial" pitchFamily="34" charset="0"/>
                <a:ea typeface="Geneva" charset="-128"/>
              </a:rPr>
              <a:t> all over the </a:t>
            </a:r>
            <a:r>
              <a:rPr lang="da-DK" baseline="0" dirty="0" err="1" smtClean="0">
                <a:latin typeface="Arial" pitchFamily="34" charset="0"/>
                <a:ea typeface="Geneva" charset="-128"/>
              </a:rPr>
              <a:t>world</a:t>
            </a:r>
            <a:r>
              <a:rPr lang="da-DK" baseline="0" dirty="0" smtClean="0">
                <a:latin typeface="Arial" pitchFamily="34" charset="0"/>
                <a:ea typeface="Geneva" charset="-128"/>
              </a:rPr>
              <a:t>, in </a:t>
            </a:r>
            <a:r>
              <a:rPr lang="da-DK" baseline="0" dirty="0" err="1" smtClean="0">
                <a:latin typeface="Arial" pitchFamily="34" charset="0"/>
                <a:ea typeface="Geneva" charset="-128"/>
              </a:rPr>
              <a:t>almost</a:t>
            </a:r>
            <a:r>
              <a:rPr lang="da-DK" baseline="0" dirty="0" smtClean="0">
                <a:latin typeface="Arial" pitchFamily="34" charset="0"/>
                <a:ea typeface="Geneva" charset="-128"/>
              </a:rPr>
              <a:t> all </a:t>
            </a:r>
            <a:r>
              <a:rPr lang="da-DK" baseline="0" dirty="0" err="1" smtClean="0">
                <a:latin typeface="Arial" pitchFamily="34" charset="0"/>
                <a:ea typeface="Geneva" charset="-128"/>
              </a:rPr>
              <a:t>contries</a:t>
            </a:r>
            <a:r>
              <a:rPr lang="da-DK" baseline="0" dirty="0" smtClean="0">
                <a:latin typeface="Arial" pitchFamily="34" charset="0"/>
                <a:ea typeface="Geneva" charset="-128"/>
              </a:rPr>
              <a:t>.</a:t>
            </a:r>
          </a:p>
          <a:p>
            <a:pPr eaLnBrk="1" hangingPunct="1"/>
            <a:endParaRPr lang="da-DK" dirty="0" smtClean="0">
              <a:latin typeface="Arial" pitchFamily="34" charset="0"/>
              <a:ea typeface="Geneva" charset="-128"/>
            </a:endParaRPr>
          </a:p>
          <a:p>
            <a:pPr fontAlgn="t">
              <a:lnSpc>
                <a:spcPct val="115000"/>
              </a:lnSpc>
              <a:spcAft>
                <a:spcPts val="0"/>
              </a:spcAft>
            </a:pPr>
            <a:r>
              <a:rPr lang="da-DK" dirty="0" smtClean="0">
                <a:solidFill>
                  <a:srgbClr val="222222"/>
                </a:solidFill>
                <a:latin typeface="Arial"/>
                <a:ea typeface="Calibri"/>
                <a:cs typeface="Times New Roman"/>
              </a:rPr>
              <a:t>Not </a:t>
            </a:r>
            <a:r>
              <a:rPr lang="da-DK" dirty="0" err="1" smtClean="0">
                <a:solidFill>
                  <a:srgbClr val="222222"/>
                </a:solidFill>
                <a:latin typeface="Arial"/>
                <a:ea typeface="Calibri"/>
                <a:cs typeface="Times New Roman"/>
              </a:rPr>
              <a:t>only</a:t>
            </a:r>
            <a:r>
              <a:rPr lang="da-DK" dirty="0" smtClean="0">
                <a:solidFill>
                  <a:srgbClr val="222222"/>
                </a:solidFill>
                <a:latin typeface="Arial"/>
                <a:ea typeface="Calibri"/>
                <a:cs typeface="Times New Roman"/>
              </a:rPr>
              <a:t> look for </a:t>
            </a:r>
            <a:r>
              <a:rPr lang="da-DK" dirty="0" err="1" smtClean="0">
                <a:solidFill>
                  <a:srgbClr val="222222"/>
                </a:solidFill>
                <a:latin typeface="Arial"/>
                <a:ea typeface="Calibri"/>
                <a:cs typeface="Times New Roman"/>
              </a:rPr>
              <a:t>signs</a:t>
            </a:r>
            <a:r>
              <a:rPr lang="da-DK" dirty="0" smtClean="0">
                <a:solidFill>
                  <a:srgbClr val="222222"/>
                </a:solidFill>
                <a:latin typeface="Arial"/>
                <a:ea typeface="Calibri"/>
                <a:cs typeface="Times New Roman"/>
              </a:rPr>
              <a:t> and signals at the </a:t>
            </a:r>
            <a:r>
              <a:rPr lang="da-DK" dirty="0" err="1" smtClean="0">
                <a:solidFill>
                  <a:srgbClr val="222222"/>
                </a:solidFill>
                <a:latin typeface="Arial"/>
                <a:ea typeface="Calibri"/>
                <a:cs typeface="Times New Roman"/>
              </a:rPr>
              <a:t>individual</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child</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Also</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important</a:t>
            </a:r>
            <a:r>
              <a:rPr lang="da-DK" dirty="0" smtClean="0">
                <a:solidFill>
                  <a:srgbClr val="222222"/>
                </a:solidFill>
                <a:latin typeface="Arial"/>
                <a:ea typeface="Calibri"/>
                <a:cs typeface="Times New Roman"/>
              </a:rPr>
              <a:t> to look at the </a:t>
            </a:r>
            <a:r>
              <a:rPr lang="da-DK" dirty="0" err="1" smtClean="0">
                <a:solidFill>
                  <a:srgbClr val="222222"/>
                </a:solidFill>
                <a:latin typeface="Arial"/>
                <a:ea typeface="Calibri"/>
                <a:cs typeface="Times New Roman"/>
              </a:rPr>
              <a:t>family</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There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are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some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characteristics</a:t>
            </a:r>
            <a:r>
              <a:rPr lang="da-DK" dirty="0" smtClean="0">
                <a:solidFill>
                  <a:srgbClr val="222222"/>
                </a:solidFill>
                <a:latin typeface="Arial"/>
                <a:ea typeface="Calibri"/>
                <a:cs typeface="Times New Roman"/>
              </a:rPr>
              <a:t> / </a:t>
            </a:r>
            <a:r>
              <a:rPr lang="da-DK" dirty="0" err="1" smtClean="0">
                <a:solidFill>
                  <a:srgbClr val="222222"/>
                </a:solidFill>
                <a:latin typeface="Arial"/>
                <a:ea typeface="Calibri"/>
                <a:cs typeface="Times New Roman"/>
              </a:rPr>
              <a:t>issues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that</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often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characterizes</a:t>
            </a:r>
            <a:r>
              <a:rPr lang="da-DK" dirty="0" smtClean="0">
                <a:solidFill>
                  <a:srgbClr val="222222"/>
                </a:solidFill>
                <a:latin typeface="Arial"/>
                <a:ea typeface="Calibri"/>
                <a:cs typeface="Times New Roman"/>
              </a:rPr>
              <a:t> the families </a:t>
            </a:r>
            <a:r>
              <a:rPr lang="da-DK" dirty="0" err="1" smtClean="0">
                <a:solidFill>
                  <a:srgbClr val="222222"/>
                </a:solidFill>
                <a:latin typeface="Arial"/>
                <a:ea typeface="Calibri"/>
                <a:cs typeface="Times New Roman"/>
              </a:rPr>
              <a:t>where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there</a:t>
            </a:r>
            <a:r>
              <a:rPr lang="da-DK" dirty="0" smtClean="0">
                <a:solidFill>
                  <a:srgbClr val="222222"/>
                </a:solidFill>
                <a:latin typeface="Arial"/>
                <a:ea typeface="Calibri"/>
                <a:cs typeface="Times New Roman"/>
              </a:rPr>
              <a:t> is </a:t>
            </a:r>
            <a:r>
              <a:rPr lang="da-DK" dirty="0" err="1" smtClean="0">
                <a:solidFill>
                  <a:srgbClr val="222222"/>
                </a:solidFill>
                <a:latin typeface="Arial"/>
                <a:ea typeface="Calibri"/>
                <a:cs typeface="Times New Roman"/>
              </a:rPr>
              <a:t>violence</a:t>
            </a:r>
            <a:r>
              <a:rPr lang="da-DK" dirty="0" smtClean="0">
                <a:solidFill>
                  <a:srgbClr val="222222"/>
                </a:solidFill>
                <a:latin typeface="Arial"/>
                <a:ea typeface="Calibri"/>
                <a:cs typeface="Times New Roman"/>
              </a:rPr>
              <a:t> and </a:t>
            </a:r>
            <a:r>
              <a:rPr lang="da-DK" dirty="0" err="1" smtClean="0">
                <a:solidFill>
                  <a:srgbClr val="222222"/>
                </a:solidFill>
                <a:latin typeface="Arial"/>
                <a:ea typeface="Calibri"/>
                <a:cs typeface="Times New Roman"/>
              </a:rPr>
              <a:t>sexual</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assault</a:t>
            </a:r>
            <a:r>
              <a:rPr lang="da-DK" dirty="0" smtClean="0">
                <a:solidFill>
                  <a:srgbClr val="222222"/>
                </a:solidFill>
                <a:latin typeface="Arial"/>
                <a:ea typeface="Calibri"/>
                <a:cs typeface="Times New Roman"/>
              </a:rPr>
              <a:t>. It is </a:t>
            </a:r>
            <a:r>
              <a:rPr lang="da-DK" dirty="0" err="1" smtClean="0">
                <a:solidFill>
                  <a:srgbClr val="222222"/>
                </a:solidFill>
                <a:latin typeface="Arial"/>
                <a:ea typeface="Calibri"/>
                <a:cs typeface="Times New Roman"/>
              </a:rPr>
              <a:t>important</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because</a:t>
            </a:r>
            <a:r>
              <a:rPr lang="da-DK" dirty="0" smtClean="0">
                <a:solidFill>
                  <a:srgbClr val="222222"/>
                </a:solidFill>
                <a:latin typeface="Arial"/>
                <a:ea typeface="Calibri"/>
                <a:cs typeface="Times New Roman"/>
              </a:rPr>
              <a:t> the </a:t>
            </a:r>
            <a:r>
              <a:rPr lang="da-DK" dirty="0" err="1" smtClean="0">
                <a:solidFill>
                  <a:srgbClr val="222222"/>
                </a:solidFill>
                <a:latin typeface="Arial"/>
                <a:ea typeface="Calibri"/>
                <a:cs typeface="Times New Roman"/>
              </a:rPr>
              <a:t>vast</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majority</a:t>
            </a:r>
            <a:r>
              <a:rPr lang="da-DK" dirty="0" smtClean="0">
                <a:solidFill>
                  <a:srgbClr val="222222"/>
                </a:solidFill>
                <a:latin typeface="Arial"/>
                <a:ea typeface="Calibri"/>
                <a:cs typeface="Times New Roman"/>
              </a:rPr>
              <a:t> of </a:t>
            </a:r>
            <a:r>
              <a:rPr lang="da-DK" dirty="0" err="1" smtClean="0">
                <a:solidFill>
                  <a:srgbClr val="222222"/>
                </a:solidFill>
                <a:latin typeface="Arial"/>
                <a:ea typeface="Calibri"/>
                <a:cs typeface="Times New Roman"/>
              </a:rPr>
              <a:t>abuses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against</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children</a:t>
            </a:r>
            <a:r>
              <a:rPr lang="da-DK" dirty="0" smtClean="0">
                <a:solidFill>
                  <a:srgbClr val="222222"/>
                </a:solidFill>
                <a:latin typeface="Arial"/>
                <a:ea typeface="Calibri"/>
                <a:cs typeface="Times New Roman"/>
              </a:rPr>
              <a:t> still </a:t>
            </a:r>
            <a:r>
              <a:rPr lang="da-DK" dirty="0" err="1" smtClean="0">
                <a:solidFill>
                  <a:srgbClr val="222222"/>
                </a:solidFill>
                <a:latin typeface="Arial"/>
                <a:ea typeface="Calibri"/>
                <a:cs typeface="Times New Roman"/>
              </a:rPr>
              <a:t>happens</a:t>
            </a:r>
            <a:r>
              <a:rPr lang="da-DK" dirty="0" smtClean="0">
                <a:solidFill>
                  <a:srgbClr val="222222"/>
                </a:solidFill>
                <a:latin typeface="Arial"/>
                <a:ea typeface="Calibri"/>
                <a:cs typeface="Times New Roman"/>
              </a:rPr>
              <a:t> in the </a:t>
            </a:r>
            <a:r>
              <a:rPr lang="da-DK" dirty="0" err="1" smtClean="0">
                <a:solidFill>
                  <a:srgbClr val="222222"/>
                </a:solidFill>
                <a:latin typeface="Arial"/>
                <a:ea typeface="Calibri"/>
                <a:cs typeface="Times New Roman"/>
              </a:rPr>
              <a:t>family</a:t>
            </a:r>
            <a:r>
              <a:rPr lang="da-DK" dirty="0" smtClean="0">
                <a:solidFill>
                  <a:srgbClr val="222222"/>
                </a:solidFill>
                <a:latin typeface="Arial"/>
                <a:ea typeface="Calibri"/>
                <a:cs typeface="Times New Roman"/>
              </a:rPr>
              <a:t> ...</a:t>
            </a:r>
            <a:br>
              <a:rPr lang="da-DK" dirty="0" smtClean="0">
                <a:solidFill>
                  <a:srgbClr val="222222"/>
                </a:solidFill>
                <a:latin typeface="Arial"/>
                <a:ea typeface="Calibri"/>
                <a:cs typeface="Times New Roman"/>
              </a:rPr>
            </a:br>
            <a:r>
              <a:rPr lang="da-DK" dirty="0" smtClean="0">
                <a:solidFill>
                  <a:srgbClr val="222222"/>
                </a:solidFill>
                <a:latin typeface="Arial"/>
                <a:ea typeface="Calibri"/>
                <a:cs typeface="Times New Roman"/>
              </a:rPr>
              <a:t/>
            </a:r>
            <a:br>
              <a:rPr lang="da-DK" dirty="0" smtClean="0">
                <a:solidFill>
                  <a:srgbClr val="222222"/>
                </a:solidFill>
                <a:latin typeface="Arial"/>
                <a:ea typeface="Calibri"/>
                <a:cs typeface="Times New Roman"/>
              </a:rPr>
            </a:br>
            <a:r>
              <a:rPr lang="da-DK" dirty="0" smtClean="0">
                <a:solidFill>
                  <a:srgbClr val="222222"/>
                </a:solidFill>
                <a:latin typeface="Arial"/>
                <a:ea typeface="Calibri"/>
                <a:cs typeface="Times New Roman"/>
              </a:rPr>
              <a:t>Division of families </a:t>
            </a:r>
            <a:r>
              <a:rPr lang="da-DK" dirty="0" err="1" smtClean="0">
                <a:solidFill>
                  <a:srgbClr val="222222"/>
                </a:solidFill>
                <a:latin typeface="Arial"/>
                <a:ea typeface="Calibri"/>
                <a:cs typeface="Times New Roman"/>
              </a:rPr>
              <a:t>originally</a:t>
            </a:r>
            <a:r>
              <a:rPr lang="da-DK" dirty="0" smtClean="0">
                <a:solidFill>
                  <a:srgbClr val="222222"/>
                </a:solidFill>
                <a:latin typeface="Arial"/>
                <a:ea typeface="Calibri"/>
                <a:cs typeface="Times New Roman"/>
              </a:rPr>
              <a:t> from </a:t>
            </a:r>
            <a:r>
              <a:rPr lang="da-DK" dirty="0" err="1" smtClean="0">
                <a:solidFill>
                  <a:srgbClr val="222222"/>
                </a:solidFill>
                <a:latin typeface="Arial"/>
                <a:ea typeface="Calibri"/>
                <a:cs typeface="Times New Roman"/>
              </a:rPr>
              <a:t>Minuchien</a:t>
            </a:r>
            <a:r>
              <a:rPr lang="da-DK" dirty="0" smtClean="0">
                <a:solidFill>
                  <a:srgbClr val="222222"/>
                </a:solidFill>
                <a:latin typeface="Arial"/>
                <a:ea typeface="Calibri"/>
                <a:cs typeface="Times New Roman"/>
              </a:rPr>
              <a:t>:</a:t>
            </a:r>
            <a:br>
              <a:rPr lang="da-DK" dirty="0" smtClean="0">
                <a:solidFill>
                  <a:srgbClr val="222222"/>
                </a:solidFill>
                <a:latin typeface="Arial"/>
                <a:ea typeface="Calibri"/>
                <a:cs typeface="Times New Roman"/>
              </a:rPr>
            </a:br>
            <a:r>
              <a:rPr lang="da-DK" dirty="0" smtClean="0">
                <a:solidFill>
                  <a:srgbClr val="222222"/>
                </a:solidFill>
                <a:latin typeface="Arial"/>
                <a:ea typeface="Calibri"/>
                <a:cs typeface="Times New Roman"/>
              </a:rPr>
              <a:t>1: </a:t>
            </a:r>
            <a:r>
              <a:rPr lang="da-DK" dirty="0" err="1" smtClean="0">
                <a:solidFill>
                  <a:srgbClr val="222222"/>
                </a:solidFill>
                <a:latin typeface="Arial"/>
                <a:ea typeface="Calibri"/>
                <a:cs typeface="Times New Roman"/>
              </a:rPr>
              <a:t>violence</a:t>
            </a:r>
            <a:r>
              <a:rPr lang="da-DK" dirty="0" smtClean="0">
                <a:solidFill>
                  <a:srgbClr val="222222"/>
                </a:solidFill>
                <a:latin typeface="Arial"/>
                <a:ea typeface="Calibri"/>
                <a:cs typeface="Times New Roman"/>
              </a:rPr>
              <a:t> is not </a:t>
            </a:r>
            <a:r>
              <a:rPr lang="da-DK" dirty="0" err="1" smtClean="0">
                <a:solidFill>
                  <a:srgbClr val="222222"/>
                </a:solidFill>
                <a:latin typeface="Arial"/>
                <a:ea typeface="Calibri"/>
                <a:cs typeface="Times New Roman"/>
              </a:rPr>
              <a:t>always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seen</a:t>
            </a:r>
            <a:r>
              <a:rPr lang="da-DK" dirty="0" smtClean="0">
                <a:solidFill>
                  <a:srgbClr val="222222"/>
                </a:solidFill>
                <a:latin typeface="Arial"/>
                <a:ea typeface="Calibri"/>
                <a:cs typeface="Times New Roman"/>
              </a:rPr>
              <a:t> – the </a:t>
            </a:r>
            <a:r>
              <a:rPr lang="da-DK" dirty="0" err="1" smtClean="0">
                <a:solidFill>
                  <a:srgbClr val="222222"/>
                </a:solidFill>
                <a:latin typeface="Arial"/>
                <a:ea typeface="Calibri"/>
                <a:cs typeface="Times New Roman"/>
              </a:rPr>
              <a:t>members</a:t>
            </a:r>
            <a:r>
              <a:rPr lang="da-DK" dirty="0" smtClean="0">
                <a:solidFill>
                  <a:srgbClr val="222222"/>
                </a:solidFill>
                <a:latin typeface="Arial"/>
                <a:ea typeface="Calibri"/>
                <a:cs typeface="Times New Roman"/>
              </a:rPr>
              <a:t> of the </a:t>
            </a:r>
            <a:r>
              <a:rPr lang="da-DK" dirty="0" err="1" smtClean="0">
                <a:solidFill>
                  <a:srgbClr val="222222"/>
                </a:solidFill>
                <a:latin typeface="Arial"/>
                <a:ea typeface="Calibri"/>
                <a:cs typeface="Times New Roman"/>
              </a:rPr>
              <a:t>family</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can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almost</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be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like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islands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separated</a:t>
            </a:r>
            <a:r>
              <a:rPr lang="da-DK" dirty="0" smtClean="0">
                <a:solidFill>
                  <a:srgbClr val="222222"/>
                </a:solidFill>
                <a:latin typeface="Arial"/>
                <a:ea typeface="Calibri"/>
                <a:cs typeface="Times New Roman"/>
              </a:rPr>
              <a:t> from </a:t>
            </a:r>
            <a:r>
              <a:rPr lang="da-DK" dirty="0" err="1" smtClean="0">
                <a:solidFill>
                  <a:srgbClr val="222222"/>
                </a:solidFill>
                <a:latin typeface="Arial"/>
                <a:ea typeface="Calibri"/>
                <a:cs typeface="Times New Roman"/>
              </a:rPr>
              <a:t>each</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other</a:t>
            </a:r>
            <a:r>
              <a:rPr lang="da-DK" dirty="0" smtClean="0">
                <a:solidFill>
                  <a:srgbClr val="222222"/>
                </a:solidFill>
                <a:latin typeface="Arial"/>
                <a:ea typeface="Calibri"/>
                <a:cs typeface="Times New Roman"/>
              </a:rPr>
              <a:t> - </a:t>
            </a:r>
            <a:r>
              <a:rPr lang="da-DK" dirty="0" err="1" smtClean="0">
                <a:solidFill>
                  <a:srgbClr val="222222"/>
                </a:solidFill>
                <a:latin typeface="Arial"/>
                <a:ea typeface="Calibri"/>
                <a:cs typeface="Times New Roman"/>
              </a:rPr>
              <a:t>children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will</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maybe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be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allowed</a:t>
            </a:r>
            <a:r>
              <a:rPr lang="da-DK" dirty="0" smtClean="0">
                <a:solidFill>
                  <a:srgbClr val="222222"/>
                </a:solidFill>
                <a:latin typeface="Arial"/>
                <a:ea typeface="Calibri"/>
                <a:cs typeface="Times New Roman"/>
              </a:rPr>
              <a:t> to run out </a:t>
            </a:r>
            <a:r>
              <a:rPr lang="da-DK" dirty="0" err="1" smtClean="0">
                <a:solidFill>
                  <a:srgbClr val="222222"/>
                </a:solidFill>
                <a:latin typeface="Arial"/>
                <a:ea typeface="Calibri"/>
                <a:cs typeface="Times New Roman"/>
              </a:rPr>
              <a:t>late</a:t>
            </a:r>
            <a:r>
              <a:rPr lang="da-DK" dirty="0" smtClean="0">
                <a:solidFill>
                  <a:srgbClr val="222222"/>
                </a:solidFill>
                <a:latin typeface="Arial"/>
                <a:ea typeface="Calibri"/>
                <a:cs typeface="Times New Roman"/>
              </a:rPr>
              <a:t> at </a:t>
            </a:r>
            <a:r>
              <a:rPr lang="da-DK" dirty="0" err="1" smtClean="0">
                <a:solidFill>
                  <a:srgbClr val="222222"/>
                </a:solidFill>
                <a:latin typeface="Arial"/>
                <a:ea typeface="Calibri"/>
                <a:cs typeface="Times New Roman"/>
              </a:rPr>
              <a:t>night</a:t>
            </a:r>
            <a:r>
              <a:rPr lang="da-DK" dirty="0" smtClean="0">
                <a:solidFill>
                  <a:srgbClr val="222222"/>
                </a:solidFill>
                <a:latin typeface="Arial"/>
                <a:ea typeface="Calibri"/>
                <a:cs typeface="Times New Roman"/>
              </a:rPr>
              <a:t> - </a:t>
            </a:r>
            <a:r>
              <a:rPr lang="da-DK" dirty="0" err="1" smtClean="0">
                <a:solidFill>
                  <a:srgbClr val="222222"/>
                </a:solidFill>
                <a:latin typeface="Arial"/>
                <a:ea typeface="Calibri"/>
                <a:cs typeface="Times New Roman"/>
              </a:rPr>
              <a:t>or</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children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who</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are</a:t>
            </a:r>
            <a:r>
              <a:rPr lang="da-DK" dirty="0" smtClean="0">
                <a:solidFill>
                  <a:srgbClr val="222222"/>
                </a:solidFill>
                <a:latin typeface="Arial"/>
                <a:ea typeface="Calibri"/>
                <a:cs typeface="Times New Roman"/>
              </a:rPr>
              <a:t> at </a:t>
            </a:r>
            <a:r>
              <a:rPr lang="da-DK" dirty="0" err="1" smtClean="0">
                <a:solidFill>
                  <a:srgbClr val="222222"/>
                </a:solidFill>
                <a:latin typeface="Arial"/>
                <a:ea typeface="Calibri"/>
                <a:cs typeface="Times New Roman"/>
              </a:rPr>
              <a:t>friends</a:t>
            </a:r>
            <a:r>
              <a:rPr lang="da-DK" dirty="0" smtClean="0">
                <a:solidFill>
                  <a:srgbClr val="222222"/>
                </a:solidFill>
                <a:latin typeface="Arial"/>
                <a:ea typeface="Calibri"/>
                <a:cs typeface="Times New Roman"/>
              </a:rPr>
              <a:t> for </a:t>
            </a:r>
            <a:r>
              <a:rPr lang="da-DK" dirty="0" err="1" smtClean="0">
                <a:solidFill>
                  <a:srgbClr val="222222"/>
                </a:solidFill>
                <a:latin typeface="Arial"/>
                <a:ea typeface="Calibri"/>
                <a:cs typeface="Times New Roman"/>
              </a:rPr>
              <a:t>several</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days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without</a:t>
            </a:r>
            <a:r>
              <a:rPr lang="da-DK" dirty="0" smtClean="0">
                <a:solidFill>
                  <a:srgbClr val="222222"/>
                </a:solidFill>
                <a:latin typeface="Arial"/>
                <a:ea typeface="Calibri"/>
                <a:cs typeface="Times New Roman"/>
              </a:rPr>
              <a:t> it </a:t>
            </a:r>
            <a:r>
              <a:rPr lang="da-DK" dirty="0" err="1" smtClean="0">
                <a:solidFill>
                  <a:srgbClr val="222222"/>
                </a:solidFill>
                <a:latin typeface="Arial"/>
                <a:ea typeface="Calibri"/>
                <a:cs typeface="Times New Roman"/>
              </a:rPr>
              <a:t>seem</a:t>
            </a:r>
            <a:r>
              <a:rPr lang="da-DK" dirty="0" smtClean="0">
                <a:solidFill>
                  <a:srgbClr val="222222"/>
                </a:solidFill>
                <a:latin typeface="Arial"/>
                <a:ea typeface="Calibri"/>
                <a:cs typeface="Times New Roman"/>
              </a:rPr>
              <a:t> to </a:t>
            </a:r>
            <a:r>
              <a:rPr lang="da-DK" dirty="0" err="1" smtClean="0">
                <a:solidFill>
                  <a:srgbClr val="222222"/>
                </a:solidFill>
                <a:latin typeface="Arial"/>
                <a:ea typeface="Calibri"/>
                <a:cs typeface="Times New Roman"/>
              </a:rPr>
              <a:t>care</a:t>
            </a:r>
            <a:r>
              <a:rPr lang="da-DK" dirty="0" smtClean="0">
                <a:solidFill>
                  <a:srgbClr val="222222"/>
                </a:solidFill>
                <a:latin typeface="Arial"/>
                <a:ea typeface="Calibri"/>
                <a:cs typeface="Times New Roman"/>
              </a:rPr>
              <a:t> the </a:t>
            </a:r>
            <a:r>
              <a:rPr lang="da-DK" dirty="0" err="1" smtClean="0">
                <a:solidFill>
                  <a:srgbClr val="222222"/>
                </a:solidFill>
                <a:latin typeface="Arial"/>
                <a:ea typeface="Calibri"/>
                <a:cs typeface="Times New Roman"/>
              </a:rPr>
              <a:t>parents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much</a:t>
            </a:r>
            <a:r>
              <a:rPr lang="da-DK" dirty="0" smtClean="0">
                <a:solidFill>
                  <a:srgbClr val="222222"/>
                </a:solidFill>
                <a:latin typeface="Arial"/>
                <a:ea typeface="Calibri"/>
                <a:cs typeface="Times New Roman"/>
              </a:rPr>
              <a:t>. In </a:t>
            </a:r>
            <a:r>
              <a:rPr lang="da-DK" dirty="0" err="1" smtClean="0">
                <a:solidFill>
                  <a:srgbClr val="222222"/>
                </a:solidFill>
                <a:latin typeface="Arial"/>
                <a:ea typeface="Calibri"/>
                <a:cs typeface="Times New Roman"/>
              </a:rPr>
              <a:t>other</a:t>
            </a:r>
            <a:r>
              <a:rPr lang="da-DK" dirty="0" smtClean="0">
                <a:solidFill>
                  <a:srgbClr val="222222"/>
                </a:solidFill>
                <a:latin typeface="Arial"/>
                <a:ea typeface="Calibri"/>
                <a:cs typeface="Times New Roman"/>
              </a:rPr>
              <a:t> families </a:t>
            </a:r>
            <a:r>
              <a:rPr lang="da-DK" dirty="0" err="1" smtClean="0">
                <a:solidFill>
                  <a:srgbClr val="222222"/>
                </a:solidFill>
                <a:latin typeface="Arial"/>
                <a:ea typeface="Calibri"/>
                <a:cs typeface="Times New Roman"/>
              </a:rPr>
              <a:t>with</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violence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where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there</a:t>
            </a:r>
            <a:r>
              <a:rPr lang="da-DK" dirty="0" smtClean="0">
                <a:solidFill>
                  <a:srgbClr val="222222"/>
                </a:solidFill>
                <a:latin typeface="Arial"/>
                <a:ea typeface="Calibri"/>
                <a:cs typeface="Times New Roman"/>
              </a:rPr>
              <a:t> is a </a:t>
            </a:r>
            <a:r>
              <a:rPr lang="da-DK" dirty="0" err="1" smtClean="0">
                <a:solidFill>
                  <a:srgbClr val="222222"/>
                </a:solidFill>
                <a:latin typeface="Arial"/>
                <a:ea typeface="Calibri"/>
                <a:cs typeface="Times New Roman"/>
              </a:rPr>
              <a:t>violent</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father</a:t>
            </a:r>
            <a:r>
              <a:rPr lang="da-DK" dirty="0" smtClean="0">
                <a:solidFill>
                  <a:srgbClr val="222222"/>
                </a:solidFill>
                <a:latin typeface="Arial"/>
                <a:ea typeface="Calibri"/>
                <a:cs typeface="Times New Roman"/>
              </a:rPr>
              <a:t>, it is </a:t>
            </a:r>
            <a:r>
              <a:rPr lang="da-DK" dirty="0" err="1" smtClean="0">
                <a:solidFill>
                  <a:srgbClr val="222222"/>
                </a:solidFill>
                <a:latin typeface="Arial"/>
                <a:ea typeface="Calibri"/>
                <a:cs typeface="Times New Roman"/>
              </a:rPr>
              <a:t>usual</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that</a:t>
            </a:r>
            <a:r>
              <a:rPr lang="da-DK" dirty="0" smtClean="0">
                <a:solidFill>
                  <a:srgbClr val="222222"/>
                </a:solidFill>
                <a:latin typeface="Arial"/>
                <a:ea typeface="Calibri"/>
                <a:cs typeface="Times New Roman"/>
              </a:rPr>
              <a:t> the </a:t>
            </a:r>
            <a:r>
              <a:rPr lang="da-DK" dirty="0" err="1" smtClean="0">
                <a:solidFill>
                  <a:srgbClr val="222222"/>
                </a:solidFill>
                <a:latin typeface="Arial"/>
                <a:ea typeface="Calibri"/>
                <a:cs typeface="Times New Roman"/>
              </a:rPr>
              <a:t>family</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isolate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themselves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there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will</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be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no</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friends</a:t>
            </a:r>
            <a:r>
              <a:rPr lang="da-DK" dirty="0" smtClean="0">
                <a:solidFill>
                  <a:srgbClr val="222222"/>
                </a:solidFill>
                <a:latin typeface="Arial"/>
                <a:ea typeface="Calibri"/>
                <a:cs typeface="Times New Roman"/>
              </a:rPr>
              <a:t> of the </a:t>
            </a:r>
            <a:r>
              <a:rPr lang="da-DK" dirty="0" err="1" smtClean="0">
                <a:solidFill>
                  <a:srgbClr val="222222"/>
                </a:solidFill>
                <a:latin typeface="Arial"/>
                <a:ea typeface="Calibri"/>
                <a:cs typeface="Times New Roman"/>
              </a:rPr>
              <a:t>family</a:t>
            </a:r>
            <a:r>
              <a:rPr lang="da-DK" dirty="0" smtClean="0">
                <a:solidFill>
                  <a:srgbClr val="222222"/>
                </a:solidFill>
                <a:latin typeface="Arial"/>
                <a:ea typeface="Calibri"/>
                <a:cs typeface="Times New Roman"/>
              </a:rPr>
              <a:t> and </a:t>
            </a:r>
            <a:r>
              <a:rPr lang="da-DK" dirty="0" err="1" smtClean="0">
                <a:solidFill>
                  <a:srgbClr val="222222"/>
                </a:solidFill>
                <a:latin typeface="Arial"/>
                <a:ea typeface="Calibri"/>
                <a:cs typeface="Times New Roman"/>
              </a:rPr>
              <a:t>guests</a:t>
            </a:r>
            <a:r>
              <a:rPr lang="da-DK" dirty="0" smtClean="0">
                <a:solidFill>
                  <a:srgbClr val="222222"/>
                </a:solidFill>
                <a:latin typeface="Arial"/>
                <a:ea typeface="Calibri"/>
                <a:cs typeface="Times New Roman"/>
              </a:rPr>
              <a:t> in the </a:t>
            </a:r>
            <a:r>
              <a:rPr lang="da-DK" dirty="0" err="1" smtClean="0">
                <a:solidFill>
                  <a:srgbClr val="222222"/>
                </a:solidFill>
                <a:latin typeface="Arial"/>
                <a:ea typeface="Calibri"/>
                <a:cs typeface="Times New Roman"/>
              </a:rPr>
              <a:t>family</a:t>
            </a:r>
            <a:r>
              <a:rPr lang="da-DK" dirty="0" smtClean="0">
                <a:solidFill>
                  <a:srgbClr val="222222"/>
                </a:solidFill>
                <a:latin typeface="Arial"/>
                <a:ea typeface="Calibri"/>
                <a:cs typeface="Times New Roman"/>
              </a:rPr>
              <a:t>, the </a:t>
            </a:r>
            <a:r>
              <a:rPr lang="da-DK" dirty="0" err="1" smtClean="0">
                <a:solidFill>
                  <a:srgbClr val="222222"/>
                </a:solidFill>
                <a:latin typeface="Arial"/>
                <a:ea typeface="Calibri"/>
                <a:cs typeface="Times New Roman"/>
              </a:rPr>
              <a:t>mother</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goes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home</a:t>
            </a:r>
            <a:r>
              <a:rPr lang="da-DK" dirty="0" smtClean="0">
                <a:solidFill>
                  <a:srgbClr val="222222"/>
                </a:solidFill>
                <a:latin typeface="Arial"/>
                <a:ea typeface="Calibri"/>
                <a:cs typeface="Times New Roman"/>
              </a:rPr>
              <a:t>, and the </a:t>
            </a:r>
            <a:r>
              <a:rPr lang="da-DK" dirty="0" err="1" smtClean="0">
                <a:solidFill>
                  <a:srgbClr val="222222"/>
                </a:solidFill>
                <a:latin typeface="Arial"/>
                <a:ea typeface="Calibri"/>
                <a:cs typeface="Times New Roman"/>
              </a:rPr>
              <a:t>family</a:t>
            </a:r>
            <a:r>
              <a:rPr lang="da-DK" dirty="0" smtClean="0">
                <a:solidFill>
                  <a:srgbClr val="222222"/>
                </a:solidFill>
                <a:latin typeface="Arial"/>
                <a:ea typeface="Calibri"/>
                <a:cs typeface="Times New Roman"/>
              </a:rPr>
              <a:t> lives in a </a:t>
            </a:r>
            <a:r>
              <a:rPr lang="da-DK" dirty="0" err="1" smtClean="0">
                <a:solidFill>
                  <a:srgbClr val="222222"/>
                </a:solidFill>
                <a:latin typeface="Arial"/>
                <a:ea typeface="Calibri"/>
                <a:cs typeface="Times New Roman"/>
              </a:rPr>
              <a:t>way</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its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own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life</a:t>
            </a:r>
            <a:r>
              <a:rPr lang="da-DK" dirty="0" smtClean="0">
                <a:solidFill>
                  <a:srgbClr val="222222"/>
                </a:solidFill>
                <a:latin typeface="Arial"/>
                <a:ea typeface="Calibri"/>
                <a:cs typeface="Times New Roman"/>
              </a:rPr>
              <a:t/>
            </a:r>
            <a:br>
              <a:rPr lang="da-DK" dirty="0" smtClean="0">
                <a:solidFill>
                  <a:srgbClr val="222222"/>
                </a:solidFill>
                <a:latin typeface="Arial"/>
                <a:ea typeface="Calibri"/>
                <a:cs typeface="Times New Roman"/>
              </a:rPr>
            </a:br>
            <a:r>
              <a:rPr lang="da-DK" dirty="0" smtClean="0">
                <a:solidFill>
                  <a:srgbClr val="222222"/>
                </a:solidFill>
                <a:latin typeface="Arial"/>
                <a:ea typeface="Calibri"/>
                <a:cs typeface="Times New Roman"/>
              </a:rPr>
              <a:t>2: In </a:t>
            </a:r>
            <a:r>
              <a:rPr lang="da-DK" dirty="0" err="1" smtClean="0">
                <a:solidFill>
                  <a:srgbClr val="222222"/>
                </a:solidFill>
                <a:latin typeface="Arial"/>
                <a:ea typeface="Calibri"/>
                <a:cs typeface="Times New Roman"/>
              </a:rPr>
              <a:t>some</a:t>
            </a:r>
            <a:r>
              <a:rPr lang="da-DK" dirty="0" smtClean="0">
                <a:solidFill>
                  <a:srgbClr val="222222"/>
                </a:solidFill>
                <a:latin typeface="Arial"/>
                <a:ea typeface="Calibri"/>
                <a:cs typeface="Times New Roman"/>
              </a:rPr>
              <a:t> families </a:t>
            </a:r>
            <a:r>
              <a:rPr lang="da-DK" dirty="0" err="1" smtClean="0">
                <a:solidFill>
                  <a:srgbClr val="222222"/>
                </a:solidFill>
                <a:latin typeface="Arial"/>
                <a:ea typeface="Calibri"/>
                <a:cs typeface="Times New Roman"/>
              </a:rPr>
              <a:t>with</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violence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there</a:t>
            </a:r>
            <a:r>
              <a:rPr lang="da-DK" dirty="0" smtClean="0">
                <a:solidFill>
                  <a:srgbClr val="222222"/>
                </a:solidFill>
                <a:latin typeface="Arial"/>
                <a:ea typeface="Calibri"/>
                <a:cs typeface="Times New Roman"/>
              </a:rPr>
              <a:t> is an </a:t>
            </a:r>
            <a:r>
              <a:rPr lang="da-DK" dirty="0" err="1" smtClean="0">
                <a:solidFill>
                  <a:srgbClr val="222222"/>
                </a:solidFill>
                <a:latin typeface="Arial"/>
                <a:ea typeface="Calibri"/>
                <a:cs typeface="Times New Roman"/>
              </a:rPr>
              <a:t>patriarchal</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structure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where</a:t>
            </a:r>
            <a:r>
              <a:rPr lang="da-DK" dirty="0" smtClean="0">
                <a:solidFill>
                  <a:srgbClr val="222222"/>
                </a:solidFill>
                <a:latin typeface="Arial"/>
                <a:ea typeface="Calibri"/>
                <a:cs typeface="Times New Roman"/>
              </a:rPr>
              <a:t> the </a:t>
            </a:r>
            <a:r>
              <a:rPr lang="da-DK" dirty="0" err="1" smtClean="0">
                <a:solidFill>
                  <a:srgbClr val="222222"/>
                </a:solidFill>
                <a:latin typeface="Arial"/>
                <a:ea typeface="Calibri"/>
                <a:cs typeface="Times New Roman"/>
              </a:rPr>
              <a:t>father</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decides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everything</a:t>
            </a:r>
            <a:r>
              <a:rPr lang="da-DK" dirty="0" smtClean="0">
                <a:solidFill>
                  <a:srgbClr val="222222"/>
                </a:solidFill>
                <a:latin typeface="Arial"/>
                <a:ea typeface="Calibri"/>
                <a:cs typeface="Times New Roman"/>
              </a:rPr>
              <a:t> and </a:t>
            </a:r>
            <a:r>
              <a:rPr lang="da-DK" dirty="0" err="1" smtClean="0">
                <a:solidFill>
                  <a:srgbClr val="222222"/>
                </a:solidFill>
                <a:latin typeface="Arial"/>
                <a:ea typeface="Calibri"/>
                <a:cs typeface="Times New Roman"/>
              </a:rPr>
              <a:t>there</a:t>
            </a:r>
            <a:r>
              <a:rPr lang="da-DK" dirty="0" smtClean="0">
                <a:solidFill>
                  <a:srgbClr val="222222"/>
                </a:solidFill>
                <a:latin typeface="Arial"/>
                <a:ea typeface="Calibri"/>
                <a:cs typeface="Times New Roman"/>
              </a:rPr>
              <a:t> is </a:t>
            </a:r>
            <a:r>
              <a:rPr lang="da-DK" dirty="0" err="1" smtClean="0">
                <a:solidFill>
                  <a:srgbClr val="222222"/>
                </a:solidFill>
                <a:latin typeface="Arial"/>
                <a:ea typeface="Calibri"/>
                <a:cs typeface="Times New Roman"/>
              </a:rPr>
              <a:t>punishment</a:t>
            </a:r>
            <a:r>
              <a:rPr lang="da-DK" dirty="0" smtClean="0">
                <a:solidFill>
                  <a:srgbClr val="222222"/>
                </a:solidFill>
                <a:latin typeface="Arial"/>
                <a:ea typeface="Calibri"/>
                <a:cs typeface="Times New Roman"/>
              </a:rPr>
              <a:t> for all </a:t>
            </a:r>
            <a:r>
              <a:rPr lang="da-DK" dirty="0" err="1" smtClean="0">
                <a:solidFill>
                  <a:srgbClr val="222222"/>
                </a:solidFill>
                <a:latin typeface="Arial"/>
                <a:ea typeface="Calibri"/>
                <a:cs typeface="Times New Roman"/>
              </a:rPr>
              <a:t>behavior</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that</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does</a:t>
            </a:r>
            <a:r>
              <a:rPr lang="da-DK" dirty="0" smtClean="0">
                <a:solidFill>
                  <a:srgbClr val="222222"/>
                </a:solidFill>
                <a:latin typeface="Arial"/>
                <a:ea typeface="Calibri"/>
                <a:cs typeface="Times New Roman"/>
              </a:rPr>
              <a:t> not </a:t>
            </a:r>
            <a:r>
              <a:rPr lang="da-DK" dirty="0" err="1" smtClean="0">
                <a:solidFill>
                  <a:srgbClr val="222222"/>
                </a:solidFill>
                <a:latin typeface="Arial"/>
                <a:ea typeface="Calibri"/>
                <a:cs typeface="Times New Roman"/>
              </a:rPr>
              <a:t>maintain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this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structure</a:t>
            </a:r>
            <a:r>
              <a:rPr lang="da-DK" dirty="0" smtClean="0">
                <a:solidFill>
                  <a:srgbClr val="222222"/>
                </a:solidFill>
                <a:latin typeface="Arial"/>
                <a:ea typeface="Calibri"/>
                <a:cs typeface="Times New Roman"/>
              </a:rPr>
              <a:t>.</a:t>
            </a:r>
            <a:br>
              <a:rPr lang="da-DK" dirty="0" smtClean="0">
                <a:solidFill>
                  <a:srgbClr val="222222"/>
                </a:solidFill>
                <a:latin typeface="Arial"/>
                <a:ea typeface="Calibri"/>
                <a:cs typeface="Times New Roman"/>
              </a:rPr>
            </a:br>
            <a:r>
              <a:rPr lang="da-DK" dirty="0" smtClean="0">
                <a:solidFill>
                  <a:srgbClr val="222222"/>
                </a:solidFill>
                <a:latin typeface="Arial"/>
                <a:ea typeface="Calibri"/>
                <a:cs typeface="Times New Roman"/>
              </a:rPr>
              <a:t>3: At </a:t>
            </a:r>
            <a:r>
              <a:rPr lang="da-DK" dirty="0" err="1" smtClean="0">
                <a:solidFill>
                  <a:srgbClr val="222222"/>
                </a:solidFill>
                <a:latin typeface="Arial"/>
                <a:ea typeface="Calibri"/>
                <a:cs typeface="Times New Roman"/>
              </a:rPr>
              <a:t>sexual</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assaults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are</a:t>
            </a:r>
            <a:r>
              <a:rPr lang="da-DK" dirty="0" smtClean="0">
                <a:solidFill>
                  <a:srgbClr val="222222"/>
                </a:solidFill>
                <a:latin typeface="Arial"/>
                <a:ea typeface="Calibri"/>
                <a:cs typeface="Times New Roman"/>
              </a:rPr>
              <a:t> the </a:t>
            </a:r>
            <a:r>
              <a:rPr lang="da-DK" dirty="0" err="1" smtClean="0">
                <a:solidFill>
                  <a:srgbClr val="222222"/>
                </a:solidFill>
                <a:latin typeface="Arial"/>
                <a:ea typeface="Calibri"/>
                <a:cs typeface="Times New Roman"/>
              </a:rPr>
              <a:t>intrapsychic</a:t>
            </a:r>
            <a:r>
              <a:rPr lang="da-DK" dirty="0" smtClean="0">
                <a:solidFill>
                  <a:srgbClr val="222222"/>
                </a:solidFill>
                <a:latin typeface="Arial"/>
                <a:ea typeface="Calibri"/>
                <a:cs typeface="Times New Roman"/>
              </a:rPr>
              <a:t> limits not </a:t>
            </a:r>
            <a:r>
              <a:rPr lang="da-DK" dirty="0" err="1" smtClean="0">
                <a:solidFill>
                  <a:srgbClr val="222222"/>
                </a:solidFill>
                <a:latin typeface="Arial"/>
                <a:ea typeface="Calibri"/>
                <a:cs typeface="Times New Roman"/>
              </a:rPr>
              <a:t>only</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exceeded</a:t>
            </a:r>
            <a:r>
              <a:rPr lang="da-DK" dirty="0" smtClean="0">
                <a:solidFill>
                  <a:srgbClr val="222222"/>
                </a:solidFill>
                <a:latin typeface="Arial"/>
                <a:ea typeface="Calibri"/>
                <a:cs typeface="Times New Roman"/>
              </a:rPr>
              <a:t> in the situation of the </a:t>
            </a:r>
            <a:r>
              <a:rPr lang="da-DK" dirty="0" err="1" smtClean="0">
                <a:solidFill>
                  <a:srgbClr val="222222"/>
                </a:solidFill>
                <a:latin typeface="Arial"/>
                <a:ea typeface="Calibri"/>
                <a:cs typeface="Times New Roman"/>
              </a:rPr>
              <a:t>specific</a:t>
            </a:r>
            <a:r>
              <a:rPr lang="da-DK" dirty="0" smtClean="0">
                <a:solidFill>
                  <a:srgbClr val="222222"/>
                </a:solidFill>
                <a:latin typeface="Arial"/>
                <a:ea typeface="Calibri"/>
                <a:cs typeface="Times New Roman"/>
              </a:rPr>
              <a:t> case of </a:t>
            </a:r>
            <a:r>
              <a:rPr lang="da-DK" dirty="0" err="1" smtClean="0">
                <a:solidFill>
                  <a:srgbClr val="222222"/>
                </a:solidFill>
                <a:latin typeface="Arial"/>
                <a:ea typeface="Calibri"/>
                <a:cs typeface="Times New Roman"/>
              </a:rPr>
              <a:t>abuse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when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one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makes</a:t>
            </a:r>
            <a:r>
              <a:rPr lang="da-DK" dirty="0" smtClean="0">
                <a:solidFill>
                  <a:srgbClr val="222222"/>
                </a:solidFill>
                <a:latin typeface="Arial"/>
                <a:ea typeface="Calibri"/>
                <a:cs typeface="Times New Roman"/>
              </a:rPr>
              <a:t> an </a:t>
            </a:r>
            <a:r>
              <a:rPr lang="da-DK" dirty="0" err="1" smtClean="0">
                <a:solidFill>
                  <a:srgbClr val="222222"/>
                </a:solidFill>
                <a:latin typeface="Arial"/>
                <a:ea typeface="Calibri"/>
                <a:cs typeface="Times New Roman"/>
              </a:rPr>
              <a:t>abuse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one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exceeds</a:t>
            </a:r>
            <a:r>
              <a:rPr lang="da-DK" dirty="0" smtClean="0">
                <a:solidFill>
                  <a:srgbClr val="222222"/>
                </a:solidFill>
                <a:latin typeface="Arial"/>
                <a:ea typeface="Calibri"/>
                <a:cs typeface="Times New Roman"/>
              </a:rPr>
              <a:t> per definition the </a:t>
            </a:r>
            <a:r>
              <a:rPr lang="da-DK" dirty="0" err="1" smtClean="0">
                <a:solidFill>
                  <a:srgbClr val="222222"/>
                </a:solidFill>
                <a:latin typeface="Arial"/>
                <a:ea typeface="Calibri"/>
                <a:cs typeface="Times New Roman"/>
              </a:rPr>
              <a:t>child's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intrapsychic</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boundaries</a:t>
            </a:r>
            <a:r>
              <a:rPr lang="da-DK" dirty="0" smtClean="0">
                <a:solidFill>
                  <a:srgbClr val="222222"/>
                </a:solidFill>
                <a:latin typeface="Arial"/>
                <a:ea typeface="Calibri"/>
                <a:cs typeface="Times New Roman"/>
              </a:rPr>
              <a:t>). It is </a:t>
            </a:r>
            <a:r>
              <a:rPr lang="da-DK" dirty="0" err="1" smtClean="0">
                <a:solidFill>
                  <a:srgbClr val="222222"/>
                </a:solidFill>
                <a:latin typeface="Arial"/>
                <a:ea typeface="Calibri"/>
                <a:cs typeface="Times New Roman"/>
              </a:rPr>
              <a:t>also</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exceeded</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when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you</a:t>
            </a:r>
            <a:r>
              <a:rPr lang="da-DK" dirty="0" smtClean="0">
                <a:solidFill>
                  <a:srgbClr val="222222"/>
                </a:solidFill>
                <a:latin typeface="Arial"/>
                <a:ea typeface="Calibri"/>
                <a:cs typeface="Times New Roman"/>
              </a:rPr>
              <a:t> do not </a:t>
            </a:r>
            <a:r>
              <a:rPr lang="da-DK" dirty="0" err="1" smtClean="0">
                <a:solidFill>
                  <a:srgbClr val="222222"/>
                </a:solidFill>
                <a:latin typeface="Arial"/>
                <a:ea typeface="Calibri"/>
                <a:cs typeface="Times New Roman"/>
              </a:rPr>
              <a:t>allow</a:t>
            </a:r>
            <a:r>
              <a:rPr lang="da-DK" dirty="0" smtClean="0">
                <a:solidFill>
                  <a:srgbClr val="222222"/>
                </a:solidFill>
                <a:latin typeface="Arial"/>
                <a:ea typeface="Calibri"/>
                <a:cs typeface="Times New Roman"/>
              </a:rPr>
              <a:t> the </a:t>
            </a:r>
            <a:r>
              <a:rPr lang="da-DK" dirty="0" err="1" smtClean="0">
                <a:solidFill>
                  <a:srgbClr val="222222"/>
                </a:solidFill>
                <a:latin typeface="Arial"/>
                <a:ea typeface="Calibri"/>
                <a:cs typeface="Times New Roman"/>
              </a:rPr>
              <a:t>child</a:t>
            </a:r>
            <a:r>
              <a:rPr lang="da-DK" dirty="0" smtClean="0">
                <a:solidFill>
                  <a:srgbClr val="222222"/>
                </a:solidFill>
                <a:latin typeface="Arial"/>
                <a:ea typeface="Calibri"/>
                <a:cs typeface="Times New Roman"/>
              </a:rPr>
              <a:t> to have </a:t>
            </a:r>
            <a:r>
              <a:rPr lang="da-DK" dirty="0" err="1" smtClean="0">
                <a:solidFill>
                  <a:srgbClr val="222222"/>
                </a:solidFill>
                <a:latin typeface="Arial"/>
                <a:ea typeface="Calibri"/>
                <a:cs typeface="Times New Roman"/>
              </a:rPr>
              <a:t>secrets</a:t>
            </a:r>
            <a:r>
              <a:rPr lang="da-DK" dirty="0" smtClean="0">
                <a:solidFill>
                  <a:srgbClr val="222222"/>
                </a:solidFill>
                <a:latin typeface="Arial"/>
                <a:ea typeface="Calibri"/>
                <a:cs typeface="Times New Roman"/>
              </a:rPr>
              <a:t> and </a:t>
            </a:r>
            <a:r>
              <a:rPr lang="da-DK" dirty="0" err="1" smtClean="0">
                <a:solidFill>
                  <a:srgbClr val="222222"/>
                </a:solidFill>
                <a:latin typeface="Arial"/>
                <a:ea typeface="Calibri"/>
                <a:cs typeface="Times New Roman"/>
              </a:rPr>
              <a:t>privacy</a:t>
            </a:r>
            <a:r>
              <a:rPr lang="da-DK" dirty="0" smtClean="0">
                <a:solidFill>
                  <a:srgbClr val="222222"/>
                </a:solidFill>
                <a:latin typeface="Arial"/>
                <a:ea typeface="Calibri"/>
                <a:cs typeface="Times New Roman"/>
              </a:rPr>
              <a:t>. And </a:t>
            </a:r>
            <a:r>
              <a:rPr lang="da-DK" dirty="0" err="1" smtClean="0">
                <a:solidFill>
                  <a:srgbClr val="222222"/>
                </a:solidFill>
                <a:latin typeface="Arial"/>
                <a:ea typeface="Calibri"/>
                <a:cs typeface="Times New Roman"/>
              </a:rPr>
              <a:t>when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one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think</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that</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one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can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feel</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what</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another</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feels</a:t>
            </a:r>
            <a:r>
              <a:rPr lang="da-DK" dirty="0" smtClean="0">
                <a:solidFill>
                  <a:srgbClr val="222222"/>
                </a:solidFill>
                <a:latin typeface="Arial"/>
                <a:ea typeface="Calibri"/>
                <a:cs typeface="Times New Roman"/>
              </a:rPr>
              <a:t> – </a:t>
            </a:r>
            <a:r>
              <a:rPr lang="da-DK" dirty="0" err="1" smtClean="0">
                <a:solidFill>
                  <a:srgbClr val="222222"/>
                </a:solidFill>
                <a:latin typeface="Arial"/>
                <a:ea typeface="Calibri"/>
                <a:cs typeface="Times New Roman"/>
              </a:rPr>
              <a:t>symbiosis</a:t>
            </a:r>
            <a:r>
              <a:rPr lang="da-DK" dirty="0" smtClean="0">
                <a:solidFill>
                  <a:srgbClr val="222222"/>
                </a:solidFill>
                <a:latin typeface="Arial"/>
                <a:ea typeface="Calibri"/>
                <a:cs typeface="Times New Roman"/>
              </a:rPr>
              <a:t>.</a:t>
            </a:r>
            <a:br>
              <a:rPr lang="da-DK" dirty="0" smtClean="0">
                <a:solidFill>
                  <a:srgbClr val="222222"/>
                </a:solidFill>
                <a:latin typeface="Arial"/>
                <a:ea typeface="Calibri"/>
                <a:cs typeface="Times New Roman"/>
              </a:rPr>
            </a:br>
            <a:r>
              <a:rPr lang="da-DK" dirty="0" smtClean="0">
                <a:solidFill>
                  <a:srgbClr val="222222"/>
                </a:solidFill>
                <a:latin typeface="Arial"/>
                <a:ea typeface="Calibri"/>
                <a:cs typeface="Times New Roman"/>
              </a:rPr>
              <a:t/>
            </a:r>
            <a:br>
              <a:rPr lang="da-DK" dirty="0" smtClean="0">
                <a:solidFill>
                  <a:srgbClr val="222222"/>
                </a:solidFill>
                <a:latin typeface="Arial"/>
                <a:ea typeface="Calibri"/>
                <a:cs typeface="Times New Roman"/>
              </a:rPr>
            </a:br>
            <a:r>
              <a:rPr lang="da-DK" dirty="0" err="1" smtClean="0">
                <a:solidFill>
                  <a:srgbClr val="222222"/>
                </a:solidFill>
                <a:latin typeface="Arial"/>
                <a:ea typeface="Calibri"/>
                <a:cs typeface="Times New Roman"/>
              </a:rPr>
              <a:t>When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see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violence</a:t>
            </a:r>
            <a:r>
              <a:rPr lang="da-DK" dirty="0" smtClean="0">
                <a:solidFill>
                  <a:srgbClr val="222222"/>
                </a:solidFill>
                <a:latin typeface="Arial"/>
                <a:ea typeface="Calibri"/>
                <a:cs typeface="Times New Roman"/>
              </a:rPr>
              <a:t> the </a:t>
            </a:r>
            <a:r>
              <a:rPr lang="da-DK" dirty="0" err="1" smtClean="0">
                <a:solidFill>
                  <a:srgbClr val="222222"/>
                </a:solidFill>
                <a:latin typeface="Arial"/>
                <a:ea typeface="Calibri"/>
                <a:cs typeface="Times New Roman"/>
              </a:rPr>
              <a:t>dynamics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are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often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different</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Here</a:t>
            </a:r>
            <a:r>
              <a:rPr lang="da-DK" dirty="0" smtClean="0">
                <a:solidFill>
                  <a:srgbClr val="222222"/>
                </a:solidFill>
                <a:latin typeface="Arial"/>
                <a:ea typeface="Calibri"/>
                <a:cs typeface="Times New Roman"/>
              </a:rPr>
              <a:t> the </a:t>
            </a:r>
            <a:r>
              <a:rPr lang="da-DK" dirty="0" err="1" smtClean="0">
                <a:solidFill>
                  <a:srgbClr val="222222"/>
                </a:solidFill>
                <a:latin typeface="Arial"/>
                <a:ea typeface="Calibri"/>
                <a:cs typeface="Times New Roman"/>
              </a:rPr>
              <a:t>abused</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child</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experience</a:t>
            </a:r>
            <a:r>
              <a:rPr lang="da-DK" dirty="0" smtClean="0">
                <a:solidFill>
                  <a:srgbClr val="222222"/>
                </a:solidFill>
                <a:latin typeface="Arial"/>
                <a:ea typeface="Calibri"/>
                <a:cs typeface="Times New Roman"/>
              </a:rPr>
              <a:t> not </a:t>
            </a:r>
            <a:r>
              <a:rPr lang="da-DK" dirty="0" err="1" smtClean="0">
                <a:solidFill>
                  <a:srgbClr val="222222"/>
                </a:solidFill>
                <a:latin typeface="Arial"/>
                <a:ea typeface="Calibri"/>
                <a:cs typeface="Times New Roman"/>
              </a:rPr>
              <a:t>necessarily</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that</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closeness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where</a:t>
            </a:r>
            <a:r>
              <a:rPr lang="da-DK" dirty="0" smtClean="0">
                <a:solidFill>
                  <a:srgbClr val="222222"/>
                </a:solidFill>
                <a:latin typeface="Arial"/>
                <a:ea typeface="Calibri"/>
                <a:cs typeface="Times New Roman"/>
              </a:rPr>
              <a:t> all </a:t>
            </a:r>
            <a:r>
              <a:rPr lang="da-DK" dirty="0" err="1" smtClean="0">
                <a:solidFill>
                  <a:srgbClr val="222222"/>
                </a:solidFill>
                <a:latin typeface="Arial"/>
                <a:ea typeface="Calibri"/>
                <a:cs typeface="Times New Roman"/>
              </a:rPr>
              <a:t>can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feel</a:t>
            </a:r>
            <a:r>
              <a:rPr lang="da-DK" dirty="0" smtClean="0">
                <a:solidFill>
                  <a:srgbClr val="222222"/>
                </a:solidFill>
                <a:latin typeface="Arial"/>
                <a:ea typeface="Calibri"/>
                <a:cs typeface="Times New Roman"/>
              </a:rPr>
              <a:t> the mental </a:t>
            </a:r>
            <a:r>
              <a:rPr lang="da-DK" dirty="0" err="1" smtClean="0">
                <a:solidFill>
                  <a:srgbClr val="222222"/>
                </a:solidFill>
                <a:latin typeface="Arial"/>
                <a:ea typeface="Calibri"/>
                <a:cs typeface="Times New Roman"/>
              </a:rPr>
              <a:t>state</a:t>
            </a:r>
            <a:r>
              <a:rPr lang="da-DK" dirty="0" smtClean="0">
                <a:solidFill>
                  <a:srgbClr val="222222"/>
                </a:solidFill>
                <a:latin typeface="Arial"/>
                <a:ea typeface="Calibri"/>
                <a:cs typeface="Times New Roman"/>
              </a:rPr>
              <a:t> of the </a:t>
            </a:r>
            <a:r>
              <a:rPr lang="da-DK" dirty="0" err="1" smtClean="0">
                <a:solidFill>
                  <a:srgbClr val="222222"/>
                </a:solidFill>
                <a:latin typeface="Arial"/>
                <a:ea typeface="Calibri"/>
                <a:cs typeface="Times New Roman"/>
              </a:rPr>
              <a:t>others</a:t>
            </a:r>
            <a:r>
              <a:rPr lang="da-DK" dirty="0" smtClean="0">
                <a:solidFill>
                  <a:srgbClr val="222222"/>
                </a:solidFill>
                <a:latin typeface="Arial"/>
                <a:ea typeface="Calibri"/>
                <a:cs typeface="Times New Roman"/>
              </a:rPr>
              <a:t> - </a:t>
            </a:r>
            <a:r>
              <a:rPr lang="da-DK" dirty="0" err="1" smtClean="0">
                <a:solidFill>
                  <a:srgbClr val="222222"/>
                </a:solidFill>
                <a:latin typeface="Arial"/>
                <a:ea typeface="Calibri"/>
                <a:cs typeface="Times New Roman"/>
              </a:rPr>
              <a:t>here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you</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can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experience</a:t>
            </a:r>
            <a:r>
              <a:rPr lang="da-DK" dirty="0" smtClean="0">
                <a:solidFill>
                  <a:srgbClr val="222222"/>
                </a:solidFill>
                <a:latin typeface="Arial"/>
                <a:ea typeface="Calibri"/>
                <a:cs typeface="Times New Roman"/>
              </a:rPr>
              <a:t> an </a:t>
            </a:r>
            <a:r>
              <a:rPr lang="da-DK" dirty="0" err="1" smtClean="0">
                <a:solidFill>
                  <a:srgbClr val="222222"/>
                </a:solidFill>
                <a:latin typeface="Arial"/>
                <a:ea typeface="Calibri"/>
                <a:cs typeface="Times New Roman"/>
              </a:rPr>
              <a:t>existential</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loneliness</a:t>
            </a:r>
            <a:r>
              <a:rPr lang="da-DK" dirty="0" smtClean="0">
                <a:solidFill>
                  <a:srgbClr val="222222"/>
                </a:solidFill>
                <a:latin typeface="Arial"/>
                <a:ea typeface="Calibri"/>
                <a:cs typeface="Times New Roman"/>
              </a:rPr>
              <a:t> – the </a:t>
            </a:r>
            <a:r>
              <a:rPr lang="da-DK" dirty="0" err="1" smtClean="0">
                <a:solidFill>
                  <a:srgbClr val="222222"/>
                </a:solidFill>
                <a:latin typeface="Arial"/>
                <a:ea typeface="Calibri"/>
                <a:cs typeface="Times New Roman"/>
              </a:rPr>
              <a:t>members</a:t>
            </a:r>
            <a:r>
              <a:rPr lang="da-DK" dirty="0" smtClean="0">
                <a:solidFill>
                  <a:srgbClr val="222222"/>
                </a:solidFill>
                <a:latin typeface="Arial"/>
                <a:ea typeface="Calibri"/>
                <a:cs typeface="Times New Roman"/>
              </a:rPr>
              <a:t> of the </a:t>
            </a:r>
            <a:r>
              <a:rPr lang="da-DK" dirty="0" err="1" smtClean="0">
                <a:solidFill>
                  <a:srgbClr val="222222"/>
                </a:solidFill>
                <a:latin typeface="Arial"/>
                <a:ea typeface="Calibri"/>
                <a:cs typeface="Times New Roman"/>
              </a:rPr>
              <a:t>family</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are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unconnected</a:t>
            </a:r>
            <a:r>
              <a:rPr lang="da-DK" dirty="0" smtClean="0">
                <a:solidFill>
                  <a:srgbClr val="222222"/>
                </a:solidFill>
                <a:latin typeface="Arial"/>
                <a:ea typeface="Calibri"/>
                <a:cs typeface="Times New Roman"/>
              </a:rPr>
              <a:t>.</a:t>
            </a:r>
          </a:p>
          <a:p>
            <a:pPr fontAlgn="t">
              <a:lnSpc>
                <a:spcPct val="115000"/>
              </a:lnSpc>
              <a:spcAft>
                <a:spcPts val="0"/>
              </a:spcAft>
            </a:pPr>
            <a:endParaRPr lang="da-DK" dirty="0" smtClean="0">
              <a:solidFill>
                <a:srgbClr val="222222"/>
              </a:solidFill>
              <a:latin typeface="Arial"/>
              <a:ea typeface="Calibri"/>
              <a:cs typeface="Times New Roman"/>
            </a:endParaRPr>
          </a:p>
          <a:p>
            <a:pPr eaLnBrk="1" hangingPunct="1"/>
            <a:r>
              <a:rPr lang="da-DK" dirty="0" smtClean="0">
                <a:latin typeface="Arial" pitchFamily="34" charset="0"/>
                <a:ea typeface="Geneva" charset="-128"/>
              </a:rPr>
              <a:t>Ikke altid kun se efter tegn og signaler ved det enkelte barn. Også vigtigt at se på familien. Der er nogle karakteristika/problemstillinger, der ofte karakteriserer familier, hvor der foregår vold og seksuelle overgreb.</a:t>
            </a:r>
          </a:p>
          <a:p>
            <a:pPr eaLnBrk="1" hangingPunct="1"/>
            <a:r>
              <a:rPr lang="da-DK" dirty="0" smtClean="0">
                <a:latin typeface="Arial" pitchFamily="34" charset="0"/>
                <a:ea typeface="Geneva" charset="-128"/>
              </a:rPr>
              <a:t>Vigtigt, fordi langt de fleste overgreb mod børn stadig sker i familien…</a:t>
            </a:r>
          </a:p>
          <a:p>
            <a:r>
              <a:rPr lang="da-DK" dirty="0" smtClean="0">
                <a:ea typeface="Geneva" charset="-128"/>
              </a:rPr>
              <a:t> </a:t>
            </a:r>
          </a:p>
          <a:p>
            <a:r>
              <a:rPr lang="da-DK" dirty="0" smtClean="0">
                <a:ea typeface="Geneva" charset="-128"/>
              </a:rPr>
              <a:t>Opdeling af familien oprindeligt fra </a:t>
            </a:r>
            <a:r>
              <a:rPr lang="da-DK" dirty="0" err="1" smtClean="0">
                <a:ea typeface="Geneva" charset="-128"/>
              </a:rPr>
              <a:t>Minuchien</a:t>
            </a:r>
            <a:r>
              <a:rPr lang="da-DK" dirty="0" smtClean="0">
                <a:ea typeface="Geneva" charset="-128"/>
              </a:rPr>
              <a:t> </a:t>
            </a:r>
          </a:p>
          <a:p>
            <a:r>
              <a:rPr lang="da-DK" dirty="0" smtClean="0">
                <a:ea typeface="Geneva" charset="-128"/>
              </a:rPr>
              <a:t>Ad 1 ved vold ses dette ikke altid -familiemedlemmerne kan nærmest være som øer der er adskilte fra hinanden – børn får måske lov at løbe længe ude om natten – eller børn der er ved venner i flere dage uden at det  synes at interesserer forældrene synderligt, i andre familier med vold, hvor der er tale om en voldelig far er det til gengæld normalt at familien isolerer sig, der kommer ikke venner i familien og gæster i familien, mor går hjemme familien lever lige som deres helt eget liv</a:t>
            </a:r>
          </a:p>
          <a:p>
            <a:r>
              <a:rPr lang="da-DK" dirty="0" smtClean="0">
                <a:ea typeface="Geneva" charset="-128"/>
              </a:rPr>
              <a:t>Ad 2 I nogle familier med vold er der en nærmest patriarkalsk struktur hvor faderen bestemmer alt og der er straf for al adfærd der ikke fastholder denne struktur </a:t>
            </a:r>
          </a:p>
          <a:p>
            <a:r>
              <a:rPr lang="da-DK" dirty="0" smtClean="0">
                <a:ea typeface="Geneva" charset="-128"/>
              </a:rPr>
              <a:t>Ad 3 ved seksuelle overgreb er de </a:t>
            </a:r>
            <a:r>
              <a:rPr lang="da-DK" dirty="0" err="1" smtClean="0">
                <a:ea typeface="Geneva" charset="-128"/>
              </a:rPr>
              <a:t>intra</a:t>
            </a:r>
            <a:r>
              <a:rPr lang="da-DK" dirty="0" smtClean="0">
                <a:ea typeface="Geneva" charset="-128"/>
              </a:rPr>
              <a:t> psykiske grænser ikke kun overskredet i forbindelse med overgrebet (når man overgriber sit barn overskrider man jo per definition barnets </a:t>
            </a:r>
            <a:r>
              <a:rPr lang="da-DK" dirty="0" err="1" smtClean="0">
                <a:ea typeface="Geneva" charset="-128"/>
              </a:rPr>
              <a:t>intrapsykiske</a:t>
            </a:r>
            <a:r>
              <a:rPr lang="da-DK" dirty="0" smtClean="0">
                <a:ea typeface="Geneva" charset="-128"/>
              </a:rPr>
              <a:t> grænser ) men det er også ved ikke at tillade barnet at have hemmeligheder og privatliv at mene at man kan mærke hvad hinanden føler - symbiose</a:t>
            </a:r>
          </a:p>
          <a:p>
            <a:r>
              <a:rPr lang="da-DK" dirty="0" smtClean="0">
                <a:ea typeface="Geneva" charset="-128"/>
              </a:rPr>
              <a:t>Ved vold er dynamikken ofte anderledes her oplever det voldsramte barn ikke nødvendigvis den der nærhed hvor alle mærker alle mentale tilstande  hos hinanden – her kan man opleve en eksistentiel ensomhed at man er uforbundne  </a:t>
            </a:r>
          </a:p>
          <a:p>
            <a:endParaRPr lang="da-DK" dirty="0" smtClean="0">
              <a:ea typeface="Geneva" charset="-128"/>
            </a:endParaRPr>
          </a:p>
          <a:p>
            <a:pPr eaLnBrk="1" hangingPunct="1"/>
            <a:endParaRPr lang="da-DK" dirty="0" smtClean="0">
              <a:latin typeface="Arial" pitchFamily="34" charset="0"/>
              <a:ea typeface="Geneva" charset="-128"/>
            </a:endParaRPr>
          </a:p>
          <a:p>
            <a:pPr fontAlgn="t">
              <a:lnSpc>
                <a:spcPct val="115000"/>
              </a:lnSpc>
              <a:spcAft>
                <a:spcPts val="0"/>
              </a:spcAft>
            </a:pPr>
            <a:endParaRPr lang="da-DK" dirty="0">
              <a:ea typeface="Calibri"/>
              <a:cs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274638" y="-1588"/>
            <a:ext cx="5907087" cy="4432301"/>
          </a:xfrm>
        </p:spPr>
      </p:sp>
      <p:sp>
        <p:nvSpPr>
          <p:cNvPr id="3" name="Pladsholder til noter 2"/>
          <p:cNvSpPr>
            <a:spLocks noGrp="1"/>
          </p:cNvSpPr>
          <p:nvPr>
            <p:ph type="body" idx="1"/>
          </p:nvPr>
        </p:nvSpPr>
        <p:spPr/>
        <p:txBody>
          <a:bodyPr>
            <a:normAutofit/>
          </a:bodyPr>
          <a:lstStyle/>
          <a:p>
            <a:endParaRPr lang="da-DK" dirty="0"/>
          </a:p>
        </p:txBody>
      </p:sp>
      <p:sp>
        <p:nvSpPr>
          <p:cNvPr id="4" name="Pladsholder til diasnummer 3"/>
          <p:cNvSpPr>
            <a:spLocks noGrp="1"/>
          </p:cNvSpPr>
          <p:nvPr>
            <p:ph type="sldNum" sz="quarter" idx="10"/>
          </p:nvPr>
        </p:nvSpPr>
        <p:spPr/>
        <p:txBody>
          <a:bodyPr/>
          <a:lstStyle/>
          <a:p>
            <a:pPr>
              <a:defRPr/>
            </a:pPr>
            <a:fld id="{6C629F6C-0E78-4FF5-8174-7E66CF057A8F}" type="slidenum">
              <a:rPr lang="da-DK" altLang="da-DK" smtClean="0"/>
              <a:pPr>
                <a:defRPr/>
              </a:pPr>
              <a:t>18</a:t>
            </a:fld>
            <a:endParaRPr lang="da-DK" altLang="da-DK"/>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274638" y="-1588"/>
            <a:ext cx="5907087" cy="4432301"/>
          </a:xfrm>
        </p:spPr>
      </p:sp>
      <p:sp>
        <p:nvSpPr>
          <p:cNvPr id="3" name="Pladsholder til noter 2"/>
          <p:cNvSpPr>
            <a:spLocks noGrp="1"/>
          </p:cNvSpPr>
          <p:nvPr>
            <p:ph type="body" idx="1"/>
          </p:nvPr>
        </p:nvSpPr>
        <p:spPr/>
        <p:txBody>
          <a:bodyPr>
            <a:normAutofit/>
          </a:bodyPr>
          <a:lstStyle/>
          <a:p>
            <a:r>
              <a:rPr lang="da-DK" dirty="0" err="1" smtClean="0">
                <a:solidFill>
                  <a:srgbClr val="222222"/>
                </a:solidFill>
                <a:latin typeface="Arial"/>
                <a:ea typeface="Calibri"/>
                <a:cs typeface="Times New Roman"/>
              </a:rPr>
              <a:t>Many</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people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may</a:t>
            </a:r>
            <a:r>
              <a:rPr lang="da-DK" dirty="0" smtClean="0">
                <a:solidFill>
                  <a:srgbClr val="222222"/>
                </a:solidFill>
                <a:latin typeface="Arial"/>
                <a:ea typeface="Calibri"/>
                <a:cs typeface="Times New Roman"/>
              </a:rPr>
              <a:t> ask </a:t>
            </a:r>
            <a:r>
              <a:rPr lang="da-DK" dirty="0" err="1" smtClean="0">
                <a:solidFill>
                  <a:srgbClr val="222222"/>
                </a:solidFill>
                <a:latin typeface="Arial"/>
                <a:ea typeface="Calibri"/>
                <a:cs typeface="Times New Roman"/>
              </a:rPr>
              <a:t>how</a:t>
            </a:r>
            <a:r>
              <a:rPr lang="da-DK" dirty="0" smtClean="0">
                <a:solidFill>
                  <a:srgbClr val="222222"/>
                </a:solidFill>
                <a:latin typeface="Arial"/>
                <a:ea typeface="Calibri"/>
                <a:cs typeface="Times New Roman"/>
              </a:rPr>
              <a:t> it is </a:t>
            </a:r>
            <a:r>
              <a:rPr lang="da-DK" dirty="0" err="1" smtClean="0">
                <a:solidFill>
                  <a:srgbClr val="222222"/>
                </a:solidFill>
                <a:latin typeface="Arial"/>
                <a:ea typeface="Calibri"/>
                <a:cs typeface="Times New Roman"/>
              </a:rPr>
              <a:t>possible</a:t>
            </a:r>
            <a:r>
              <a:rPr lang="da-DK" dirty="0" smtClean="0">
                <a:solidFill>
                  <a:srgbClr val="222222"/>
                </a:solidFill>
                <a:latin typeface="Arial"/>
                <a:ea typeface="Calibri"/>
                <a:cs typeface="Times New Roman"/>
              </a:rPr>
              <a:t> to </a:t>
            </a:r>
            <a:r>
              <a:rPr lang="da-DK" dirty="0" err="1" smtClean="0">
                <a:solidFill>
                  <a:srgbClr val="222222"/>
                </a:solidFill>
                <a:latin typeface="Arial"/>
                <a:ea typeface="Calibri"/>
                <a:cs typeface="Times New Roman"/>
              </a:rPr>
              <a:t>subject</a:t>
            </a:r>
            <a:r>
              <a:rPr lang="da-DK" dirty="0" smtClean="0">
                <a:solidFill>
                  <a:srgbClr val="222222"/>
                </a:solidFill>
                <a:latin typeface="Arial"/>
                <a:ea typeface="Calibri"/>
                <a:cs typeface="Times New Roman"/>
              </a:rPr>
              <a:t> a </a:t>
            </a:r>
            <a:r>
              <a:rPr lang="da-DK" dirty="0" err="1" smtClean="0">
                <a:solidFill>
                  <a:srgbClr val="222222"/>
                </a:solidFill>
                <a:latin typeface="Arial"/>
                <a:ea typeface="Calibri"/>
                <a:cs typeface="Times New Roman"/>
              </a:rPr>
              <a:t>child</a:t>
            </a:r>
            <a:r>
              <a:rPr lang="da-DK" dirty="0" smtClean="0">
                <a:solidFill>
                  <a:srgbClr val="222222"/>
                </a:solidFill>
                <a:latin typeface="Arial"/>
                <a:ea typeface="Calibri"/>
                <a:cs typeface="Times New Roman"/>
              </a:rPr>
              <a:t> to - </a:t>
            </a:r>
            <a:r>
              <a:rPr lang="da-DK" dirty="0" err="1" smtClean="0">
                <a:solidFill>
                  <a:srgbClr val="222222"/>
                </a:solidFill>
                <a:latin typeface="Arial"/>
                <a:ea typeface="Calibri"/>
                <a:cs typeface="Times New Roman"/>
              </a:rPr>
              <a:t>especially</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repetitive</a:t>
            </a:r>
            <a:r>
              <a:rPr lang="da-DK" dirty="0" smtClean="0">
                <a:solidFill>
                  <a:srgbClr val="222222"/>
                </a:solidFill>
                <a:latin typeface="Arial"/>
                <a:ea typeface="Calibri"/>
                <a:cs typeface="Times New Roman"/>
              </a:rPr>
              <a:t> - </a:t>
            </a:r>
            <a:r>
              <a:rPr lang="da-DK" dirty="0" err="1" smtClean="0">
                <a:solidFill>
                  <a:srgbClr val="222222"/>
                </a:solidFill>
                <a:latin typeface="Arial"/>
                <a:ea typeface="Calibri"/>
                <a:cs typeface="Times New Roman"/>
              </a:rPr>
              <a:t>sexual</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assault</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Why</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does</a:t>
            </a:r>
            <a:r>
              <a:rPr lang="da-DK" dirty="0" smtClean="0">
                <a:solidFill>
                  <a:srgbClr val="222222"/>
                </a:solidFill>
                <a:latin typeface="Arial"/>
                <a:ea typeface="Calibri"/>
                <a:cs typeface="Times New Roman"/>
              </a:rPr>
              <a:t> the </a:t>
            </a:r>
            <a:r>
              <a:rPr lang="da-DK" dirty="0" err="1" smtClean="0">
                <a:solidFill>
                  <a:srgbClr val="222222"/>
                </a:solidFill>
                <a:latin typeface="Arial"/>
                <a:ea typeface="Calibri"/>
                <a:cs typeface="Times New Roman"/>
              </a:rPr>
              <a:t>child</a:t>
            </a:r>
            <a:r>
              <a:rPr lang="da-DK" dirty="0" smtClean="0">
                <a:solidFill>
                  <a:srgbClr val="222222"/>
                </a:solidFill>
                <a:latin typeface="Arial"/>
                <a:ea typeface="Calibri"/>
                <a:cs typeface="Times New Roman"/>
              </a:rPr>
              <a:t> not </a:t>
            </a:r>
            <a:r>
              <a:rPr lang="da-DK" dirty="0" err="1" smtClean="0">
                <a:solidFill>
                  <a:srgbClr val="222222"/>
                </a:solidFill>
                <a:latin typeface="Arial"/>
                <a:ea typeface="Calibri"/>
                <a:cs typeface="Times New Roman"/>
              </a:rPr>
              <a:t>reject</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What</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happens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between</a:t>
            </a:r>
            <a:r>
              <a:rPr lang="da-DK" dirty="0" smtClean="0">
                <a:solidFill>
                  <a:srgbClr val="222222"/>
                </a:solidFill>
                <a:latin typeface="Arial"/>
                <a:ea typeface="Calibri"/>
                <a:cs typeface="Times New Roman"/>
              </a:rPr>
              <a:t> the </a:t>
            </a:r>
            <a:r>
              <a:rPr lang="da-DK" dirty="0" err="1" smtClean="0">
                <a:solidFill>
                  <a:srgbClr val="222222"/>
                </a:solidFill>
                <a:latin typeface="Arial"/>
                <a:ea typeface="Calibri"/>
                <a:cs typeface="Times New Roman"/>
              </a:rPr>
              <a:t>offender</a:t>
            </a:r>
            <a:r>
              <a:rPr lang="da-DK" dirty="0" smtClean="0">
                <a:solidFill>
                  <a:srgbClr val="222222"/>
                </a:solidFill>
                <a:latin typeface="Arial"/>
                <a:ea typeface="Calibri"/>
                <a:cs typeface="Times New Roman"/>
              </a:rPr>
              <a:t> and the </a:t>
            </a:r>
            <a:r>
              <a:rPr lang="da-DK" dirty="0" err="1" smtClean="0">
                <a:solidFill>
                  <a:srgbClr val="222222"/>
                </a:solidFill>
                <a:latin typeface="Arial"/>
                <a:ea typeface="Calibri"/>
                <a:cs typeface="Times New Roman"/>
              </a:rPr>
              <a:t>child</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which</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can</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seduce</a:t>
            </a:r>
            <a:r>
              <a:rPr lang="da-DK" dirty="0" smtClean="0">
                <a:solidFill>
                  <a:srgbClr val="222222"/>
                </a:solidFill>
                <a:latin typeface="Arial"/>
                <a:ea typeface="Calibri"/>
                <a:cs typeface="Times New Roman"/>
              </a:rPr>
              <a:t> the </a:t>
            </a:r>
            <a:r>
              <a:rPr lang="da-DK" dirty="0" err="1" smtClean="0">
                <a:solidFill>
                  <a:srgbClr val="222222"/>
                </a:solidFill>
                <a:latin typeface="Arial"/>
                <a:ea typeface="Calibri"/>
                <a:cs typeface="Times New Roman"/>
              </a:rPr>
              <a:t>child</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into</a:t>
            </a:r>
            <a:r>
              <a:rPr lang="da-DK" dirty="0" smtClean="0">
                <a:solidFill>
                  <a:srgbClr val="222222"/>
                </a:solidFill>
                <a:latin typeface="Arial"/>
                <a:ea typeface="Calibri"/>
                <a:cs typeface="Times New Roman"/>
              </a:rPr>
              <a:t> the </a:t>
            </a:r>
            <a:r>
              <a:rPr lang="da-DK" dirty="0" err="1" smtClean="0">
                <a:solidFill>
                  <a:srgbClr val="222222"/>
                </a:solidFill>
                <a:latin typeface="Arial"/>
                <a:ea typeface="Calibri"/>
                <a:cs typeface="Times New Roman"/>
              </a:rPr>
              <a:t>crime</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which</a:t>
            </a:r>
            <a:r>
              <a:rPr lang="da-DK" dirty="0" smtClean="0">
                <a:solidFill>
                  <a:srgbClr val="222222"/>
                </a:solidFill>
                <a:latin typeface="Arial"/>
                <a:ea typeface="Calibri"/>
                <a:cs typeface="Times New Roman"/>
              </a:rPr>
              <a:t> is </a:t>
            </a:r>
            <a:r>
              <a:rPr lang="da-DK" dirty="0" err="1" smtClean="0">
                <a:solidFill>
                  <a:srgbClr val="222222"/>
                </a:solidFill>
                <a:latin typeface="Arial"/>
                <a:ea typeface="Calibri"/>
                <a:cs typeface="Times New Roman"/>
              </a:rPr>
              <a:t>what</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actually</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happens</a:t>
            </a:r>
            <a:r>
              <a:rPr lang="da-DK" dirty="0" smtClean="0">
                <a:solidFill>
                  <a:srgbClr val="222222"/>
                </a:solidFill>
                <a:latin typeface="Arial"/>
                <a:ea typeface="Calibri"/>
                <a:cs typeface="Times New Roman"/>
              </a:rPr>
              <a:t>.</a:t>
            </a:r>
          </a:p>
          <a:p>
            <a:endParaRPr lang="da-DK" dirty="0" smtClean="0">
              <a:solidFill>
                <a:srgbClr val="222222"/>
              </a:solidFill>
              <a:latin typeface="Arial"/>
              <a:cs typeface="Times New Roman"/>
            </a:endParaRPr>
          </a:p>
          <a:p>
            <a:pPr defTabSz="452811">
              <a:defRPr/>
            </a:pPr>
            <a:r>
              <a:rPr lang="da-DK" dirty="0" smtClean="0">
                <a:solidFill>
                  <a:srgbClr val="222222"/>
                </a:solidFill>
                <a:latin typeface="Arial"/>
                <a:ea typeface="Calibri"/>
                <a:cs typeface="Times New Roman"/>
              </a:rPr>
              <a:t>In most cases it is not a single, </a:t>
            </a:r>
            <a:r>
              <a:rPr lang="da-DK" dirty="0" err="1" smtClean="0">
                <a:solidFill>
                  <a:srgbClr val="222222"/>
                </a:solidFill>
                <a:latin typeface="Arial"/>
                <a:ea typeface="Calibri"/>
                <a:cs typeface="Times New Roman"/>
              </a:rPr>
              <a:t>spontaneous</a:t>
            </a:r>
            <a:r>
              <a:rPr lang="da-DK" dirty="0" smtClean="0">
                <a:solidFill>
                  <a:srgbClr val="222222"/>
                </a:solidFill>
                <a:latin typeface="Arial"/>
                <a:ea typeface="Calibri"/>
                <a:cs typeface="Times New Roman"/>
              </a:rPr>
              <a:t> action - but a </a:t>
            </a:r>
            <a:r>
              <a:rPr lang="da-DK" dirty="0" err="1" smtClean="0">
                <a:solidFill>
                  <a:srgbClr val="222222"/>
                </a:solidFill>
                <a:latin typeface="Arial"/>
                <a:ea typeface="Calibri"/>
                <a:cs typeface="Times New Roman"/>
              </a:rPr>
              <a:t>carefully</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planned</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strategy</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with</a:t>
            </a:r>
            <a:r>
              <a:rPr lang="da-DK" dirty="0" smtClean="0">
                <a:solidFill>
                  <a:srgbClr val="222222"/>
                </a:solidFill>
                <a:latin typeface="Arial"/>
                <a:ea typeface="Calibri"/>
                <a:cs typeface="Times New Roman"/>
              </a:rPr>
              <a:t> the </a:t>
            </a:r>
            <a:r>
              <a:rPr lang="da-DK" dirty="0" err="1" smtClean="0">
                <a:solidFill>
                  <a:srgbClr val="222222"/>
                </a:solidFill>
                <a:latin typeface="Arial"/>
                <a:ea typeface="Calibri"/>
                <a:cs typeface="Times New Roman"/>
              </a:rPr>
              <a:t>purpose</a:t>
            </a:r>
            <a:r>
              <a:rPr lang="da-DK" dirty="0" smtClean="0">
                <a:solidFill>
                  <a:srgbClr val="222222"/>
                </a:solidFill>
                <a:latin typeface="Arial"/>
                <a:ea typeface="Calibri"/>
                <a:cs typeface="Times New Roman"/>
              </a:rPr>
              <a:t> to </a:t>
            </a:r>
            <a:r>
              <a:rPr lang="da-DK" dirty="0" err="1" smtClean="0">
                <a:solidFill>
                  <a:srgbClr val="222222"/>
                </a:solidFill>
                <a:latin typeface="Arial"/>
                <a:ea typeface="Calibri"/>
                <a:cs typeface="Times New Roman"/>
              </a:rPr>
              <a:t>obtain</a:t>
            </a:r>
            <a:r>
              <a:rPr lang="da-DK" dirty="0" smtClean="0">
                <a:solidFill>
                  <a:srgbClr val="222222"/>
                </a:solidFill>
                <a:latin typeface="Arial"/>
                <a:ea typeface="Calibri"/>
                <a:cs typeface="Times New Roman"/>
              </a:rPr>
              <a:t> a relation to a </a:t>
            </a:r>
            <a:r>
              <a:rPr lang="da-DK" dirty="0" err="1" smtClean="0">
                <a:solidFill>
                  <a:srgbClr val="222222"/>
                </a:solidFill>
                <a:latin typeface="Arial"/>
                <a:ea typeface="Calibri"/>
                <a:cs typeface="Times New Roman"/>
              </a:rPr>
              <a:t>child</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which</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also</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makes</a:t>
            </a:r>
            <a:r>
              <a:rPr lang="da-DK" dirty="0" smtClean="0">
                <a:solidFill>
                  <a:srgbClr val="222222"/>
                </a:solidFill>
                <a:latin typeface="Arial"/>
                <a:ea typeface="Calibri"/>
                <a:cs typeface="Times New Roman"/>
              </a:rPr>
              <a:t> a </a:t>
            </a:r>
            <a:r>
              <a:rPr lang="da-DK" dirty="0" err="1" smtClean="0">
                <a:solidFill>
                  <a:srgbClr val="222222"/>
                </a:solidFill>
                <a:latin typeface="Arial"/>
                <a:ea typeface="Calibri"/>
                <a:cs typeface="Times New Roman"/>
              </a:rPr>
              <a:t>sexual</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relationship</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possible</a:t>
            </a:r>
            <a:r>
              <a:rPr lang="da-DK" dirty="0" smtClean="0">
                <a:solidFill>
                  <a:srgbClr val="222222"/>
                </a:solidFill>
                <a:latin typeface="Arial"/>
                <a:ea typeface="Calibri"/>
                <a:cs typeface="Times New Roman"/>
              </a:rPr>
              <a:t>.</a:t>
            </a:r>
          </a:p>
          <a:p>
            <a:pPr defTabSz="452811">
              <a:defRPr/>
            </a:pPr>
            <a:r>
              <a:rPr lang="da-DK" dirty="0" smtClean="0">
                <a:solidFill>
                  <a:srgbClr val="222222"/>
                </a:solidFill>
                <a:latin typeface="Arial"/>
                <a:ea typeface="Calibri"/>
                <a:cs typeface="Times New Roman"/>
              </a:rPr>
              <a:t/>
            </a:r>
            <a:br>
              <a:rPr lang="da-DK" dirty="0" smtClean="0">
                <a:solidFill>
                  <a:srgbClr val="222222"/>
                </a:solidFill>
                <a:latin typeface="Arial"/>
                <a:ea typeface="Calibri"/>
                <a:cs typeface="Times New Roman"/>
              </a:rPr>
            </a:br>
            <a:r>
              <a:rPr lang="da-DK" dirty="0" err="1" smtClean="0">
                <a:solidFill>
                  <a:srgbClr val="222222"/>
                </a:solidFill>
                <a:latin typeface="Arial"/>
                <a:ea typeface="Calibri"/>
                <a:cs typeface="Times New Roman"/>
              </a:rPr>
              <a:t>This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strategy</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includes</a:t>
            </a:r>
            <a:r>
              <a:rPr lang="da-DK" dirty="0" smtClean="0">
                <a:solidFill>
                  <a:srgbClr val="222222"/>
                </a:solidFill>
                <a:latin typeface="Arial"/>
                <a:ea typeface="Calibri"/>
                <a:cs typeface="Times New Roman"/>
              </a:rPr>
              <a:t> a </a:t>
            </a:r>
            <a:r>
              <a:rPr lang="da-DK" dirty="0" err="1" smtClean="0">
                <a:solidFill>
                  <a:srgbClr val="222222"/>
                </a:solidFill>
                <a:latin typeface="Arial"/>
                <a:ea typeface="Calibri"/>
                <a:cs typeface="Times New Roman"/>
              </a:rPr>
              <a:t>number</a:t>
            </a:r>
            <a:r>
              <a:rPr lang="da-DK" dirty="0" smtClean="0">
                <a:solidFill>
                  <a:srgbClr val="222222"/>
                </a:solidFill>
                <a:latin typeface="Arial"/>
                <a:ea typeface="Calibri"/>
                <a:cs typeface="Times New Roman"/>
              </a:rPr>
              <a:t> of </a:t>
            </a:r>
            <a:r>
              <a:rPr lang="da-DK" dirty="0" err="1" smtClean="0">
                <a:solidFill>
                  <a:srgbClr val="222222"/>
                </a:solidFill>
                <a:latin typeface="Arial"/>
                <a:ea typeface="Calibri"/>
                <a:cs typeface="Times New Roman"/>
              </a:rPr>
              <a:t>barriers</a:t>
            </a:r>
            <a:r>
              <a:rPr lang="da-DK" dirty="0" smtClean="0">
                <a:solidFill>
                  <a:srgbClr val="222222"/>
                </a:solidFill>
                <a:latin typeface="Arial"/>
                <a:ea typeface="Calibri"/>
                <a:cs typeface="Times New Roman"/>
              </a:rPr>
              <a:t> </a:t>
            </a:r>
            <a:r>
              <a:rPr lang="da-DK" dirty="0" err="1" smtClean="0">
                <a:solidFill>
                  <a:srgbClr val="222222"/>
                </a:solidFill>
                <a:latin typeface="Arial"/>
                <a:ea typeface="Calibri"/>
                <a:cs typeface="Times New Roman"/>
              </a:rPr>
              <a:t>that</a:t>
            </a:r>
            <a:r>
              <a:rPr lang="da-DK" dirty="0" smtClean="0">
                <a:solidFill>
                  <a:srgbClr val="222222"/>
                </a:solidFill>
                <a:latin typeface="Arial"/>
                <a:ea typeface="Calibri"/>
                <a:cs typeface="Times New Roman"/>
              </a:rPr>
              <a:t> the </a:t>
            </a:r>
            <a:r>
              <a:rPr lang="da-DK" dirty="0" err="1" smtClean="0">
                <a:solidFill>
                  <a:srgbClr val="222222"/>
                </a:solidFill>
                <a:latin typeface="Arial"/>
                <a:ea typeface="Calibri"/>
                <a:cs typeface="Times New Roman"/>
              </a:rPr>
              <a:t>perpetrator</a:t>
            </a:r>
            <a:r>
              <a:rPr lang="da-DK" dirty="0" smtClean="0">
                <a:solidFill>
                  <a:srgbClr val="222222"/>
                </a:solidFill>
                <a:latin typeface="Arial"/>
                <a:ea typeface="Calibri"/>
                <a:cs typeface="Times New Roman"/>
              </a:rPr>
              <a:t> must </a:t>
            </a:r>
            <a:r>
              <a:rPr lang="da-DK" dirty="0" err="1" smtClean="0">
                <a:solidFill>
                  <a:srgbClr val="222222"/>
                </a:solidFill>
                <a:latin typeface="Arial"/>
                <a:ea typeface="Calibri"/>
                <a:cs typeface="Times New Roman"/>
              </a:rPr>
              <a:t>overcome</a:t>
            </a:r>
            <a:r>
              <a:rPr lang="da-DK" dirty="0" smtClean="0">
                <a:solidFill>
                  <a:srgbClr val="222222"/>
                </a:solidFill>
                <a:latin typeface="Arial"/>
                <a:ea typeface="Calibri"/>
                <a:cs typeface="Times New Roman"/>
              </a:rPr>
              <a:t>: </a:t>
            </a:r>
            <a:r>
              <a:rPr lang="da-DK" u="sng" dirty="0" smtClean="0">
                <a:solidFill>
                  <a:srgbClr val="222222"/>
                </a:solidFill>
                <a:latin typeface="Arial"/>
                <a:ea typeface="Calibri"/>
                <a:cs typeface="Times New Roman"/>
              </a:rPr>
              <a:t>The </a:t>
            </a:r>
            <a:r>
              <a:rPr lang="da-DK" u="sng" dirty="0" err="1" smtClean="0">
                <a:solidFill>
                  <a:srgbClr val="222222"/>
                </a:solidFill>
                <a:latin typeface="Arial"/>
                <a:ea typeface="Calibri"/>
                <a:cs typeface="Times New Roman"/>
              </a:rPr>
              <a:t>grooming</a:t>
            </a:r>
            <a:r>
              <a:rPr lang="da-DK" u="sng" dirty="0" smtClean="0">
                <a:solidFill>
                  <a:srgbClr val="222222"/>
                </a:solidFill>
                <a:latin typeface="Arial"/>
                <a:ea typeface="Calibri"/>
                <a:cs typeface="Times New Roman"/>
              </a:rPr>
              <a:t> </a:t>
            </a:r>
            <a:r>
              <a:rPr lang="da-DK" u="sng" dirty="0" err="1" smtClean="0">
                <a:solidFill>
                  <a:srgbClr val="222222"/>
                </a:solidFill>
                <a:latin typeface="Arial"/>
                <a:ea typeface="Calibri"/>
                <a:cs typeface="Times New Roman"/>
              </a:rPr>
              <a:t>process</a:t>
            </a:r>
            <a:r>
              <a:rPr lang="da-DK" u="sng" dirty="0" smtClean="0">
                <a:solidFill>
                  <a:srgbClr val="222222"/>
                </a:solidFill>
                <a:latin typeface="Arial"/>
                <a:ea typeface="Calibri"/>
                <a:cs typeface="Times New Roman"/>
              </a:rPr>
              <a:t> = limit </a:t>
            </a:r>
            <a:r>
              <a:rPr lang="da-DK" u="sng" dirty="0" err="1" smtClean="0">
                <a:solidFill>
                  <a:srgbClr val="222222"/>
                </a:solidFill>
                <a:latin typeface="Arial"/>
                <a:ea typeface="Calibri"/>
                <a:cs typeface="Times New Roman"/>
              </a:rPr>
              <a:t>degradation</a:t>
            </a:r>
            <a:r>
              <a:rPr lang="da-DK" u="sng" dirty="0" smtClean="0">
                <a:solidFill>
                  <a:srgbClr val="222222"/>
                </a:solidFill>
                <a:latin typeface="Arial"/>
                <a:ea typeface="Calibri"/>
                <a:cs typeface="Times New Roman"/>
              </a:rPr>
              <a:t> </a:t>
            </a:r>
            <a:r>
              <a:rPr lang="da-DK" u="sng" dirty="0" err="1" smtClean="0">
                <a:solidFill>
                  <a:srgbClr val="222222"/>
                </a:solidFill>
                <a:latin typeface="Arial"/>
                <a:ea typeface="Calibri"/>
                <a:cs typeface="Times New Roman"/>
              </a:rPr>
              <a:t>process</a:t>
            </a:r>
            <a:endParaRPr lang="da-DK" dirty="0" smtClean="0">
              <a:ea typeface="Calibri"/>
              <a:cs typeface="Times New Roman"/>
            </a:endParaRPr>
          </a:p>
          <a:p>
            <a:endParaRPr lang="da-DK" dirty="0"/>
          </a:p>
        </p:txBody>
      </p:sp>
      <p:sp>
        <p:nvSpPr>
          <p:cNvPr id="4" name="Pladsholder til diasnummer 3"/>
          <p:cNvSpPr>
            <a:spLocks noGrp="1"/>
          </p:cNvSpPr>
          <p:nvPr>
            <p:ph type="sldNum" sz="quarter" idx="10"/>
          </p:nvPr>
        </p:nvSpPr>
        <p:spPr/>
        <p:txBody>
          <a:bodyPr/>
          <a:lstStyle/>
          <a:p>
            <a:pPr>
              <a:defRPr/>
            </a:pPr>
            <a:fld id="{6C629F6C-0E78-4FF5-8174-7E66CF057A8F}" type="slidenum">
              <a:rPr lang="da-DK" altLang="da-DK" smtClean="0"/>
              <a:pPr>
                <a:defRPr/>
              </a:pPr>
              <a:t>19</a:t>
            </a:fld>
            <a:endParaRPr lang="da-DK" altLang="da-DK"/>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274638" y="-1588"/>
            <a:ext cx="5907087" cy="4432301"/>
          </a:xfrm>
        </p:spPr>
      </p:sp>
      <p:sp>
        <p:nvSpPr>
          <p:cNvPr id="3" name="Pladsholder til noter 2"/>
          <p:cNvSpPr>
            <a:spLocks noGrp="1"/>
          </p:cNvSpPr>
          <p:nvPr>
            <p:ph type="body" idx="1"/>
          </p:nvPr>
        </p:nvSpPr>
        <p:spPr/>
        <p:txBody>
          <a:bodyPr>
            <a:normAutofit/>
          </a:bodyPr>
          <a:lstStyle/>
          <a:p>
            <a:endParaRPr lang="da-DK" dirty="0"/>
          </a:p>
        </p:txBody>
      </p:sp>
      <p:sp>
        <p:nvSpPr>
          <p:cNvPr id="4" name="Pladsholder til diasnummer 3"/>
          <p:cNvSpPr>
            <a:spLocks noGrp="1"/>
          </p:cNvSpPr>
          <p:nvPr>
            <p:ph type="sldNum" sz="quarter" idx="10"/>
          </p:nvPr>
        </p:nvSpPr>
        <p:spPr/>
        <p:txBody>
          <a:bodyPr/>
          <a:lstStyle/>
          <a:p>
            <a:pPr>
              <a:defRPr/>
            </a:pPr>
            <a:fld id="{6C629F6C-0E78-4FF5-8174-7E66CF057A8F}" type="slidenum">
              <a:rPr lang="da-DK" altLang="da-DK" smtClean="0">
                <a:solidFill>
                  <a:prstClr val="black"/>
                </a:solidFill>
              </a:rPr>
              <a:pPr>
                <a:defRPr/>
              </a:pPr>
              <a:t>2</a:t>
            </a:fld>
            <a:endParaRPr lang="da-DK" altLang="da-DK">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Pladsholder til diasbillede 1"/>
          <p:cNvSpPr>
            <a:spLocks noGrp="1" noRot="1" noChangeAspect="1" noTextEdit="1"/>
          </p:cNvSpPr>
          <p:nvPr>
            <p:ph type="sldImg"/>
          </p:nvPr>
        </p:nvSpPr>
        <p:spPr bwMode="auto">
          <a:xfrm>
            <a:off x="274638" y="-1588"/>
            <a:ext cx="5907087" cy="4432301"/>
          </a:xfrm>
          <a:noFill/>
          <a:ln>
            <a:solidFill>
              <a:srgbClr val="000000"/>
            </a:solidFill>
            <a:miter lim="800000"/>
            <a:headEnd/>
            <a:tailEnd/>
          </a:ln>
        </p:spPr>
      </p:sp>
      <p:sp>
        <p:nvSpPr>
          <p:cNvPr id="253955" name="Pladsholder til noter 2"/>
          <p:cNvSpPr>
            <a:spLocks noGrp="1"/>
          </p:cNvSpPr>
          <p:nvPr>
            <p:ph type="body" idx="1"/>
          </p:nvPr>
        </p:nvSpPr>
        <p:spPr bwMode="auto">
          <a:noFill/>
        </p:spPr>
        <p:txBody>
          <a:bodyPr wrap="square" numCol="1" anchor="t" anchorCtr="0" compatLnSpc="1">
            <a:prstTxWarp prst="textNoShape">
              <a:avLst/>
            </a:prstTxWarp>
          </a:bodyPr>
          <a:lstStyle/>
          <a:p>
            <a:pPr fontAlgn="t">
              <a:lnSpc>
                <a:spcPct val="115000"/>
              </a:lnSpc>
              <a:spcAft>
                <a:spcPts val="0"/>
              </a:spcAft>
            </a:pPr>
            <a:r>
              <a:rPr lang="da-DK" dirty="0">
                <a:solidFill>
                  <a:srgbClr val="222222"/>
                </a:solidFill>
                <a:latin typeface="Arial"/>
                <a:ea typeface="Calibri"/>
                <a:cs typeface="Times New Roman"/>
              </a:rPr>
              <a:t>The </a:t>
            </a:r>
            <a:r>
              <a:rPr lang="da-DK" dirty="0" err="1">
                <a:solidFill>
                  <a:srgbClr val="222222"/>
                </a:solidFill>
                <a:latin typeface="Arial"/>
                <a:ea typeface="Calibri"/>
                <a:cs typeface="Times New Roman"/>
              </a:rPr>
              <a:t>process</a:t>
            </a:r>
            <a:r>
              <a:rPr lang="da-DK" dirty="0">
                <a:solidFill>
                  <a:srgbClr val="222222"/>
                </a:solidFill>
                <a:latin typeface="Arial"/>
                <a:ea typeface="Calibri"/>
                <a:cs typeface="Times New Roman"/>
              </a:rPr>
              <a:t> by </a:t>
            </a:r>
            <a:r>
              <a:rPr lang="da-DK" dirty="0" err="1">
                <a:solidFill>
                  <a:srgbClr val="222222"/>
                </a:solidFill>
                <a:latin typeface="Arial"/>
                <a:ea typeface="Calibri"/>
                <a:cs typeface="Times New Roman"/>
              </a:rPr>
              <a:t>which</a:t>
            </a:r>
            <a:r>
              <a:rPr lang="da-DK" dirty="0">
                <a:solidFill>
                  <a:srgbClr val="222222"/>
                </a:solidFill>
                <a:latin typeface="Arial"/>
                <a:ea typeface="Calibri"/>
                <a:cs typeface="Times New Roman"/>
              </a:rPr>
              <a:t> the </a:t>
            </a:r>
            <a:r>
              <a:rPr lang="da-DK" dirty="0" err="1" smtClean="0">
                <a:solidFill>
                  <a:srgbClr val="222222"/>
                </a:solidFill>
                <a:latin typeface="Arial"/>
                <a:ea typeface="Calibri"/>
                <a:cs typeface="Times New Roman"/>
              </a:rPr>
              <a:t>perpetrator</a:t>
            </a:r>
            <a:r>
              <a:rPr lang="da-DK" dirty="0" smtClean="0">
                <a:solidFill>
                  <a:srgbClr val="222222"/>
                </a:solidFill>
                <a:latin typeface="Arial"/>
                <a:ea typeface="Calibri"/>
                <a:cs typeface="Times New Roman"/>
              </a:rPr>
              <a:t> </a:t>
            </a:r>
            <a:r>
              <a:rPr lang="da-DK" dirty="0">
                <a:solidFill>
                  <a:srgbClr val="222222"/>
                </a:solidFill>
                <a:latin typeface="Arial"/>
                <a:ea typeface="Calibri"/>
                <a:cs typeface="Times New Roman"/>
              </a:rPr>
              <a:t>processes, </a:t>
            </a:r>
            <a:r>
              <a:rPr lang="da-DK" dirty="0" err="1">
                <a:solidFill>
                  <a:srgbClr val="222222"/>
                </a:solidFill>
                <a:latin typeface="Arial"/>
                <a:ea typeface="Calibri"/>
                <a:cs typeface="Times New Roman"/>
              </a:rPr>
              <a:t>persuades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seduces</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manipulates</a:t>
            </a:r>
            <a:r>
              <a:rPr lang="da-DK" dirty="0">
                <a:solidFill>
                  <a:srgbClr val="222222"/>
                </a:solidFill>
                <a:latin typeface="Arial"/>
                <a:ea typeface="Calibri"/>
                <a:cs typeface="Times New Roman"/>
              </a:rPr>
              <a:t> a </a:t>
            </a:r>
            <a:r>
              <a:rPr lang="da-DK" dirty="0" err="1">
                <a:solidFill>
                  <a:srgbClr val="222222"/>
                </a:solidFill>
                <a:latin typeface="Arial"/>
                <a:ea typeface="Calibri"/>
                <a:cs typeface="Times New Roman"/>
              </a:rPr>
              <a:t>child</a:t>
            </a:r>
            <a:r>
              <a:rPr lang="da-DK" dirty="0">
                <a:solidFill>
                  <a:srgbClr val="222222"/>
                </a:solidFill>
                <a:latin typeface="Arial"/>
                <a:ea typeface="Calibri"/>
                <a:cs typeface="Times New Roman"/>
              </a:rPr>
              <a:t> or </a:t>
            </a:r>
            <a:r>
              <a:rPr lang="da-DK" dirty="0" err="1">
                <a:solidFill>
                  <a:srgbClr val="222222"/>
                </a:solidFill>
                <a:latin typeface="Arial"/>
                <a:ea typeface="Calibri"/>
                <a:cs typeface="Times New Roman"/>
              </a:rPr>
              <a:t>young</a:t>
            </a:r>
            <a:r>
              <a:rPr lang="da-DK" dirty="0">
                <a:solidFill>
                  <a:srgbClr val="222222"/>
                </a:solidFill>
                <a:latin typeface="Arial"/>
                <a:ea typeface="Calibri"/>
                <a:cs typeface="Times New Roman"/>
              </a:rPr>
              <a:t> person to </a:t>
            </a:r>
            <a:r>
              <a:rPr lang="da-DK" dirty="0" err="1">
                <a:solidFill>
                  <a:srgbClr val="222222"/>
                </a:solidFill>
                <a:latin typeface="Arial"/>
                <a:ea typeface="Calibri"/>
                <a:cs typeface="Times New Roman"/>
              </a:rPr>
              <a:t>take</a:t>
            </a:r>
            <a:r>
              <a:rPr lang="da-DK" dirty="0">
                <a:solidFill>
                  <a:srgbClr val="222222"/>
                </a:solidFill>
                <a:latin typeface="Arial"/>
                <a:ea typeface="Calibri"/>
                <a:cs typeface="Times New Roman"/>
              </a:rPr>
              <a:t> part in </a:t>
            </a:r>
            <a:r>
              <a:rPr lang="da-DK" dirty="0" err="1">
                <a:solidFill>
                  <a:srgbClr val="222222"/>
                </a:solidFill>
                <a:latin typeface="Arial"/>
                <a:ea typeface="Calibri"/>
                <a:cs typeface="Times New Roman"/>
              </a:rPr>
              <a:t>sexual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activities</a:t>
            </a:r>
            <a:r>
              <a:rPr lang="da-DK" dirty="0">
                <a:solidFill>
                  <a:srgbClr val="222222"/>
                </a:solidFill>
                <a:latin typeface="Arial"/>
                <a:ea typeface="Calibri"/>
                <a:cs typeface="Times New Roman"/>
              </a:rPr>
              <a:t>. It is a case of a </a:t>
            </a:r>
            <a:r>
              <a:rPr lang="da-DK" dirty="0" err="1">
                <a:solidFill>
                  <a:srgbClr val="222222"/>
                </a:solidFill>
                <a:latin typeface="Arial"/>
                <a:ea typeface="Calibri"/>
                <a:cs typeface="Times New Roman"/>
              </a:rPr>
              <a:t>process</a:t>
            </a:r>
            <a:r>
              <a:rPr lang="da-DK" dirty="0">
                <a:solidFill>
                  <a:srgbClr val="222222"/>
                </a:solidFill>
                <a:latin typeface="Arial"/>
                <a:ea typeface="Calibri"/>
                <a:cs typeface="Times New Roman"/>
              </a:rPr>
              <a:t> in </a:t>
            </a:r>
            <a:r>
              <a:rPr lang="da-DK" dirty="0" err="1">
                <a:solidFill>
                  <a:srgbClr val="222222"/>
                </a:solidFill>
                <a:latin typeface="Arial"/>
                <a:ea typeface="Calibri"/>
                <a:cs typeface="Times New Roman"/>
              </a:rPr>
              <a:t>which</a:t>
            </a:r>
            <a:r>
              <a:rPr lang="da-DK" dirty="0">
                <a:solidFill>
                  <a:srgbClr val="222222"/>
                </a:solidFill>
                <a:latin typeface="Arial"/>
                <a:ea typeface="Calibri"/>
                <a:cs typeface="Times New Roman"/>
              </a:rPr>
              <a:t> the </a:t>
            </a:r>
            <a:r>
              <a:rPr lang="da-DK" dirty="0" smtClean="0">
                <a:solidFill>
                  <a:srgbClr val="222222"/>
                </a:solidFill>
                <a:latin typeface="Arial"/>
                <a:ea typeface="Calibri"/>
                <a:cs typeface="Times New Roman"/>
              </a:rPr>
              <a:t>insulter </a:t>
            </a:r>
            <a:r>
              <a:rPr lang="da-DK" dirty="0" err="1">
                <a:solidFill>
                  <a:srgbClr val="222222"/>
                </a:solidFill>
                <a:latin typeface="Arial"/>
                <a:ea typeface="Calibri"/>
                <a:cs typeface="Times New Roman"/>
              </a:rPr>
              <a:t>progressively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build</a:t>
            </a:r>
            <a:r>
              <a:rPr lang="da-DK" dirty="0">
                <a:solidFill>
                  <a:srgbClr val="222222"/>
                </a:solidFill>
                <a:latin typeface="Arial"/>
                <a:ea typeface="Calibri"/>
                <a:cs typeface="Times New Roman"/>
              </a:rPr>
              <a:t> up a </a:t>
            </a:r>
            <a:r>
              <a:rPr lang="da-DK" dirty="0" err="1">
                <a:solidFill>
                  <a:srgbClr val="222222"/>
                </a:solidFill>
                <a:latin typeface="Arial"/>
                <a:ea typeface="Calibri"/>
                <a:cs typeface="Times New Roman"/>
              </a:rPr>
              <a:t>relationship</a:t>
            </a:r>
            <a:r>
              <a:rPr lang="da-DK" dirty="0">
                <a:solidFill>
                  <a:srgbClr val="222222"/>
                </a:solidFill>
                <a:latin typeface="Arial"/>
                <a:ea typeface="Calibri"/>
                <a:cs typeface="Times New Roman"/>
              </a:rPr>
              <a:t>. A </a:t>
            </a:r>
            <a:r>
              <a:rPr lang="da-DK" dirty="0" err="1">
                <a:solidFill>
                  <a:srgbClr val="222222"/>
                </a:solidFill>
                <a:latin typeface="Arial"/>
                <a:ea typeface="Calibri"/>
                <a:cs typeface="Times New Roman"/>
              </a:rPr>
              <a:t>relationship</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which</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later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makes</a:t>
            </a:r>
            <a:r>
              <a:rPr lang="da-DK" dirty="0">
                <a:solidFill>
                  <a:srgbClr val="222222"/>
                </a:solidFill>
                <a:latin typeface="Arial"/>
                <a:ea typeface="Calibri"/>
                <a:cs typeface="Times New Roman"/>
              </a:rPr>
              <a:t> it </a:t>
            </a:r>
            <a:r>
              <a:rPr lang="da-DK" dirty="0" err="1">
                <a:solidFill>
                  <a:srgbClr val="222222"/>
                </a:solidFill>
                <a:latin typeface="Arial"/>
                <a:ea typeface="Calibri"/>
                <a:cs typeface="Times New Roman"/>
              </a:rPr>
              <a:t>possible</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expose</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child</a:t>
            </a:r>
            <a:r>
              <a:rPr lang="da-DK" dirty="0">
                <a:solidFill>
                  <a:srgbClr val="222222"/>
                </a:solidFill>
                <a:latin typeface="Arial"/>
                <a:ea typeface="Calibri"/>
                <a:cs typeface="Times New Roman"/>
              </a:rPr>
              <a:t> to a </a:t>
            </a:r>
            <a:r>
              <a:rPr lang="da-DK" dirty="0" err="1">
                <a:solidFill>
                  <a:srgbClr val="222222"/>
                </a:solidFill>
                <a:latin typeface="Arial"/>
                <a:ea typeface="Calibri"/>
                <a:cs typeface="Times New Roman"/>
              </a:rPr>
              <a:t>sexual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assault</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seduction</a:t>
            </a:r>
            <a:r>
              <a:rPr lang="da-DK" dirty="0">
                <a:solidFill>
                  <a:srgbClr val="222222"/>
                </a:solidFill>
                <a:latin typeface="Arial"/>
                <a:ea typeface="Calibri"/>
                <a:cs typeface="Times New Roman"/>
              </a:rPr>
              <a:t>, manipulation and </a:t>
            </a:r>
            <a:r>
              <a:rPr lang="da-DK" dirty="0" err="1">
                <a:solidFill>
                  <a:srgbClr val="222222"/>
                </a:solidFill>
                <a:latin typeface="Arial"/>
                <a:ea typeface="Calibri"/>
                <a:cs typeface="Times New Roman"/>
              </a:rPr>
              <a:t>gradual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degradation</a:t>
            </a:r>
            <a:r>
              <a:rPr lang="da-DK" dirty="0">
                <a:solidFill>
                  <a:srgbClr val="222222"/>
                </a:solidFill>
                <a:latin typeface="Arial"/>
                <a:ea typeface="Calibri"/>
                <a:cs typeface="Times New Roman"/>
              </a:rPr>
              <a:t> of the </a:t>
            </a:r>
            <a:r>
              <a:rPr lang="da-DK" dirty="0" err="1">
                <a:solidFill>
                  <a:srgbClr val="222222"/>
                </a:solidFill>
                <a:latin typeface="Arial"/>
                <a:ea typeface="Calibri"/>
                <a:cs typeface="Times New Roman"/>
              </a:rPr>
              <a:t>child</a:t>
            </a:r>
            <a:r>
              <a:rPr lang="da-DK" dirty="0">
                <a:solidFill>
                  <a:srgbClr val="222222"/>
                </a:solidFill>
                <a:latin typeface="Arial"/>
                <a:ea typeface="Calibri"/>
                <a:cs typeface="Times New Roman"/>
              </a:rPr>
              <a:t> limits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take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place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can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be</a:t>
            </a:r>
            <a:r>
              <a:rPr lang="da-DK" dirty="0">
                <a:solidFill>
                  <a:srgbClr val="222222"/>
                </a:solidFill>
                <a:latin typeface="Arial"/>
                <a:ea typeface="Calibri"/>
                <a:cs typeface="Times New Roman"/>
              </a:rPr>
              <a:t> a </a:t>
            </a:r>
            <a:r>
              <a:rPr lang="da-DK" dirty="0" err="1">
                <a:solidFill>
                  <a:srgbClr val="222222"/>
                </a:solidFill>
                <a:latin typeface="Arial"/>
                <a:ea typeface="Calibri"/>
                <a:cs typeface="Times New Roman"/>
              </a:rPr>
              <a:t>lengthy</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hidden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process</a:t>
            </a:r>
            <a:r>
              <a:rPr lang="da-DK" dirty="0">
                <a:solidFill>
                  <a:srgbClr val="222222"/>
                </a:solidFill>
                <a:latin typeface="Arial"/>
                <a:ea typeface="Calibri"/>
                <a:cs typeface="Times New Roman"/>
              </a:rPr>
              <a:t>. It is </a:t>
            </a:r>
            <a:r>
              <a:rPr lang="da-DK" dirty="0" err="1">
                <a:solidFill>
                  <a:srgbClr val="222222"/>
                </a:solidFill>
                <a:latin typeface="Arial"/>
                <a:ea typeface="Calibri"/>
                <a:cs typeface="Times New Roman"/>
              </a:rPr>
              <a:t>important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professionals have the </a:t>
            </a:r>
            <a:r>
              <a:rPr lang="da-DK" dirty="0" err="1">
                <a:solidFill>
                  <a:srgbClr val="222222"/>
                </a:solidFill>
                <a:latin typeface="Arial"/>
                <a:ea typeface="Calibri"/>
                <a:cs typeface="Times New Roman"/>
              </a:rPr>
              <a:t>knowledge</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can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identify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this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process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when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they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shall</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detect</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deter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sexual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assault</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err="1">
                <a:solidFill>
                  <a:srgbClr val="222222"/>
                </a:solidFill>
                <a:latin typeface="Arial"/>
                <a:ea typeface="Calibri"/>
                <a:cs typeface="Times New Roman"/>
              </a:rPr>
              <a:t>Grooming</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In English the </a:t>
            </a:r>
            <a:r>
              <a:rPr lang="da-DK" dirty="0" err="1">
                <a:solidFill>
                  <a:srgbClr val="222222"/>
                </a:solidFill>
                <a:latin typeface="Arial"/>
                <a:ea typeface="Calibri"/>
                <a:cs typeface="Times New Roman"/>
              </a:rPr>
              <a:t>word</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grooming</a:t>
            </a:r>
            <a:r>
              <a:rPr lang="da-DK" dirty="0">
                <a:solidFill>
                  <a:srgbClr val="222222"/>
                </a:solidFill>
                <a:latin typeface="Arial"/>
                <a:ea typeface="Calibri"/>
                <a:cs typeface="Times New Roman"/>
              </a:rPr>
              <a:t> is </a:t>
            </a:r>
            <a:r>
              <a:rPr lang="da-DK" dirty="0" err="1">
                <a:solidFill>
                  <a:srgbClr val="222222"/>
                </a:solidFill>
                <a:latin typeface="Arial"/>
                <a:ea typeface="Calibri"/>
                <a:cs typeface="Times New Roman"/>
              </a:rPr>
              <a:t>used</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about</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process</a:t>
            </a:r>
            <a:r>
              <a:rPr lang="da-DK" dirty="0">
                <a:solidFill>
                  <a:srgbClr val="222222"/>
                </a:solidFill>
                <a:latin typeface="Arial"/>
                <a:ea typeface="Calibri"/>
                <a:cs typeface="Times New Roman"/>
              </a:rPr>
              <a:t> in </a:t>
            </a:r>
            <a:r>
              <a:rPr lang="da-DK" dirty="0" err="1">
                <a:solidFill>
                  <a:srgbClr val="222222"/>
                </a:solidFill>
                <a:latin typeface="Arial"/>
                <a:ea typeface="Calibri"/>
                <a:cs typeface="Times New Roman"/>
              </a:rPr>
              <a:t>which</a:t>
            </a:r>
            <a:r>
              <a:rPr lang="da-DK" dirty="0">
                <a:solidFill>
                  <a:srgbClr val="222222"/>
                </a:solidFill>
                <a:latin typeface="Arial"/>
                <a:ea typeface="Calibri"/>
                <a:cs typeface="Times New Roman"/>
              </a:rPr>
              <a:t> the </a:t>
            </a:r>
            <a:r>
              <a:rPr lang="da-DK" dirty="0" smtClean="0">
                <a:solidFill>
                  <a:srgbClr val="222222"/>
                </a:solidFill>
                <a:latin typeface="Arial"/>
                <a:ea typeface="Calibri"/>
                <a:cs typeface="Times New Roman"/>
              </a:rPr>
              <a:t>insulter </a:t>
            </a:r>
            <a:r>
              <a:rPr lang="da-DK" dirty="0">
                <a:solidFill>
                  <a:srgbClr val="222222"/>
                </a:solidFill>
                <a:latin typeface="Arial"/>
                <a:ea typeface="Calibri"/>
                <a:cs typeface="Times New Roman"/>
              </a:rPr>
              <a:t>processes, </a:t>
            </a:r>
            <a:r>
              <a:rPr lang="da-DK" dirty="0" err="1">
                <a:solidFill>
                  <a:srgbClr val="222222"/>
                </a:solidFill>
                <a:latin typeface="Arial"/>
                <a:ea typeface="Calibri"/>
                <a:cs typeface="Times New Roman"/>
              </a:rPr>
              <a:t>persuades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seduces</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manipulates</a:t>
            </a:r>
            <a:r>
              <a:rPr lang="da-DK" dirty="0">
                <a:solidFill>
                  <a:srgbClr val="222222"/>
                </a:solidFill>
                <a:latin typeface="Arial"/>
                <a:ea typeface="Calibri"/>
                <a:cs typeface="Times New Roman"/>
              </a:rPr>
              <a:t> a </a:t>
            </a:r>
            <a:r>
              <a:rPr lang="da-DK" dirty="0" err="1">
                <a:solidFill>
                  <a:srgbClr val="222222"/>
                </a:solidFill>
                <a:latin typeface="Arial"/>
                <a:ea typeface="Calibri"/>
                <a:cs typeface="Times New Roman"/>
              </a:rPr>
              <a:t>child</a:t>
            </a:r>
            <a:r>
              <a:rPr lang="da-DK" dirty="0">
                <a:solidFill>
                  <a:srgbClr val="222222"/>
                </a:solidFill>
                <a:latin typeface="Arial"/>
                <a:ea typeface="Calibri"/>
                <a:cs typeface="Times New Roman"/>
              </a:rPr>
              <a:t> or </a:t>
            </a:r>
            <a:r>
              <a:rPr lang="da-DK" dirty="0" err="1">
                <a:solidFill>
                  <a:srgbClr val="222222"/>
                </a:solidFill>
                <a:latin typeface="Arial"/>
                <a:ea typeface="Calibri"/>
                <a:cs typeface="Times New Roman"/>
              </a:rPr>
              <a:t>young</a:t>
            </a:r>
            <a:r>
              <a:rPr lang="da-DK" dirty="0">
                <a:solidFill>
                  <a:srgbClr val="222222"/>
                </a:solidFill>
                <a:latin typeface="Arial"/>
                <a:ea typeface="Calibri"/>
                <a:cs typeface="Times New Roman"/>
              </a:rPr>
              <a:t> person to </a:t>
            </a:r>
            <a:r>
              <a:rPr lang="da-DK" dirty="0" err="1">
                <a:solidFill>
                  <a:srgbClr val="222222"/>
                </a:solidFill>
                <a:latin typeface="Arial"/>
                <a:ea typeface="Calibri"/>
                <a:cs typeface="Times New Roman"/>
              </a:rPr>
              <a:t>take</a:t>
            </a:r>
            <a:r>
              <a:rPr lang="da-DK" dirty="0">
                <a:solidFill>
                  <a:srgbClr val="222222"/>
                </a:solidFill>
                <a:latin typeface="Arial"/>
                <a:ea typeface="Calibri"/>
                <a:cs typeface="Times New Roman"/>
              </a:rPr>
              <a:t> part in </a:t>
            </a:r>
            <a:r>
              <a:rPr lang="da-DK" dirty="0" err="1">
                <a:solidFill>
                  <a:srgbClr val="222222"/>
                </a:solidFill>
                <a:latin typeface="Arial"/>
                <a:ea typeface="Calibri"/>
                <a:cs typeface="Times New Roman"/>
              </a:rPr>
              <a:t>sexual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activities</a:t>
            </a:r>
            <a:r>
              <a:rPr lang="da-DK" dirty="0">
                <a:solidFill>
                  <a:srgbClr val="222222"/>
                </a:solidFill>
                <a:latin typeface="Arial"/>
                <a:ea typeface="Calibri"/>
                <a:cs typeface="Times New Roman"/>
              </a:rPr>
              <a:t> at the </a:t>
            </a:r>
            <a:r>
              <a:rPr lang="da-DK" dirty="0" err="1">
                <a:solidFill>
                  <a:srgbClr val="222222"/>
                </a:solidFill>
                <a:latin typeface="Arial"/>
                <a:ea typeface="Calibri"/>
                <a:cs typeface="Times New Roman"/>
              </a:rPr>
              <a:t>adults</a:t>
            </a:r>
            <a:r>
              <a:rPr lang="da-DK" dirty="0">
                <a:solidFill>
                  <a:srgbClr val="222222"/>
                </a:solidFill>
                <a:latin typeface="Arial"/>
                <a:ea typeface="Calibri"/>
                <a:cs typeface="Times New Roman"/>
              </a:rPr>
              <a:t> terms. It is a case of a </a:t>
            </a:r>
            <a:r>
              <a:rPr lang="da-DK" dirty="0" err="1">
                <a:solidFill>
                  <a:srgbClr val="222222"/>
                </a:solidFill>
                <a:latin typeface="Arial"/>
                <a:ea typeface="Calibri"/>
                <a:cs typeface="Times New Roman"/>
              </a:rPr>
              <a:t>process</a:t>
            </a:r>
            <a:r>
              <a:rPr lang="da-DK" dirty="0">
                <a:solidFill>
                  <a:srgbClr val="222222"/>
                </a:solidFill>
                <a:latin typeface="Arial"/>
                <a:ea typeface="Calibri"/>
                <a:cs typeface="Times New Roman"/>
              </a:rPr>
              <a:t> in </a:t>
            </a:r>
            <a:r>
              <a:rPr lang="da-DK" dirty="0" err="1">
                <a:solidFill>
                  <a:srgbClr val="222222"/>
                </a:solidFill>
                <a:latin typeface="Arial"/>
                <a:ea typeface="Calibri"/>
                <a:cs typeface="Times New Roman"/>
              </a:rPr>
              <a:t>which</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violator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progressively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build</a:t>
            </a:r>
            <a:r>
              <a:rPr lang="da-DK" dirty="0">
                <a:solidFill>
                  <a:srgbClr val="222222"/>
                </a:solidFill>
                <a:latin typeface="Arial"/>
                <a:ea typeface="Calibri"/>
                <a:cs typeface="Times New Roman"/>
              </a:rPr>
              <a:t> up a relation to the </a:t>
            </a:r>
            <a:r>
              <a:rPr lang="da-DK" dirty="0" err="1">
                <a:solidFill>
                  <a:srgbClr val="222222"/>
                </a:solidFill>
                <a:latin typeface="Arial"/>
                <a:ea typeface="Calibri"/>
                <a:cs typeface="Times New Roman"/>
              </a:rPr>
              <a:t>child</a:t>
            </a:r>
            <a:r>
              <a:rPr lang="da-DK" dirty="0">
                <a:solidFill>
                  <a:srgbClr val="222222"/>
                </a:solidFill>
                <a:latin typeface="Arial"/>
                <a:ea typeface="Calibri"/>
                <a:cs typeface="Times New Roman"/>
              </a:rPr>
              <a:t>. A </a:t>
            </a:r>
            <a:r>
              <a:rPr lang="da-DK" dirty="0" err="1">
                <a:solidFill>
                  <a:srgbClr val="222222"/>
                </a:solidFill>
                <a:latin typeface="Arial"/>
                <a:ea typeface="Calibri"/>
                <a:cs typeface="Times New Roman"/>
              </a:rPr>
              <a:t>relationship</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later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allows</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infringer</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expose</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child</a:t>
            </a:r>
            <a:r>
              <a:rPr lang="da-DK" dirty="0">
                <a:solidFill>
                  <a:srgbClr val="222222"/>
                </a:solidFill>
                <a:latin typeface="Arial"/>
                <a:ea typeface="Calibri"/>
                <a:cs typeface="Times New Roman"/>
              </a:rPr>
              <a:t> to a </a:t>
            </a:r>
            <a:r>
              <a:rPr lang="da-DK" dirty="0" err="1">
                <a:solidFill>
                  <a:srgbClr val="222222"/>
                </a:solidFill>
                <a:latin typeface="Arial"/>
                <a:ea typeface="Calibri"/>
                <a:cs typeface="Times New Roman"/>
              </a:rPr>
              <a:t>sexual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assault</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The </a:t>
            </a:r>
            <a:r>
              <a:rPr lang="da-DK" dirty="0" err="1">
                <a:solidFill>
                  <a:srgbClr val="222222"/>
                </a:solidFill>
                <a:latin typeface="Arial"/>
                <a:ea typeface="Calibri"/>
                <a:cs typeface="Times New Roman"/>
              </a:rPr>
              <a:t>grooming-process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begins</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first</a:t>
            </a:r>
            <a:r>
              <a:rPr lang="da-DK" dirty="0">
                <a:solidFill>
                  <a:srgbClr val="222222"/>
                </a:solidFill>
                <a:latin typeface="Arial"/>
                <a:ea typeface="Calibri"/>
                <a:cs typeface="Times New Roman"/>
              </a:rPr>
              <a:t> time the </a:t>
            </a:r>
            <a:r>
              <a:rPr lang="da-DK" dirty="0" err="1">
                <a:solidFill>
                  <a:srgbClr val="222222"/>
                </a:solidFill>
                <a:latin typeface="Arial"/>
                <a:ea typeface="Calibri"/>
                <a:cs typeface="Times New Roman"/>
              </a:rPr>
              <a:t>violator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makes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contact</a:t>
            </a:r>
            <a:r>
              <a:rPr lang="da-DK" dirty="0">
                <a:solidFill>
                  <a:srgbClr val="222222"/>
                </a:solidFill>
                <a:latin typeface="Arial"/>
                <a:ea typeface="Calibri"/>
                <a:cs typeface="Times New Roman"/>
              </a:rPr>
              <a:t> with the potential </a:t>
            </a:r>
            <a:r>
              <a:rPr lang="da-DK" dirty="0" err="1">
                <a:solidFill>
                  <a:srgbClr val="222222"/>
                </a:solidFill>
                <a:latin typeface="Arial"/>
                <a:ea typeface="Calibri"/>
                <a:cs typeface="Times New Roman"/>
              </a:rPr>
              <a:t>victim</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violator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will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typically</a:t>
            </a:r>
            <a:r>
              <a:rPr lang="da-DK" dirty="0">
                <a:solidFill>
                  <a:srgbClr val="222222"/>
                </a:solidFill>
                <a:latin typeface="Arial"/>
                <a:ea typeface="Calibri"/>
                <a:cs typeface="Times New Roman"/>
              </a:rPr>
              <a:t> have </a:t>
            </a:r>
            <a:r>
              <a:rPr lang="da-DK" dirty="0" err="1">
                <a:solidFill>
                  <a:srgbClr val="222222"/>
                </a:solidFill>
                <a:latin typeface="Arial"/>
                <a:ea typeface="Calibri"/>
                <a:cs typeface="Times New Roman"/>
              </a:rPr>
              <a:t>contact</a:t>
            </a:r>
            <a:r>
              <a:rPr lang="da-DK" dirty="0">
                <a:solidFill>
                  <a:srgbClr val="222222"/>
                </a:solidFill>
                <a:latin typeface="Arial"/>
                <a:ea typeface="Calibri"/>
                <a:cs typeface="Times New Roman"/>
              </a:rPr>
              <a:t> with </a:t>
            </a:r>
            <a:r>
              <a:rPr lang="da-DK" dirty="0" err="1">
                <a:solidFill>
                  <a:srgbClr val="222222"/>
                </a:solidFill>
                <a:latin typeface="Arial"/>
                <a:ea typeface="Calibri"/>
                <a:cs typeface="Times New Roman"/>
              </a:rPr>
              <a:t>several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children</a:t>
            </a:r>
            <a:r>
              <a:rPr lang="da-DK" dirty="0">
                <a:solidFill>
                  <a:srgbClr val="222222"/>
                </a:solidFill>
                <a:latin typeface="Arial"/>
                <a:ea typeface="Calibri"/>
                <a:cs typeface="Times New Roman"/>
              </a:rPr>
              <a:t> at </a:t>
            </a:r>
            <a:r>
              <a:rPr lang="da-DK" dirty="0" err="1">
                <a:solidFill>
                  <a:srgbClr val="222222"/>
                </a:solidFill>
                <a:latin typeface="Arial"/>
                <a:ea typeface="Calibri"/>
                <a:cs typeface="Times New Roman"/>
              </a:rPr>
              <a:t>once</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pick</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weakest</a:t>
            </a:r>
            <a:r>
              <a:rPr lang="da-DK" dirty="0">
                <a:solidFill>
                  <a:srgbClr val="222222"/>
                </a:solidFill>
                <a:latin typeface="Arial"/>
                <a:ea typeface="Calibri"/>
                <a:cs typeface="Times New Roman"/>
              </a:rPr>
              <a:t> - the </a:t>
            </a:r>
            <a:r>
              <a:rPr lang="da-DK" dirty="0" err="1">
                <a:solidFill>
                  <a:srgbClr val="222222"/>
                </a:solidFill>
                <a:latin typeface="Arial"/>
                <a:ea typeface="Calibri"/>
                <a:cs typeface="Times New Roman"/>
              </a:rPr>
              <a:t>ones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are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easiest</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manipulate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into</a:t>
            </a:r>
            <a:r>
              <a:rPr lang="da-DK" dirty="0">
                <a:solidFill>
                  <a:srgbClr val="222222"/>
                </a:solidFill>
                <a:latin typeface="Arial"/>
                <a:ea typeface="Calibri"/>
                <a:cs typeface="Times New Roman"/>
              </a:rPr>
              <a:t> a web of </a:t>
            </a:r>
            <a:r>
              <a:rPr lang="da-DK" dirty="0" err="1">
                <a:solidFill>
                  <a:srgbClr val="222222"/>
                </a:solidFill>
                <a:latin typeface="Arial"/>
                <a:ea typeface="Calibri"/>
                <a:cs typeface="Times New Roman"/>
              </a:rPr>
              <a:t>lies</a:t>
            </a:r>
            <a:r>
              <a:rPr lang="da-DK" dirty="0">
                <a:solidFill>
                  <a:srgbClr val="222222"/>
                </a:solidFill>
                <a:latin typeface="Arial"/>
                <a:ea typeface="Calibri"/>
                <a:cs typeface="Times New Roman"/>
              </a:rPr>
              <a:t>, services and false </a:t>
            </a:r>
            <a:r>
              <a:rPr lang="da-DK" dirty="0" err="1">
                <a:solidFill>
                  <a:srgbClr val="222222"/>
                </a:solidFill>
                <a:latin typeface="Arial"/>
                <a:ea typeface="Calibri"/>
                <a:cs typeface="Times New Roman"/>
              </a:rPr>
              <a:t>care</a:t>
            </a:r>
            <a:r>
              <a:rPr lang="da-DK" dirty="0">
                <a:solidFill>
                  <a:srgbClr val="222222"/>
                </a:solidFill>
                <a:latin typeface="Arial"/>
                <a:ea typeface="Calibri"/>
                <a:cs typeface="Times New Roman"/>
              </a:rPr>
              <a:t>, so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it </a:t>
            </a:r>
            <a:r>
              <a:rPr lang="da-DK" dirty="0" err="1">
                <a:solidFill>
                  <a:srgbClr val="222222"/>
                </a:solidFill>
                <a:latin typeface="Arial"/>
                <a:ea typeface="Calibri"/>
                <a:cs typeface="Times New Roman"/>
              </a:rPr>
              <a:t>will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later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possible</a:t>
            </a:r>
            <a:r>
              <a:rPr lang="da-DK" dirty="0">
                <a:solidFill>
                  <a:srgbClr val="222222"/>
                </a:solidFill>
                <a:latin typeface="Arial"/>
                <a:ea typeface="Calibri"/>
                <a:cs typeface="Times New Roman"/>
              </a:rPr>
              <a:t> - </a:t>
            </a:r>
            <a:r>
              <a:rPr lang="da-DK" dirty="0" err="1">
                <a:solidFill>
                  <a:srgbClr val="222222"/>
                </a:solidFill>
                <a:latin typeface="Arial"/>
                <a:ea typeface="Calibri"/>
                <a:cs typeface="Times New Roman"/>
              </a:rPr>
              <a:t>without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physical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or force - to molest the </a:t>
            </a:r>
            <a:r>
              <a:rPr lang="da-DK" dirty="0" err="1">
                <a:solidFill>
                  <a:srgbClr val="222222"/>
                </a:solidFill>
                <a:latin typeface="Arial"/>
                <a:ea typeface="Calibri"/>
                <a:cs typeface="Times New Roman"/>
              </a:rPr>
              <a:t>child</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sexually</a:t>
            </a:r>
            <a:r>
              <a:rPr lang="da-DK" dirty="0">
                <a:solidFill>
                  <a:srgbClr val="222222"/>
                </a:solidFill>
                <a:latin typeface="Arial"/>
                <a:ea typeface="Calibri"/>
                <a:cs typeface="Times New Roman"/>
              </a:rPr>
              <a:t>. The manipulation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takes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place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can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difficult</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identify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because</a:t>
            </a:r>
            <a:r>
              <a:rPr lang="da-DK" dirty="0">
                <a:solidFill>
                  <a:srgbClr val="222222"/>
                </a:solidFill>
                <a:latin typeface="Arial"/>
                <a:ea typeface="Calibri"/>
                <a:cs typeface="Times New Roman"/>
              </a:rPr>
              <a:t> it is </a:t>
            </a:r>
            <a:r>
              <a:rPr lang="da-DK" dirty="0" err="1">
                <a:solidFill>
                  <a:srgbClr val="222222"/>
                </a:solidFill>
                <a:latin typeface="Arial"/>
                <a:ea typeface="Calibri"/>
                <a:cs typeface="Times New Roman"/>
              </a:rPr>
              <a:t>often</a:t>
            </a:r>
            <a:r>
              <a:rPr lang="da-DK" dirty="0">
                <a:solidFill>
                  <a:srgbClr val="222222"/>
                </a:solidFill>
                <a:latin typeface="Arial"/>
                <a:ea typeface="Calibri"/>
                <a:cs typeface="Times New Roman"/>
              </a:rPr>
              <a:t> a long and </a:t>
            </a:r>
            <a:r>
              <a:rPr lang="da-DK" dirty="0" err="1">
                <a:solidFill>
                  <a:srgbClr val="222222"/>
                </a:solidFill>
                <a:latin typeface="Arial"/>
                <a:ea typeface="Calibri"/>
                <a:cs typeface="Times New Roman"/>
              </a:rPr>
              <a:t>hidden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process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where</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infringer</a:t>
            </a:r>
            <a:r>
              <a:rPr lang="da-DK" dirty="0">
                <a:solidFill>
                  <a:srgbClr val="222222"/>
                </a:solidFill>
                <a:latin typeface="Arial"/>
                <a:ea typeface="Calibri"/>
                <a:cs typeface="Times New Roman"/>
              </a:rPr>
              <a:t> processes the </a:t>
            </a:r>
            <a:r>
              <a:rPr lang="da-DK" dirty="0" err="1">
                <a:solidFill>
                  <a:srgbClr val="222222"/>
                </a:solidFill>
                <a:latin typeface="Arial"/>
                <a:ea typeface="Calibri"/>
                <a:cs typeface="Times New Roman"/>
              </a:rPr>
              <a:t>child</a:t>
            </a:r>
            <a:r>
              <a:rPr lang="da-DK" dirty="0">
                <a:solidFill>
                  <a:srgbClr val="222222"/>
                </a:solidFill>
                <a:latin typeface="Arial"/>
                <a:ea typeface="Calibri"/>
                <a:cs typeface="Times New Roman"/>
              </a:rPr>
              <a:t>, so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child's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borders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gradually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degrades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making</a:t>
            </a:r>
            <a:r>
              <a:rPr lang="da-DK" dirty="0">
                <a:solidFill>
                  <a:srgbClr val="222222"/>
                </a:solidFill>
                <a:latin typeface="Arial"/>
                <a:ea typeface="Calibri"/>
                <a:cs typeface="Times New Roman"/>
              </a:rPr>
              <a:t> it </a:t>
            </a:r>
            <a:r>
              <a:rPr lang="da-DK" dirty="0" err="1">
                <a:solidFill>
                  <a:srgbClr val="222222"/>
                </a:solidFill>
                <a:latin typeface="Arial"/>
                <a:ea typeface="Calibri"/>
                <a:cs typeface="Times New Roman"/>
              </a:rPr>
              <a:t>possible</a:t>
            </a:r>
            <a:r>
              <a:rPr lang="da-DK" dirty="0">
                <a:solidFill>
                  <a:srgbClr val="222222"/>
                </a:solidFill>
                <a:latin typeface="Arial"/>
                <a:ea typeface="Calibri"/>
                <a:cs typeface="Times New Roman"/>
              </a:rPr>
              <a:t> for the </a:t>
            </a:r>
            <a:r>
              <a:rPr lang="da-DK" dirty="0" err="1">
                <a:solidFill>
                  <a:srgbClr val="222222"/>
                </a:solidFill>
                <a:latin typeface="Arial"/>
                <a:ea typeface="Calibri"/>
                <a:cs typeface="Times New Roman"/>
              </a:rPr>
              <a:t>violator</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expose</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child</a:t>
            </a:r>
            <a:r>
              <a:rPr lang="da-DK" dirty="0">
                <a:solidFill>
                  <a:srgbClr val="222222"/>
                </a:solidFill>
                <a:latin typeface="Arial"/>
                <a:ea typeface="Calibri"/>
                <a:cs typeface="Times New Roman"/>
              </a:rPr>
              <a:t> to a </a:t>
            </a:r>
            <a:r>
              <a:rPr lang="da-DK" dirty="0" err="1">
                <a:solidFill>
                  <a:srgbClr val="222222"/>
                </a:solidFill>
                <a:latin typeface="Arial"/>
                <a:ea typeface="Calibri"/>
                <a:cs typeface="Times New Roman"/>
              </a:rPr>
              <a:t>sexual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assault</a:t>
            </a:r>
            <a:r>
              <a:rPr lang="da-DK" dirty="0">
                <a:solidFill>
                  <a:srgbClr val="222222"/>
                </a:solidFill>
                <a:latin typeface="Arial"/>
                <a:ea typeface="Calibri"/>
                <a:cs typeface="Times New Roman"/>
              </a:rPr>
              <a:t>.</a:t>
            </a:r>
            <a:endParaRPr lang="da-DK" dirty="0">
              <a:ea typeface="Calibri"/>
              <a:cs typeface="Times New Roman"/>
            </a:endParaRPr>
          </a:p>
        </p:txBody>
      </p:sp>
      <p:sp>
        <p:nvSpPr>
          <p:cNvPr id="253956" name="Pladsholder til diasnummer 3"/>
          <p:cNvSpPr>
            <a:spLocks noGrp="1"/>
          </p:cNvSpPr>
          <p:nvPr>
            <p:ph type="sldNum" sz="quarter" idx="5"/>
          </p:nvPr>
        </p:nvSpPr>
        <p:spPr bwMode="auto">
          <a:noFill/>
          <a:ln>
            <a:miter lim="800000"/>
            <a:headEnd/>
            <a:tailEnd/>
          </a:ln>
        </p:spPr>
        <p:txBody>
          <a:bodyPr/>
          <a:lstStyle/>
          <a:p>
            <a:fld id="{2F1A3C11-7C4A-49D2-8E76-68237D1529DD}" type="slidenum">
              <a:rPr lang="da-DK" smtClean="0">
                <a:solidFill>
                  <a:prstClr val="black"/>
                </a:solidFill>
              </a:rPr>
              <a:pPr/>
              <a:t>20</a:t>
            </a:fld>
            <a:endParaRPr lang="da-DK" smtClean="0">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Pladsholder til diasbillede 1"/>
          <p:cNvSpPr>
            <a:spLocks noGrp="1" noRot="1" noChangeAspect="1" noTextEdit="1"/>
          </p:cNvSpPr>
          <p:nvPr>
            <p:ph type="sldImg"/>
          </p:nvPr>
        </p:nvSpPr>
        <p:spPr bwMode="auto">
          <a:xfrm>
            <a:off x="274638" y="-1588"/>
            <a:ext cx="5907087" cy="4432301"/>
          </a:xfrm>
          <a:noFill/>
          <a:ln>
            <a:solidFill>
              <a:srgbClr val="000000"/>
            </a:solidFill>
            <a:miter lim="800000"/>
            <a:headEnd/>
            <a:tailEnd/>
          </a:ln>
        </p:spPr>
      </p:sp>
      <p:sp>
        <p:nvSpPr>
          <p:cNvPr id="3" name="Pladsholder til noter 2"/>
          <p:cNvSpPr>
            <a:spLocks noGrp="1"/>
          </p:cNvSpPr>
          <p:nvPr>
            <p:ph type="body" idx="1"/>
          </p:nvPr>
        </p:nvSpPr>
        <p:spPr/>
        <p:txBody>
          <a:bodyPr>
            <a:normAutofit/>
          </a:bodyPr>
          <a:lstStyle/>
          <a:p>
            <a:pPr fontAlgn="t">
              <a:lnSpc>
                <a:spcPct val="115000"/>
              </a:lnSpc>
              <a:spcAft>
                <a:spcPts val="0"/>
              </a:spcAft>
            </a:pP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This </a:t>
            </a:r>
            <a:r>
              <a:rPr lang="da-DK" dirty="0" err="1">
                <a:solidFill>
                  <a:srgbClr val="222222"/>
                </a:solidFill>
                <a:latin typeface="Arial"/>
                <a:ea typeface="Calibri"/>
                <a:cs typeface="Times New Roman"/>
              </a:rPr>
              <a:t>strategy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includes</a:t>
            </a:r>
            <a:r>
              <a:rPr lang="da-DK" dirty="0">
                <a:solidFill>
                  <a:srgbClr val="222222"/>
                </a:solidFill>
                <a:latin typeface="Arial"/>
                <a:ea typeface="Calibri"/>
                <a:cs typeface="Times New Roman"/>
              </a:rPr>
              <a:t> a </a:t>
            </a:r>
            <a:r>
              <a:rPr lang="da-DK" dirty="0" err="1">
                <a:solidFill>
                  <a:srgbClr val="222222"/>
                </a:solidFill>
                <a:latin typeface="Arial"/>
                <a:ea typeface="Calibri"/>
                <a:cs typeface="Times New Roman"/>
              </a:rPr>
              <a:t>number</a:t>
            </a:r>
            <a:r>
              <a:rPr lang="da-DK" dirty="0">
                <a:solidFill>
                  <a:srgbClr val="222222"/>
                </a:solidFill>
                <a:latin typeface="Arial"/>
                <a:ea typeface="Calibri"/>
                <a:cs typeface="Times New Roman"/>
              </a:rPr>
              <a:t> of </a:t>
            </a:r>
            <a:r>
              <a:rPr lang="da-DK" dirty="0" err="1">
                <a:solidFill>
                  <a:srgbClr val="222222"/>
                </a:solidFill>
                <a:latin typeface="Arial"/>
                <a:ea typeface="Calibri"/>
                <a:cs typeface="Times New Roman"/>
              </a:rPr>
              <a:t>barriers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infringer</a:t>
            </a:r>
            <a:r>
              <a:rPr lang="da-DK" dirty="0">
                <a:solidFill>
                  <a:srgbClr val="222222"/>
                </a:solidFill>
                <a:latin typeface="Arial"/>
                <a:ea typeface="Calibri"/>
                <a:cs typeface="Times New Roman"/>
              </a:rPr>
              <a:t> must </a:t>
            </a:r>
            <a:r>
              <a:rPr lang="da-DK" dirty="0" err="1">
                <a:solidFill>
                  <a:srgbClr val="222222"/>
                </a:solidFill>
                <a:latin typeface="Arial"/>
                <a:ea typeface="Calibri"/>
                <a:cs typeface="Times New Roman"/>
              </a:rPr>
              <a:t>overcome</a:t>
            </a:r>
            <a:r>
              <a:rPr lang="da-DK" dirty="0">
                <a:solidFill>
                  <a:srgbClr val="222222"/>
                </a:solidFill>
                <a:latin typeface="Arial"/>
                <a:ea typeface="Calibri"/>
                <a:cs typeface="Times New Roman"/>
              </a:rPr>
              <a:t>: </a:t>
            </a:r>
            <a:r>
              <a:rPr lang="da-DK" u="sng" dirty="0">
                <a:solidFill>
                  <a:srgbClr val="222222"/>
                </a:solidFill>
                <a:latin typeface="Arial"/>
                <a:ea typeface="Calibri"/>
                <a:cs typeface="Times New Roman"/>
              </a:rPr>
              <a:t>The </a:t>
            </a:r>
            <a:r>
              <a:rPr lang="da-DK" u="sng" dirty="0" err="1">
                <a:solidFill>
                  <a:srgbClr val="222222"/>
                </a:solidFill>
                <a:latin typeface="Arial"/>
                <a:ea typeface="Calibri"/>
                <a:cs typeface="Times New Roman"/>
              </a:rPr>
              <a:t>grooming</a:t>
            </a:r>
            <a:r>
              <a:rPr lang="da-DK" u="sng" dirty="0">
                <a:solidFill>
                  <a:srgbClr val="222222"/>
                </a:solidFill>
                <a:latin typeface="Arial"/>
                <a:ea typeface="Calibri"/>
                <a:cs typeface="Times New Roman"/>
              </a:rPr>
              <a:t> </a:t>
            </a:r>
            <a:r>
              <a:rPr lang="da-DK" u="sng" dirty="0" err="1">
                <a:solidFill>
                  <a:srgbClr val="222222"/>
                </a:solidFill>
                <a:latin typeface="Arial"/>
                <a:ea typeface="Calibri"/>
                <a:cs typeface="Times New Roman"/>
              </a:rPr>
              <a:t>process</a:t>
            </a:r>
            <a:r>
              <a:rPr lang="da-DK" u="sng" dirty="0">
                <a:solidFill>
                  <a:srgbClr val="222222"/>
                </a:solidFill>
                <a:latin typeface="Arial"/>
                <a:ea typeface="Calibri"/>
                <a:cs typeface="Times New Roman"/>
              </a:rPr>
              <a:t> = limit </a:t>
            </a:r>
            <a:r>
              <a:rPr lang="da-DK" u="sng" dirty="0" err="1">
                <a:solidFill>
                  <a:srgbClr val="222222"/>
                </a:solidFill>
                <a:latin typeface="Arial"/>
                <a:ea typeface="Calibri"/>
                <a:cs typeface="Times New Roman"/>
              </a:rPr>
              <a:t>degradation</a:t>
            </a:r>
            <a:r>
              <a:rPr lang="da-DK" u="sng" dirty="0">
                <a:solidFill>
                  <a:srgbClr val="222222"/>
                </a:solidFill>
                <a:latin typeface="Arial"/>
                <a:ea typeface="Calibri"/>
                <a:cs typeface="Times New Roman"/>
              </a:rPr>
              <a:t> </a:t>
            </a:r>
            <a:r>
              <a:rPr lang="da-DK" u="sng" dirty="0" err="1">
                <a:solidFill>
                  <a:srgbClr val="222222"/>
                </a:solidFill>
                <a:latin typeface="Arial"/>
                <a:ea typeface="Calibri"/>
                <a:cs typeface="Times New Roman"/>
              </a:rPr>
              <a:t>process</a:t>
            </a:r>
            <a:endParaRPr lang="da-DK" dirty="0">
              <a:ea typeface="Calibri"/>
              <a:cs typeface="Times New Roman"/>
            </a:endParaRPr>
          </a:p>
          <a:p>
            <a:pPr marL="368207" indent="-330013">
              <a:spcBef>
                <a:spcPts val="457"/>
              </a:spcBef>
              <a:defRPr/>
            </a:pPr>
            <a:endParaRPr lang="da-DK" dirty="0" smtClean="0">
              <a:solidFill>
                <a:srgbClr val="000000"/>
              </a:solidFill>
              <a:cs typeface="Arial" pitchFamily="34" charset="0"/>
              <a:sym typeface="Arial" pitchFamily="34" charset="0"/>
            </a:endParaRPr>
          </a:p>
          <a:p>
            <a:pPr marL="38197">
              <a:spcBef>
                <a:spcPts val="396"/>
              </a:spcBef>
              <a:defRPr/>
            </a:pPr>
            <a:endParaRPr lang="da-DK" dirty="0" smtClean="0">
              <a:solidFill>
                <a:srgbClr val="000000"/>
              </a:solidFill>
              <a:cs typeface="Arial" pitchFamily="34" charset="0"/>
              <a:sym typeface="Arial" pitchFamily="34" charset="0"/>
            </a:endParaRPr>
          </a:p>
        </p:txBody>
      </p:sp>
      <p:sp>
        <p:nvSpPr>
          <p:cNvPr id="254980" name="Pladsholder til diasnummer 3"/>
          <p:cNvSpPr>
            <a:spLocks noGrp="1"/>
          </p:cNvSpPr>
          <p:nvPr>
            <p:ph type="sldNum" sz="quarter" idx="5"/>
          </p:nvPr>
        </p:nvSpPr>
        <p:spPr bwMode="auto">
          <a:noFill/>
          <a:ln>
            <a:miter lim="800000"/>
            <a:headEnd/>
            <a:tailEnd/>
          </a:ln>
        </p:spPr>
        <p:txBody>
          <a:bodyPr/>
          <a:lstStyle/>
          <a:p>
            <a:fld id="{BE9A8E21-5554-49F0-8D05-940DB6AD2C0A}" type="slidenum">
              <a:rPr lang="da-DK" smtClean="0">
                <a:solidFill>
                  <a:prstClr val="black"/>
                </a:solidFill>
              </a:rPr>
              <a:pPr/>
              <a:t>21</a:t>
            </a:fld>
            <a:endParaRPr lang="da-DK" smtClean="0">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Pladsholder til diasbillede 1"/>
          <p:cNvSpPr>
            <a:spLocks noGrp="1" noRot="1" noChangeAspect="1" noTextEdit="1"/>
          </p:cNvSpPr>
          <p:nvPr>
            <p:ph type="sldImg"/>
          </p:nvPr>
        </p:nvSpPr>
        <p:spPr bwMode="auto">
          <a:xfrm>
            <a:off x="274638" y="-1588"/>
            <a:ext cx="5907087" cy="4432301"/>
          </a:xfrm>
          <a:noFill/>
          <a:ln>
            <a:solidFill>
              <a:srgbClr val="000000"/>
            </a:solidFill>
            <a:miter lim="800000"/>
            <a:headEnd/>
            <a:tailEnd/>
          </a:ln>
        </p:spPr>
      </p:sp>
      <p:sp>
        <p:nvSpPr>
          <p:cNvPr id="263171" name="Pladsholder til noter 2"/>
          <p:cNvSpPr>
            <a:spLocks noGrp="1"/>
          </p:cNvSpPr>
          <p:nvPr>
            <p:ph type="body" idx="1"/>
          </p:nvPr>
        </p:nvSpPr>
        <p:spPr bwMode="auto">
          <a:noFill/>
        </p:spPr>
        <p:txBody>
          <a:bodyPr wrap="square" numCol="1" anchor="t" anchorCtr="0" compatLnSpc="1">
            <a:prstTxWarp prst="textNoShape">
              <a:avLst/>
            </a:prstTxWarp>
          </a:bodyPr>
          <a:lstStyle/>
          <a:p>
            <a:pPr fontAlgn="t">
              <a:lnSpc>
                <a:spcPct val="115000"/>
              </a:lnSpc>
              <a:spcAft>
                <a:spcPts val="0"/>
              </a:spcAft>
            </a:pPr>
            <a:r>
              <a:rPr lang="da-DK" sz="800" dirty="0" err="1">
                <a:solidFill>
                  <a:srgbClr val="222222"/>
                </a:solidFill>
                <a:latin typeface="Arial"/>
                <a:ea typeface="Calibri"/>
                <a:cs typeface="Times New Roman"/>
              </a:rPr>
              <a:t>When</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we</a:t>
            </a:r>
            <a:r>
              <a:rPr lang="da-DK" sz="800" dirty="0">
                <a:solidFill>
                  <a:srgbClr val="222222"/>
                </a:solidFill>
                <a:latin typeface="Arial"/>
                <a:ea typeface="Calibri"/>
                <a:cs typeface="Times New Roman"/>
              </a:rPr>
              <a:t> talk </a:t>
            </a:r>
            <a:r>
              <a:rPr lang="da-DK" sz="800" dirty="0" err="1">
                <a:solidFill>
                  <a:srgbClr val="222222"/>
                </a:solidFill>
                <a:latin typeface="Arial"/>
                <a:ea typeface="Calibri"/>
                <a:cs typeface="Times New Roman"/>
              </a:rPr>
              <a:t>about</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early</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detection</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we</a:t>
            </a:r>
            <a:r>
              <a:rPr lang="da-DK" sz="800" dirty="0">
                <a:solidFill>
                  <a:srgbClr val="222222"/>
                </a:solidFill>
                <a:latin typeface="Arial"/>
                <a:ea typeface="Calibri"/>
                <a:cs typeface="Times New Roman"/>
              </a:rPr>
              <a:t> must </a:t>
            </a:r>
            <a:r>
              <a:rPr lang="da-DK" sz="800" dirty="0" err="1">
                <a:solidFill>
                  <a:srgbClr val="222222"/>
                </a:solidFill>
                <a:latin typeface="Arial"/>
                <a:ea typeface="Calibri"/>
                <a:cs typeface="Times New Roman"/>
              </a:rPr>
              <a:t>also</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be</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aware</a:t>
            </a:r>
            <a:r>
              <a:rPr lang="da-DK" sz="800" dirty="0">
                <a:solidFill>
                  <a:srgbClr val="222222"/>
                </a:solidFill>
                <a:latin typeface="Arial"/>
                <a:ea typeface="Calibri"/>
                <a:cs typeface="Times New Roman"/>
              </a:rPr>
              <a:t> of the new arenas and </a:t>
            </a:r>
            <a:r>
              <a:rPr lang="da-DK" sz="800" dirty="0" err="1">
                <a:solidFill>
                  <a:srgbClr val="222222"/>
                </a:solidFill>
                <a:latin typeface="Arial"/>
                <a:ea typeface="Calibri"/>
                <a:cs typeface="Times New Roman"/>
              </a:rPr>
              <a:t>risks</a:t>
            </a:r>
            <a:r>
              <a:rPr lang="da-DK" sz="800" dirty="0">
                <a:solidFill>
                  <a:srgbClr val="222222"/>
                </a:solidFill>
                <a:latin typeface="Arial"/>
                <a:ea typeface="Calibri"/>
                <a:cs typeface="Times New Roman"/>
              </a:rPr>
              <a:t> to </a:t>
            </a:r>
            <a:r>
              <a:rPr lang="da-DK" sz="800" dirty="0" err="1">
                <a:solidFill>
                  <a:srgbClr val="222222"/>
                </a:solidFill>
                <a:latin typeface="Arial"/>
                <a:ea typeface="Calibri"/>
                <a:cs typeface="Times New Roman"/>
              </a:rPr>
              <a:t>children</a:t>
            </a:r>
            <a:r>
              <a:rPr lang="da-DK" sz="800" dirty="0">
                <a:solidFill>
                  <a:srgbClr val="222222"/>
                </a:solidFill>
                <a:latin typeface="Arial"/>
                <a:ea typeface="Calibri"/>
                <a:cs typeface="Times New Roman"/>
              </a:rPr>
              <a:t>. </a:t>
            </a:r>
            <a:br>
              <a:rPr lang="da-DK" sz="800" dirty="0">
                <a:solidFill>
                  <a:srgbClr val="222222"/>
                </a:solidFill>
                <a:latin typeface="Arial"/>
                <a:ea typeface="Calibri"/>
                <a:cs typeface="Times New Roman"/>
              </a:rPr>
            </a:br>
            <a:r>
              <a:rPr lang="da-DK" sz="800" dirty="0">
                <a:solidFill>
                  <a:srgbClr val="222222"/>
                </a:solidFill>
                <a:latin typeface="Arial"/>
                <a:ea typeface="Calibri"/>
                <a:cs typeface="Times New Roman"/>
              </a:rPr>
              <a:t>The "</a:t>
            </a:r>
            <a:r>
              <a:rPr lang="da-DK" sz="800" dirty="0" err="1">
                <a:solidFill>
                  <a:srgbClr val="222222"/>
                </a:solidFill>
                <a:latin typeface="Arial"/>
                <a:ea typeface="Calibri"/>
                <a:cs typeface="Times New Roman"/>
              </a:rPr>
              <a:t>modern</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child</a:t>
            </a:r>
            <a:r>
              <a:rPr lang="da-DK" sz="800" dirty="0">
                <a:solidFill>
                  <a:srgbClr val="222222"/>
                </a:solidFill>
                <a:latin typeface="Arial"/>
                <a:ea typeface="Calibri"/>
                <a:cs typeface="Times New Roman"/>
              </a:rPr>
              <a:t> molester" </a:t>
            </a:r>
            <a:r>
              <a:rPr lang="da-DK" sz="800" dirty="0" err="1">
                <a:solidFill>
                  <a:srgbClr val="222222"/>
                </a:solidFill>
                <a:latin typeface="Arial"/>
                <a:ea typeface="Calibri"/>
                <a:cs typeface="Times New Roman"/>
              </a:rPr>
              <a:t>acts</a:t>
            </a:r>
            <a:r>
              <a:rPr lang="da-DK" sz="800" dirty="0">
                <a:solidFill>
                  <a:srgbClr val="222222"/>
                </a:solidFill>
                <a:latin typeface="Arial"/>
                <a:ea typeface="Calibri"/>
                <a:cs typeface="Times New Roman"/>
              </a:rPr>
              <a:t> in the virtual </a:t>
            </a:r>
            <a:r>
              <a:rPr lang="da-DK" sz="800" dirty="0" err="1">
                <a:solidFill>
                  <a:srgbClr val="222222"/>
                </a:solidFill>
                <a:latin typeface="Arial"/>
                <a:ea typeface="Calibri"/>
                <a:cs typeface="Times New Roman"/>
              </a:rPr>
              <a:t>space</a:t>
            </a:r>
            <a:r>
              <a:rPr lang="da-DK" sz="800" dirty="0">
                <a:solidFill>
                  <a:srgbClr val="222222"/>
                </a:solidFill>
                <a:latin typeface="Arial"/>
                <a:ea typeface="Calibri"/>
                <a:cs typeface="Times New Roman"/>
              </a:rPr>
              <a:t>! This </a:t>
            </a:r>
            <a:r>
              <a:rPr lang="da-DK" sz="800" dirty="0" err="1">
                <a:solidFill>
                  <a:srgbClr val="222222"/>
                </a:solidFill>
                <a:latin typeface="Arial"/>
                <a:ea typeface="Calibri"/>
                <a:cs typeface="Times New Roman"/>
              </a:rPr>
              <a:t>gets</a:t>
            </a:r>
            <a:r>
              <a:rPr lang="da-DK" sz="800" dirty="0">
                <a:solidFill>
                  <a:srgbClr val="222222"/>
                </a:solidFill>
                <a:latin typeface="Arial"/>
                <a:ea typeface="Calibri"/>
                <a:cs typeface="Times New Roman"/>
              </a:rPr>
              <a:t> more and more </a:t>
            </a:r>
            <a:r>
              <a:rPr lang="da-DK" sz="800" dirty="0" err="1">
                <a:solidFill>
                  <a:srgbClr val="222222"/>
                </a:solidFill>
                <a:latin typeface="Arial"/>
                <a:ea typeface="Calibri"/>
                <a:cs typeface="Times New Roman"/>
              </a:rPr>
              <a:t>important</a:t>
            </a:r>
            <a:r>
              <a:rPr lang="da-DK" sz="800" dirty="0">
                <a:solidFill>
                  <a:srgbClr val="222222"/>
                </a:solidFill>
                <a:latin typeface="Arial"/>
                <a:ea typeface="Calibri"/>
                <a:cs typeface="Times New Roman"/>
              </a:rPr>
              <a:t> in </a:t>
            </a:r>
            <a:r>
              <a:rPr lang="da-DK" sz="800" dirty="0" err="1">
                <a:solidFill>
                  <a:srgbClr val="222222"/>
                </a:solidFill>
                <a:latin typeface="Arial"/>
                <a:ea typeface="Calibri"/>
                <a:cs typeface="Times New Roman"/>
              </a:rPr>
              <a:t>children's</a:t>
            </a:r>
            <a:r>
              <a:rPr lang="da-DK" sz="800" dirty="0">
                <a:solidFill>
                  <a:srgbClr val="222222"/>
                </a:solidFill>
                <a:latin typeface="Arial"/>
                <a:ea typeface="Calibri"/>
                <a:cs typeface="Times New Roman"/>
              </a:rPr>
              <a:t> and </a:t>
            </a:r>
            <a:r>
              <a:rPr lang="da-DK" sz="800" dirty="0" err="1">
                <a:solidFill>
                  <a:srgbClr val="222222"/>
                </a:solidFill>
                <a:latin typeface="Arial"/>
                <a:ea typeface="Calibri"/>
                <a:cs typeface="Times New Roman"/>
              </a:rPr>
              <a:t>young</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people's</a:t>
            </a:r>
            <a:r>
              <a:rPr lang="da-DK" sz="800" dirty="0">
                <a:solidFill>
                  <a:srgbClr val="222222"/>
                </a:solidFill>
                <a:latin typeface="Arial"/>
                <a:ea typeface="Calibri"/>
                <a:cs typeface="Times New Roman"/>
              </a:rPr>
              <a:t> lives.</a:t>
            </a:r>
            <a:br>
              <a:rPr lang="da-DK" sz="800" dirty="0">
                <a:solidFill>
                  <a:srgbClr val="222222"/>
                </a:solidFill>
                <a:latin typeface="Arial"/>
                <a:ea typeface="Calibri"/>
                <a:cs typeface="Times New Roman"/>
              </a:rPr>
            </a:br>
            <a:r>
              <a:rPr lang="da-DK" sz="800" dirty="0">
                <a:solidFill>
                  <a:srgbClr val="222222"/>
                </a:solidFill>
                <a:latin typeface="Arial"/>
                <a:ea typeface="Calibri"/>
                <a:cs typeface="Times New Roman"/>
              </a:rPr>
              <a:t/>
            </a:r>
            <a:br>
              <a:rPr lang="da-DK" sz="800" dirty="0">
                <a:solidFill>
                  <a:srgbClr val="222222"/>
                </a:solidFill>
                <a:latin typeface="Arial"/>
                <a:ea typeface="Calibri"/>
                <a:cs typeface="Times New Roman"/>
              </a:rPr>
            </a:br>
            <a:r>
              <a:rPr lang="da-DK" sz="800" dirty="0">
                <a:solidFill>
                  <a:srgbClr val="222222"/>
                </a:solidFill>
                <a:latin typeface="Arial"/>
                <a:ea typeface="Calibri"/>
                <a:cs typeface="Times New Roman"/>
              </a:rPr>
              <a:t>The </a:t>
            </a:r>
            <a:r>
              <a:rPr lang="da-DK" sz="800" dirty="0" err="1">
                <a:solidFill>
                  <a:srgbClr val="222222"/>
                </a:solidFill>
                <a:latin typeface="Arial"/>
                <a:ea typeface="Calibri"/>
                <a:cs typeface="Times New Roman"/>
              </a:rPr>
              <a:t>contact</a:t>
            </a:r>
            <a:r>
              <a:rPr lang="da-DK" sz="800" dirty="0">
                <a:solidFill>
                  <a:srgbClr val="222222"/>
                </a:solidFill>
                <a:latin typeface="Arial"/>
                <a:ea typeface="Calibri"/>
                <a:cs typeface="Times New Roman"/>
              </a:rPr>
              <a:t> on the Web </a:t>
            </a:r>
            <a:r>
              <a:rPr lang="da-DK" sz="800" dirty="0" err="1">
                <a:solidFill>
                  <a:srgbClr val="222222"/>
                </a:solidFill>
                <a:latin typeface="Arial"/>
                <a:ea typeface="Calibri"/>
                <a:cs typeface="Times New Roman"/>
              </a:rPr>
              <a:t>takes</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place</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through</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many</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different</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channels</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There</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may</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be</a:t>
            </a:r>
            <a:r>
              <a:rPr lang="da-DK" sz="800" dirty="0">
                <a:solidFill>
                  <a:srgbClr val="222222"/>
                </a:solidFill>
                <a:latin typeface="Arial"/>
                <a:ea typeface="Calibri"/>
                <a:cs typeface="Times New Roman"/>
              </a:rPr>
              <a:t> image-</a:t>
            </a:r>
            <a:r>
              <a:rPr lang="da-DK" sz="800" dirty="0" err="1">
                <a:solidFill>
                  <a:srgbClr val="222222"/>
                </a:solidFill>
                <a:latin typeface="Arial"/>
                <a:ea typeface="Calibri"/>
                <a:cs typeface="Times New Roman"/>
              </a:rPr>
              <a:t>based</a:t>
            </a:r>
            <a:r>
              <a:rPr lang="da-DK" sz="800" dirty="0">
                <a:solidFill>
                  <a:srgbClr val="222222"/>
                </a:solidFill>
                <a:latin typeface="Arial"/>
                <a:ea typeface="Calibri"/>
                <a:cs typeface="Times New Roman"/>
              </a:rPr>
              <a:t> programs </a:t>
            </a:r>
            <a:r>
              <a:rPr lang="da-DK" sz="800" dirty="0" err="1">
                <a:solidFill>
                  <a:srgbClr val="222222"/>
                </a:solidFill>
                <a:latin typeface="Arial"/>
                <a:ea typeface="Calibri"/>
                <a:cs typeface="Times New Roman"/>
              </a:rPr>
              <a:t>such</a:t>
            </a:r>
            <a:r>
              <a:rPr lang="da-DK" sz="800" dirty="0">
                <a:solidFill>
                  <a:srgbClr val="222222"/>
                </a:solidFill>
                <a:latin typeface="Arial"/>
                <a:ea typeface="Calibri"/>
                <a:cs typeface="Times New Roman"/>
              </a:rPr>
              <a:t> as </a:t>
            </a:r>
            <a:r>
              <a:rPr lang="da-DK" sz="800" dirty="0" err="1">
                <a:solidFill>
                  <a:srgbClr val="222222"/>
                </a:solidFill>
                <a:latin typeface="Arial"/>
                <a:ea typeface="Calibri"/>
                <a:cs typeface="Times New Roman"/>
              </a:rPr>
              <a:t>instagram</a:t>
            </a:r>
            <a:r>
              <a:rPr lang="da-DK" sz="800" dirty="0">
                <a:solidFill>
                  <a:srgbClr val="222222"/>
                </a:solidFill>
                <a:latin typeface="Arial"/>
                <a:ea typeface="Calibri"/>
                <a:cs typeface="Times New Roman"/>
              </a:rPr>
              <a:t> and snapchat or chat programs </a:t>
            </a:r>
            <a:r>
              <a:rPr lang="da-DK" sz="800" dirty="0" err="1">
                <a:solidFill>
                  <a:srgbClr val="222222"/>
                </a:solidFill>
                <a:latin typeface="Arial"/>
                <a:ea typeface="Calibri"/>
                <a:cs typeface="Times New Roman"/>
              </a:rPr>
              <a:t>such</a:t>
            </a:r>
            <a:r>
              <a:rPr lang="da-DK" sz="800" dirty="0">
                <a:solidFill>
                  <a:srgbClr val="222222"/>
                </a:solidFill>
                <a:latin typeface="Arial"/>
                <a:ea typeface="Calibri"/>
                <a:cs typeface="Times New Roman"/>
              </a:rPr>
              <a:t> as </a:t>
            </a:r>
            <a:r>
              <a:rPr lang="da-DK" sz="800" dirty="0" err="1">
                <a:solidFill>
                  <a:srgbClr val="222222"/>
                </a:solidFill>
                <a:latin typeface="Arial"/>
                <a:ea typeface="Calibri"/>
                <a:cs typeface="Times New Roman"/>
              </a:rPr>
              <a:t>facebook</a:t>
            </a:r>
            <a:r>
              <a:rPr lang="da-DK" sz="800" dirty="0">
                <a:solidFill>
                  <a:srgbClr val="222222"/>
                </a:solidFill>
                <a:latin typeface="Arial"/>
                <a:ea typeface="Calibri"/>
                <a:cs typeface="Times New Roman"/>
              </a:rPr>
              <a:t>, online games, blogs, etc.</a:t>
            </a:r>
            <a:br>
              <a:rPr lang="da-DK" sz="800" dirty="0">
                <a:solidFill>
                  <a:srgbClr val="222222"/>
                </a:solidFill>
                <a:latin typeface="Arial"/>
                <a:ea typeface="Calibri"/>
                <a:cs typeface="Times New Roman"/>
              </a:rPr>
            </a:br>
            <a:r>
              <a:rPr lang="da-DK" sz="800" dirty="0">
                <a:solidFill>
                  <a:srgbClr val="222222"/>
                </a:solidFill>
                <a:latin typeface="Arial"/>
                <a:ea typeface="Calibri"/>
                <a:cs typeface="Times New Roman"/>
              </a:rPr>
              <a:t/>
            </a:r>
            <a:br>
              <a:rPr lang="da-DK" sz="800" dirty="0">
                <a:solidFill>
                  <a:srgbClr val="222222"/>
                </a:solidFill>
                <a:latin typeface="Arial"/>
                <a:ea typeface="Calibri"/>
                <a:cs typeface="Times New Roman"/>
              </a:rPr>
            </a:br>
            <a:r>
              <a:rPr lang="da-DK" sz="800" dirty="0">
                <a:solidFill>
                  <a:srgbClr val="222222"/>
                </a:solidFill>
                <a:latin typeface="Arial"/>
                <a:ea typeface="Calibri"/>
                <a:cs typeface="Times New Roman"/>
              </a:rPr>
              <a:t>Most studies suggest </a:t>
            </a:r>
            <a:r>
              <a:rPr lang="da-DK" sz="800" dirty="0" err="1">
                <a:solidFill>
                  <a:srgbClr val="222222"/>
                </a:solidFill>
                <a:latin typeface="Arial"/>
                <a:ea typeface="Calibri"/>
                <a:cs typeface="Times New Roman"/>
              </a:rPr>
              <a:t>that</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children</a:t>
            </a:r>
            <a:r>
              <a:rPr lang="da-DK" sz="800" dirty="0">
                <a:solidFill>
                  <a:srgbClr val="222222"/>
                </a:solidFill>
                <a:latin typeface="Arial"/>
                <a:ea typeface="Calibri"/>
                <a:cs typeface="Times New Roman"/>
              </a:rPr>
              <a:t> and </a:t>
            </a:r>
            <a:r>
              <a:rPr lang="da-DK" sz="800" dirty="0" err="1">
                <a:solidFill>
                  <a:srgbClr val="222222"/>
                </a:solidFill>
                <a:latin typeface="Arial"/>
                <a:ea typeface="Calibri"/>
                <a:cs typeface="Times New Roman"/>
              </a:rPr>
              <a:t>young</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people</a:t>
            </a:r>
            <a:r>
              <a:rPr lang="da-DK" sz="800" dirty="0">
                <a:solidFill>
                  <a:srgbClr val="222222"/>
                </a:solidFill>
                <a:latin typeface="Arial"/>
                <a:ea typeface="Calibri"/>
                <a:cs typeface="Times New Roman"/>
              </a:rPr>
              <a:t> feel </a:t>
            </a:r>
            <a:r>
              <a:rPr lang="da-DK" sz="800" dirty="0" err="1">
                <a:solidFill>
                  <a:srgbClr val="222222"/>
                </a:solidFill>
                <a:latin typeface="Arial"/>
                <a:ea typeface="Calibri"/>
                <a:cs typeface="Times New Roman"/>
              </a:rPr>
              <a:t>that</a:t>
            </a:r>
            <a:r>
              <a:rPr lang="da-DK" sz="800" dirty="0">
                <a:solidFill>
                  <a:srgbClr val="222222"/>
                </a:solidFill>
                <a:latin typeface="Arial"/>
                <a:ea typeface="Calibri"/>
                <a:cs typeface="Times New Roman"/>
              </a:rPr>
              <a:t> the Internet is an </a:t>
            </a:r>
            <a:r>
              <a:rPr lang="da-DK" sz="800" dirty="0" err="1">
                <a:solidFill>
                  <a:srgbClr val="222222"/>
                </a:solidFill>
                <a:latin typeface="Arial"/>
                <a:ea typeface="Calibri"/>
                <a:cs typeface="Times New Roman"/>
              </a:rPr>
              <a:t>important</a:t>
            </a:r>
            <a:r>
              <a:rPr lang="da-DK" sz="800" dirty="0">
                <a:solidFill>
                  <a:srgbClr val="222222"/>
                </a:solidFill>
                <a:latin typeface="Arial"/>
                <a:ea typeface="Calibri"/>
                <a:cs typeface="Times New Roman"/>
              </a:rPr>
              <a:t> and positive part of </a:t>
            </a:r>
            <a:r>
              <a:rPr lang="da-DK" sz="800" dirty="0" err="1">
                <a:solidFill>
                  <a:srgbClr val="222222"/>
                </a:solidFill>
                <a:latin typeface="Arial"/>
                <a:ea typeface="Calibri"/>
                <a:cs typeface="Times New Roman"/>
              </a:rPr>
              <a:t>their</a:t>
            </a:r>
            <a:r>
              <a:rPr lang="da-DK" sz="800" dirty="0">
                <a:solidFill>
                  <a:srgbClr val="222222"/>
                </a:solidFill>
                <a:latin typeface="Arial"/>
                <a:ea typeface="Calibri"/>
                <a:cs typeface="Times New Roman"/>
              </a:rPr>
              <a:t> lives. But it is </a:t>
            </a:r>
            <a:r>
              <a:rPr lang="da-DK" sz="800" dirty="0" err="1">
                <a:solidFill>
                  <a:srgbClr val="222222"/>
                </a:solidFill>
                <a:latin typeface="Arial"/>
                <a:ea typeface="Calibri"/>
                <a:cs typeface="Times New Roman"/>
              </a:rPr>
              <a:t>demanding</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they</a:t>
            </a:r>
            <a:r>
              <a:rPr lang="da-DK" sz="800" dirty="0">
                <a:solidFill>
                  <a:srgbClr val="222222"/>
                </a:solidFill>
                <a:latin typeface="Arial"/>
                <a:ea typeface="Calibri"/>
                <a:cs typeface="Times New Roman"/>
              </a:rPr>
              <a:t> must </a:t>
            </a:r>
            <a:r>
              <a:rPr lang="da-DK" sz="800" dirty="0" err="1">
                <a:solidFill>
                  <a:srgbClr val="222222"/>
                </a:solidFill>
                <a:latin typeface="Arial"/>
                <a:ea typeface="Calibri"/>
                <a:cs typeface="Times New Roman"/>
              </a:rPr>
              <a:t>be</a:t>
            </a:r>
            <a:r>
              <a:rPr lang="da-DK" sz="800" dirty="0">
                <a:solidFill>
                  <a:srgbClr val="222222"/>
                </a:solidFill>
                <a:latin typeface="Arial"/>
                <a:ea typeface="Calibri"/>
                <a:cs typeface="Times New Roman"/>
              </a:rPr>
              <a:t> 'on', </a:t>
            </a:r>
            <a:r>
              <a:rPr lang="da-DK" sz="800" dirty="0" err="1">
                <a:solidFill>
                  <a:srgbClr val="222222"/>
                </a:solidFill>
                <a:latin typeface="Arial"/>
                <a:ea typeface="Calibri"/>
                <a:cs typeface="Times New Roman"/>
              </a:rPr>
              <a:t>also</a:t>
            </a:r>
            <a:r>
              <a:rPr lang="da-DK" sz="800" dirty="0">
                <a:solidFill>
                  <a:srgbClr val="222222"/>
                </a:solidFill>
                <a:latin typeface="Arial"/>
                <a:ea typeface="Calibri"/>
                <a:cs typeface="Times New Roman"/>
              </a:rPr>
              <a:t> in cyberspace! </a:t>
            </a:r>
            <a:r>
              <a:rPr lang="da-DK" sz="800" dirty="0" err="1">
                <a:solidFill>
                  <a:srgbClr val="222222"/>
                </a:solidFill>
                <a:latin typeface="Arial"/>
                <a:ea typeface="Calibri"/>
                <a:cs typeface="Times New Roman"/>
              </a:rPr>
              <a:t>They</a:t>
            </a:r>
            <a:r>
              <a:rPr lang="da-DK" sz="800" dirty="0">
                <a:solidFill>
                  <a:srgbClr val="222222"/>
                </a:solidFill>
                <a:latin typeface="Arial"/>
                <a:ea typeface="Calibri"/>
                <a:cs typeface="Times New Roman"/>
              </a:rPr>
              <a:t> must </a:t>
            </a:r>
            <a:r>
              <a:rPr lang="da-DK" sz="800" dirty="0" err="1">
                <a:solidFill>
                  <a:srgbClr val="222222"/>
                </a:solidFill>
                <a:latin typeface="Arial"/>
                <a:ea typeface="Calibri"/>
                <a:cs typeface="Times New Roman"/>
              </a:rPr>
              <a:t>be</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good</a:t>
            </a:r>
            <a:r>
              <a:rPr lang="da-DK" sz="800" dirty="0">
                <a:solidFill>
                  <a:srgbClr val="222222"/>
                </a:solidFill>
                <a:latin typeface="Arial"/>
                <a:ea typeface="Calibri"/>
                <a:cs typeface="Times New Roman"/>
              </a:rPr>
              <a:t> to </a:t>
            </a:r>
            <a:r>
              <a:rPr lang="da-DK" sz="800" dirty="0" err="1">
                <a:solidFill>
                  <a:srgbClr val="222222"/>
                </a:solidFill>
                <a:latin typeface="Arial"/>
                <a:ea typeface="Calibri"/>
                <a:cs typeface="Times New Roman"/>
              </a:rPr>
              <a:t>assess</a:t>
            </a:r>
            <a:r>
              <a:rPr lang="da-DK" sz="800" dirty="0">
                <a:solidFill>
                  <a:srgbClr val="222222"/>
                </a:solidFill>
                <a:latin typeface="Arial"/>
                <a:ea typeface="Calibri"/>
                <a:cs typeface="Times New Roman"/>
              </a:rPr>
              <a:t> and sort, </a:t>
            </a:r>
            <a:r>
              <a:rPr lang="da-DK" sz="800" dirty="0" err="1">
                <a:solidFill>
                  <a:srgbClr val="222222"/>
                </a:solidFill>
                <a:latin typeface="Arial"/>
                <a:ea typeface="Calibri"/>
                <a:cs typeface="Times New Roman"/>
              </a:rPr>
              <a:t>be</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critical</a:t>
            </a:r>
            <a:r>
              <a:rPr lang="da-DK" sz="800" dirty="0">
                <a:solidFill>
                  <a:srgbClr val="222222"/>
                </a:solidFill>
                <a:latin typeface="Arial"/>
                <a:ea typeface="Calibri"/>
                <a:cs typeface="Times New Roman"/>
              </a:rPr>
              <a:t>, know and </a:t>
            </a:r>
            <a:r>
              <a:rPr lang="da-DK" sz="800" dirty="0" err="1">
                <a:solidFill>
                  <a:srgbClr val="222222"/>
                </a:solidFill>
                <a:latin typeface="Arial"/>
                <a:ea typeface="Calibri"/>
                <a:cs typeface="Times New Roman"/>
              </a:rPr>
              <a:t>recognize</a:t>
            </a:r>
            <a:r>
              <a:rPr lang="da-DK" sz="800" dirty="0">
                <a:solidFill>
                  <a:srgbClr val="222222"/>
                </a:solidFill>
                <a:latin typeface="Arial"/>
                <a:ea typeface="Calibri"/>
                <a:cs typeface="Times New Roman"/>
              </a:rPr>
              <a:t> the social </a:t>
            </a:r>
            <a:r>
              <a:rPr lang="da-DK" sz="800" dirty="0" err="1">
                <a:solidFill>
                  <a:srgbClr val="222222"/>
                </a:solidFill>
                <a:latin typeface="Arial"/>
                <a:ea typeface="Calibri"/>
                <a:cs typeface="Times New Roman"/>
              </a:rPr>
              <a:t>cues</a:t>
            </a:r>
            <a:r>
              <a:rPr lang="da-DK" sz="800" dirty="0">
                <a:solidFill>
                  <a:srgbClr val="222222"/>
                </a:solidFill>
                <a:latin typeface="Arial"/>
                <a:ea typeface="Calibri"/>
                <a:cs typeface="Times New Roman"/>
              </a:rPr>
              <a:t> and </a:t>
            </a:r>
            <a:r>
              <a:rPr lang="da-DK" sz="800" dirty="0" err="1">
                <a:solidFill>
                  <a:srgbClr val="222222"/>
                </a:solidFill>
                <a:latin typeface="Arial"/>
                <a:ea typeface="Calibri"/>
                <a:cs typeface="Times New Roman"/>
              </a:rPr>
              <a:t>rules</a:t>
            </a:r>
            <a:r>
              <a:rPr lang="da-DK" sz="800" dirty="0">
                <a:solidFill>
                  <a:srgbClr val="222222"/>
                </a:solidFill>
                <a:latin typeface="Arial"/>
                <a:ea typeface="Calibri"/>
                <a:cs typeface="Times New Roman"/>
              </a:rPr>
              <a:t>. And </a:t>
            </a:r>
            <a:r>
              <a:rPr lang="da-DK" sz="800" dirty="0" err="1">
                <a:solidFill>
                  <a:srgbClr val="222222"/>
                </a:solidFill>
                <a:latin typeface="Arial"/>
                <a:ea typeface="Calibri"/>
                <a:cs typeface="Times New Roman"/>
              </a:rPr>
              <a:t>they</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are</a:t>
            </a:r>
            <a:r>
              <a:rPr lang="da-DK" sz="800" dirty="0">
                <a:solidFill>
                  <a:srgbClr val="222222"/>
                </a:solidFill>
                <a:latin typeface="Arial"/>
                <a:ea typeface="Calibri"/>
                <a:cs typeface="Times New Roman"/>
              </a:rPr>
              <a:t> on the border </a:t>
            </a:r>
            <a:r>
              <a:rPr lang="da-DK" sz="800" dirty="0" err="1">
                <a:solidFill>
                  <a:srgbClr val="222222"/>
                </a:solidFill>
                <a:latin typeface="Arial"/>
                <a:ea typeface="Calibri"/>
                <a:cs typeface="Times New Roman"/>
              </a:rPr>
              <a:t>between</a:t>
            </a:r>
            <a:r>
              <a:rPr lang="da-DK" sz="800" dirty="0">
                <a:solidFill>
                  <a:srgbClr val="222222"/>
                </a:solidFill>
                <a:latin typeface="Arial"/>
                <a:ea typeface="Calibri"/>
                <a:cs typeface="Times New Roman"/>
              </a:rPr>
              <a:t> the virtual and the real. - </a:t>
            </a:r>
            <a:r>
              <a:rPr lang="da-DK" sz="800" dirty="0" err="1">
                <a:solidFill>
                  <a:srgbClr val="222222"/>
                </a:solidFill>
                <a:latin typeface="Arial"/>
                <a:ea typeface="Calibri"/>
                <a:cs typeface="Times New Roman"/>
              </a:rPr>
              <a:t>It's</a:t>
            </a:r>
            <a:r>
              <a:rPr lang="da-DK" sz="800" dirty="0">
                <a:solidFill>
                  <a:srgbClr val="222222"/>
                </a:solidFill>
                <a:latin typeface="Arial"/>
                <a:ea typeface="Calibri"/>
                <a:cs typeface="Times New Roman"/>
              </a:rPr>
              <a:t> not all </a:t>
            </a:r>
            <a:r>
              <a:rPr lang="da-DK" sz="800" dirty="0" err="1">
                <a:solidFill>
                  <a:srgbClr val="222222"/>
                </a:solidFill>
                <a:latin typeface="Arial"/>
                <a:ea typeface="Calibri"/>
                <a:cs typeface="Times New Roman"/>
              </a:rPr>
              <a:t>that</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can</a:t>
            </a:r>
            <a:r>
              <a:rPr lang="da-DK" sz="800" dirty="0">
                <a:solidFill>
                  <a:srgbClr val="222222"/>
                </a:solidFill>
                <a:latin typeface="Arial"/>
                <a:ea typeface="Calibri"/>
                <a:cs typeface="Times New Roman"/>
              </a:rPr>
              <a:t> master </a:t>
            </a:r>
            <a:r>
              <a:rPr lang="da-DK" sz="800" dirty="0" err="1">
                <a:solidFill>
                  <a:srgbClr val="222222"/>
                </a:solidFill>
                <a:latin typeface="Arial"/>
                <a:ea typeface="Calibri"/>
                <a:cs typeface="Times New Roman"/>
              </a:rPr>
              <a:t>this</a:t>
            </a:r>
            <a:r>
              <a:rPr lang="da-DK" sz="800" dirty="0">
                <a:solidFill>
                  <a:srgbClr val="222222"/>
                </a:solidFill>
                <a:latin typeface="Arial"/>
                <a:ea typeface="Calibri"/>
                <a:cs typeface="Times New Roman"/>
              </a:rPr>
              <a:t>!</a:t>
            </a:r>
            <a:br>
              <a:rPr lang="da-DK" sz="800" dirty="0">
                <a:solidFill>
                  <a:srgbClr val="222222"/>
                </a:solidFill>
                <a:latin typeface="Arial"/>
                <a:ea typeface="Calibri"/>
                <a:cs typeface="Times New Roman"/>
              </a:rPr>
            </a:br>
            <a:r>
              <a:rPr lang="da-DK" sz="800" dirty="0">
                <a:solidFill>
                  <a:srgbClr val="222222"/>
                </a:solidFill>
                <a:latin typeface="Arial"/>
                <a:ea typeface="Calibri"/>
                <a:cs typeface="Times New Roman"/>
              </a:rPr>
              <a:t/>
            </a:r>
            <a:br>
              <a:rPr lang="da-DK" sz="800" dirty="0">
                <a:solidFill>
                  <a:srgbClr val="222222"/>
                </a:solidFill>
                <a:latin typeface="Arial"/>
                <a:ea typeface="Calibri"/>
                <a:cs typeface="Times New Roman"/>
              </a:rPr>
            </a:br>
            <a:r>
              <a:rPr lang="da-DK" sz="800" dirty="0" err="1">
                <a:solidFill>
                  <a:srgbClr val="222222"/>
                </a:solidFill>
                <a:latin typeface="Arial"/>
                <a:ea typeface="Calibri"/>
                <a:cs typeface="Times New Roman"/>
              </a:rPr>
              <a:t>Adults</a:t>
            </a:r>
            <a:r>
              <a:rPr lang="da-DK" sz="800" dirty="0">
                <a:solidFill>
                  <a:srgbClr val="222222"/>
                </a:solidFill>
                <a:latin typeface="Arial"/>
                <a:ea typeface="Calibri"/>
                <a:cs typeface="Times New Roman"/>
              </a:rPr>
              <a:t> with a </a:t>
            </a:r>
            <a:r>
              <a:rPr lang="da-DK" sz="800" dirty="0" err="1">
                <a:solidFill>
                  <a:srgbClr val="222222"/>
                </a:solidFill>
                <a:latin typeface="Arial"/>
                <a:ea typeface="Calibri"/>
                <a:cs typeface="Times New Roman"/>
              </a:rPr>
              <a:t>sexual</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interest</a:t>
            </a:r>
            <a:r>
              <a:rPr lang="da-DK" sz="800" dirty="0">
                <a:solidFill>
                  <a:srgbClr val="222222"/>
                </a:solidFill>
                <a:latin typeface="Arial"/>
                <a:ea typeface="Calibri"/>
                <a:cs typeface="Times New Roman"/>
              </a:rPr>
              <a:t> in </a:t>
            </a:r>
            <a:r>
              <a:rPr lang="da-DK" sz="800" dirty="0" err="1">
                <a:solidFill>
                  <a:srgbClr val="222222"/>
                </a:solidFill>
                <a:latin typeface="Arial"/>
                <a:ea typeface="Calibri"/>
                <a:cs typeface="Times New Roman"/>
              </a:rPr>
              <a:t>children</a:t>
            </a:r>
            <a:r>
              <a:rPr lang="da-DK" sz="800" dirty="0">
                <a:solidFill>
                  <a:srgbClr val="222222"/>
                </a:solidFill>
                <a:latin typeface="Arial"/>
                <a:ea typeface="Calibri"/>
                <a:cs typeface="Times New Roman"/>
              </a:rPr>
              <a:t> know </a:t>
            </a:r>
            <a:r>
              <a:rPr lang="da-DK" sz="800" dirty="0" err="1">
                <a:solidFill>
                  <a:srgbClr val="222222"/>
                </a:solidFill>
                <a:latin typeface="Arial"/>
                <a:ea typeface="Calibri"/>
                <a:cs typeface="Times New Roman"/>
              </a:rPr>
              <a:t>that</a:t>
            </a:r>
            <a:r>
              <a:rPr lang="da-DK" sz="800" dirty="0">
                <a:solidFill>
                  <a:srgbClr val="222222"/>
                </a:solidFill>
                <a:latin typeface="Arial"/>
                <a:ea typeface="Calibri"/>
                <a:cs typeface="Times New Roman"/>
              </a:rPr>
              <a:t> the websites is an </a:t>
            </a:r>
            <a:r>
              <a:rPr lang="da-DK" sz="800" dirty="0" err="1">
                <a:solidFill>
                  <a:srgbClr val="222222"/>
                </a:solidFill>
                <a:latin typeface="Arial"/>
                <a:ea typeface="Calibri"/>
                <a:cs typeface="Times New Roman"/>
              </a:rPr>
              <a:t>obvious</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place</a:t>
            </a:r>
            <a:r>
              <a:rPr lang="da-DK" sz="800" dirty="0">
                <a:solidFill>
                  <a:srgbClr val="222222"/>
                </a:solidFill>
                <a:latin typeface="Arial"/>
                <a:ea typeface="Calibri"/>
                <a:cs typeface="Times New Roman"/>
              </a:rPr>
              <a:t> to </a:t>
            </a:r>
            <a:r>
              <a:rPr lang="da-DK" sz="800" dirty="0" err="1">
                <a:solidFill>
                  <a:srgbClr val="222222"/>
                </a:solidFill>
                <a:latin typeface="Arial"/>
                <a:ea typeface="Calibri"/>
                <a:cs typeface="Times New Roman"/>
              </a:rPr>
              <a:t>make</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contact</a:t>
            </a:r>
            <a:r>
              <a:rPr lang="da-DK" sz="800" dirty="0">
                <a:solidFill>
                  <a:srgbClr val="222222"/>
                </a:solidFill>
                <a:latin typeface="Arial"/>
                <a:ea typeface="Calibri"/>
                <a:cs typeface="Times New Roman"/>
              </a:rPr>
              <a:t> with a </a:t>
            </a:r>
            <a:r>
              <a:rPr lang="da-DK" sz="800" dirty="0" err="1">
                <a:solidFill>
                  <a:srgbClr val="222222"/>
                </a:solidFill>
                <a:latin typeface="Arial"/>
                <a:ea typeface="Calibri"/>
                <a:cs typeface="Times New Roman"/>
              </a:rPr>
              <a:t>child</a:t>
            </a:r>
            <a:r>
              <a:rPr lang="da-DK" sz="800" dirty="0">
                <a:solidFill>
                  <a:srgbClr val="222222"/>
                </a:solidFill>
                <a:latin typeface="Arial"/>
                <a:ea typeface="Calibri"/>
                <a:cs typeface="Times New Roman"/>
              </a:rPr>
              <a:t> and </a:t>
            </a:r>
            <a:r>
              <a:rPr lang="da-DK" sz="800" dirty="0" err="1">
                <a:solidFill>
                  <a:srgbClr val="222222"/>
                </a:solidFill>
                <a:latin typeface="Arial"/>
                <a:ea typeface="Calibri"/>
                <a:cs typeface="Times New Roman"/>
              </a:rPr>
              <a:t>build</a:t>
            </a:r>
            <a:r>
              <a:rPr lang="da-DK" sz="800" dirty="0">
                <a:solidFill>
                  <a:srgbClr val="222222"/>
                </a:solidFill>
                <a:latin typeface="Arial"/>
                <a:ea typeface="Calibri"/>
                <a:cs typeface="Times New Roman"/>
              </a:rPr>
              <a:t> a </a:t>
            </a:r>
            <a:r>
              <a:rPr lang="da-DK" sz="800" dirty="0" err="1">
                <a:solidFill>
                  <a:srgbClr val="222222"/>
                </a:solidFill>
                <a:latin typeface="Arial"/>
                <a:ea typeface="Calibri"/>
                <a:cs typeface="Times New Roman"/>
              </a:rPr>
              <a:t>friendship</a:t>
            </a:r>
            <a:r>
              <a:rPr lang="da-DK" sz="800" dirty="0">
                <a:solidFill>
                  <a:srgbClr val="222222"/>
                </a:solidFill>
                <a:latin typeface="Arial"/>
                <a:ea typeface="Calibri"/>
                <a:cs typeface="Times New Roman"/>
              </a:rPr>
              <a:t> with the </a:t>
            </a:r>
            <a:r>
              <a:rPr lang="da-DK" sz="800" dirty="0" err="1">
                <a:solidFill>
                  <a:srgbClr val="222222"/>
                </a:solidFill>
                <a:latin typeface="Arial"/>
                <a:ea typeface="Calibri"/>
                <a:cs typeface="Times New Roman"/>
              </a:rPr>
              <a:t>aim</a:t>
            </a:r>
            <a:r>
              <a:rPr lang="da-DK" sz="800" dirty="0">
                <a:solidFill>
                  <a:srgbClr val="222222"/>
                </a:solidFill>
                <a:latin typeface="Arial"/>
                <a:ea typeface="Calibri"/>
                <a:cs typeface="Times New Roman"/>
              </a:rPr>
              <a:t> to </a:t>
            </a:r>
            <a:r>
              <a:rPr lang="da-DK" sz="800" dirty="0" err="1">
                <a:solidFill>
                  <a:srgbClr val="222222"/>
                </a:solidFill>
                <a:latin typeface="Arial"/>
                <a:ea typeface="Calibri"/>
                <a:cs typeface="Times New Roman"/>
              </a:rPr>
              <a:t>deceive</a:t>
            </a:r>
            <a:r>
              <a:rPr lang="da-DK" sz="800" dirty="0">
                <a:solidFill>
                  <a:srgbClr val="222222"/>
                </a:solidFill>
                <a:latin typeface="Arial"/>
                <a:ea typeface="Calibri"/>
                <a:cs typeface="Times New Roman"/>
              </a:rPr>
              <a:t> and </a:t>
            </a:r>
            <a:r>
              <a:rPr lang="da-DK" sz="800" dirty="0" err="1">
                <a:solidFill>
                  <a:srgbClr val="222222"/>
                </a:solidFill>
                <a:latin typeface="Arial"/>
                <a:ea typeface="Calibri"/>
                <a:cs typeface="Times New Roman"/>
              </a:rPr>
              <a:t>manipulate</a:t>
            </a:r>
            <a:r>
              <a:rPr lang="da-DK" sz="800" dirty="0">
                <a:solidFill>
                  <a:srgbClr val="222222"/>
                </a:solidFill>
                <a:latin typeface="Arial"/>
                <a:ea typeface="Calibri"/>
                <a:cs typeface="Times New Roman"/>
              </a:rPr>
              <a:t> the </a:t>
            </a:r>
            <a:r>
              <a:rPr lang="da-DK" sz="800" dirty="0" err="1">
                <a:solidFill>
                  <a:srgbClr val="222222"/>
                </a:solidFill>
                <a:latin typeface="Arial"/>
                <a:ea typeface="Calibri"/>
                <a:cs typeface="Times New Roman"/>
              </a:rPr>
              <a:t>child</a:t>
            </a:r>
            <a:r>
              <a:rPr lang="da-DK" sz="800" dirty="0">
                <a:solidFill>
                  <a:srgbClr val="222222"/>
                </a:solidFill>
                <a:latin typeface="Arial"/>
                <a:ea typeface="Calibri"/>
                <a:cs typeface="Times New Roman"/>
              </a:rPr>
              <a:t> to </a:t>
            </a:r>
            <a:r>
              <a:rPr lang="da-DK" sz="800" dirty="0" err="1">
                <a:solidFill>
                  <a:srgbClr val="222222"/>
                </a:solidFill>
                <a:latin typeface="Arial"/>
                <a:ea typeface="Calibri"/>
                <a:cs typeface="Times New Roman"/>
              </a:rPr>
              <a:t>participate</a:t>
            </a:r>
            <a:r>
              <a:rPr lang="da-DK" sz="800" dirty="0">
                <a:solidFill>
                  <a:srgbClr val="222222"/>
                </a:solidFill>
                <a:latin typeface="Arial"/>
                <a:ea typeface="Calibri"/>
                <a:cs typeface="Times New Roman"/>
              </a:rPr>
              <a:t> in </a:t>
            </a:r>
            <a:r>
              <a:rPr lang="da-DK" sz="800" dirty="0" err="1">
                <a:solidFill>
                  <a:srgbClr val="222222"/>
                </a:solidFill>
                <a:latin typeface="Arial"/>
                <a:ea typeface="Calibri"/>
                <a:cs typeface="Times New Roman"/>
              </a:rPr>
              <a:t>sexual</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activities</a:t>
            </a:r>
            <a:r>
              <a:rPr lang="da-DK" sz="800" dirty="0">
                <a:solidFill>
                  <a:srgbClr val="222222"/>
                </a:solidFill>
                <a:latin typeface="Arial"/>
                <a:ea typeface="Calibri"/>
                <a:cs typeface="Times New Roman"/>
              </a:rPr>
              <a:t>. As </a:t>
            </a:r>
            <a:r>
              <a:rPr lang="da-DK" sz="800" dirty="0" err="1">
                <a:solidFill>
                  <a:srgbClr val="222222"/>
                </a:solidFill>
                <a:latin typeface="Arial"/>
                <a:ea typeface="Calibri"/>
                <a:cs typeface="Times New Roman"/>
              </a:rPr>
              <a:t>we</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can</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see</a:t>
            </a:r>
            <a:r>
              <a:rPr lang="da-DK" sz="800" dirty="0">
                <a:solidFill>
                  <a:srgbClr val="222222"/>
                </a:solidFill>
                <a:latin typeface="Arial"/>
                <a:ea typeface="Calibri"/>
                <a:cs typeface="Times New Roman"/>
              </a:rPr>
              <a:t> in the </a:t>
            </a:r>
            <a:r>
              <a:rPr lang="da-DK" sz="800" dirty="0" err="1">
                <a:solidFill>
                  <a:srgbClr val="222222"/>
                </a:solidFill>
                <a:latin typeface="Arial"/>
                <a:ea typeface="Calibri"/>
                <a:cs typeface="Times New Roman"/>
              </a:rPr>
              <a:t>Grooming</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process</a:t>
            </a:r>
            <a:r>
              <a:rPr lang="da-DK" sz="800" dirty="0">
                <a:solidFill>
                  <a:srgbClr val="222222"/>
                </a:solidFill>
                <a:latin typeface="Arial"/>
                <a:ea typeface="Calibri"/>
                <a:cs typeface="Times New Roman"/>
              </a:rPr>
              <a:t>. </a:t>
            </a:r>
            <a:endParaRPr lang="da-DK" sz="800" dirty="0">
              <a:ea typeface="Calibri"/>
              <a:cs typeface="Times New Roman"/>
            </a:endParaRPr>
          </a:p>
          <a:p>
            <a:pPr fontAlgn="t">
              <a:lnSpc>
                <a:spcPct val="115000"/>
              </a:lnSpc>
              <a:spcAft>
                <a:spcPts val="0"/>
              </a:spcAft>
            </a:pPr>
            <a:r>
              <a:rPr lang="da-DK" sz="800" dirty="0">
                <a:solidFill>
                  <a:srgbClr val="222222"/>
                </a:solidFill>
                <a:latin typeface="Arial"/>
                <a:ea typeface="Calibri"/>
                <a:cs typeface="Times New Roman"/>
              </a:rPr>
              <a:t/>
            </a:r>
            <a:br>
              <a:rPr lang="da-DK" sz="800" dirty="0">
                <a:solidFill>
                  <a:srgbClr val="222222"/>
                </a:solidFill>
                <a:latin typeface="Arial"/>
                <a:ea typeface="Calibri"/>
                <a:cs typeface="Times New Roman"/>
              </a:rPr>
            </a:br>
            <a:r>
              <a:rPr lang="da-DK" sz="800" dirty="0" err="1">
                <a:solidFill>
                  <a:srgbClr val="222222"/>
                </a:solidFill>
                <a:latin typeface="Arial"/>
                <a:ea typeface="Calibri"/>
                <a:cs typeface="Times New Roman"/>
              </a:rPr>
              <a:t>There</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are</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also</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examples</a:t>
            </a:r>
            <a:r>
              <a:rPr lang="da-DK" sz="800" dirty="0">
                <a:solidFill>
                  <a:srgbClr val="222222"/>
                </a:solidFill>
                <a:latin typeface="Arial"/>
                <a:ea typeface="Calibri"/>
                <a:cs typeface="Times New Roman"/>
              </a:rPr>
              <a:t> of </a:t>
            </a:r>
            <a:r>
              <a:rPr lang="da-DK" sz="800" dirty="0" err="1">
                <a:solidFill>
                  <a:srgbClr val="222222"/>
                </a:solidFill>
                <a:latin typeface="Arial"/>
                <a:ea typeface="Calibri"/>
                <a:cs typeface="Times New Roman"/>
              </a:rPr>
              <a:t>young</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people</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selling</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sexual</a:t>
            </a:r>
            <a:r>
              <a:rPr lang="da-DK" sz="800" dirty="0">
                <a:solidFill>
                  <a:srgbClr val="222222"/>
                </a:solidFill>
                <a:latin typeface="Arial"/>
                <a:ea typeface="Calibri"/>
                <a:cs typeface="Times New Roman"/>
              </a:rPr>
              <a:t> services via the Web.</a:t>
            </a:r>
            <a:br>
              <a:rPr lang="da-DK" sz="800" dirty="0">
                <a:solidFill>
                  <a:srgbClr val="222222"/>
                </a:solidFill>
                <a:latin typeface="Arial"/>
                <a:ea typeface="Calibri"/>
                <a:cs typeface="Times New Roman"/>
              </a:rPr>
            </a:br>
            <a:r>
              <a:rPr lang="da-DK" sz="800" dirty="0">
                <a:solidFill>
                  <a:srgbClr val="222222"/>
                </a:solidFill>
                <a:latin typeface="Arial"/>
                <a:ea typeface="Calibri"/>
                <a:cs typeface="Times New Roman"/>
              </a:rPr>
              <a:t/>
            </a:r>
            <a:br>
              <a:rPr lang="da-DK" sz="800" dirty="0">
                <a:solidFill>
                  <a:srgbClr val="222222"/>
                </a:solidFill>
                <a:latin typeface="Arial"/>
                <a:ea typeface="Calibri"/>
                <a:cs typeface="Times New Roman"/>
              </a:rPr>
            </a:br>
            <a:r>
              <a:rPr lang="da-DK" sz="800" dirty="0" err="1">
                <a:solidFill>
                  <a:srgbClr val="222222"/>
                </a:solidFill>
                <a:latin typeface="Arial"/>
                <a:ea typeface="Calibri"/>
                <a:cs typeface="Times New Roman"/>
              </a:rPr>
              <a:t>Examples</a:t>
            </a:r>
            <a:r>
              <a:rPr lang="da-DK" sz="800" dirty="0">
                <a:solidFill>
                  <a:srgbClr val="222222"/>
                </a:solidFill>
                <a:latin typeface="Arial"/>
                <a:ea typeface="Calibri"/>
                <a:cs typeface="Times New Roman"/>
              </a:rPr>
              <a:t>: A </a:t>
            </a:r>
            <a:r>
              <a:rPr lang="da-DK" sz="800" dirty="0" err="1">
                <a:solidFill>
                  <a:srgbClr val="222222"/>
                </a:solidFill>
                <a:latin typeface="Arial"/>
                <a:ea typeface="Calibri"/>
                <a:cs typeface="Times New Roman"/>
              </a:rPr>
              <a:t>girl</a:t>
            </a:r>
            <a:r>
              <a:rPr lang="da-DK" sz="800" dirty="0">
                <a:solidFill>
                  <a:srgbClr val="222222"/>
                </a:solidFill>
                <a:latin typeface="Arial"/>
                <a:ea typeface="Calibri"/>
                <a:cs typeface="Times New Roman"/>
              </a:rPr>
              <a:t> is via </a:t>
            </a:r>
            <a:r>
              <a:rPr lang="da-DK" sz="800" dirty="0" err="1">
                <a:solidFill>
                  <a:srgbClr val="222222"/>
                </a:solidFill>
                <a:latin typeface="Arial"/>
                <a:ea typeface="Calibri"/>
                <a:cs typeface="Times New Roman"/>
              </a:rPr>
              <a:t>cell</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phone</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enticed</a:t>
            </a:r>
            <a:r>
              <a:rPr lang="da-DK" sz="800" dirty="0">
                <a:solidFill>
                  <a:srgbClr val="222222"/>
                </a:solidFill>
                <a:latin typeface="Arial"/>
                <a:ea typeface="Calibri"/>
                <a:cs typeface="Times New Roman"/>
              </a:rPr>
              <a:t> - and </a:t>
            </a:r>
            <a:r>
              <a:rPr lang="da-DK" sz="800" dirty="0" err="1">
                <a:solidFill>
                  <a:srgbClr val="222222"/>
                </a:solidFill>
                <a:latin typeface="Arial"/>
                <a:ea typeface="Calibri"/>
                <a:cs typeface="Times New Roman"/>
              </a:rPr>
              <a:t>raped</a:t>
            </a:r>
            <a:r>
              <a:rPr lang="da-DK" sz="800" dirty="0">
                <a:solidFill>
                  <a:srgbClr val="222222"/>
                </a:solidFill>
                <a:latin typeface="Arial"/>
                <a:ea typeface="Calibri"/>
                <a:cs typeface="Times New Roman"/>
              </a:rPr>
              <a:t> all </a:t>
            </a:r>
            <a:r>
              <a:rPr lang="da-DK" sz="800" dirty="0" err="1">
                <a:solidFill>
                  <a:srgbClr val="222222"/>
                </a:solidFill>
                <a:latin typeface="Arial"/>
                <a:ea typeface="Calibri"/>
                <a:cs typeface="Times New Roman"/>
              </a:rPr>
              <a:t>night</a:t>
            </a:r>
            <a:r>
              <a:rPr lang="da-DK" sz="800" dirty="0">
                <a:solidFill>
                  <a:srgbClr val="222222"/>
                </a:solidFill>
                <a:latin typeface="Arial"/>
                <a:ea typeface="Calibri"/>
                <a:cs typeface="Times New Roman"/>
              </a:rPr>
              <a:t>. A 13-year-old </a:t>
            </a:r>
            <a:r>
              <a:rPr lang="da-DK" sz="800" dirty="0" err="1">
                <a:solidFill>
                  <a:srgbClr val="222222"/>
                </a:solidFill>
                <a:latin typeface="Arial"/>
                <a:ea typeface="Calibri"/>
                <a:cs typeface="Times New Roman"/>
              </a:rPr>
              <a:t>girl</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who</a:t>
            </a:r>
            <a:r>
              <a:rPr lang="da-DK" sz="800" dirty="0">
                <a:solidFill>
                  <a:srgbClr val="222222"/>
                </a:solidFill>
                <a:latin typeface="Arial"/>
                <a:ea typeface="Calibri"/>
                <a:cs typeface="Times New Roman"/>
              </a:rPr>
              <a:t> had </a:t>
            </a:r>
            <a:r>
              <a:rPr lang="da-DK" sz="800" dirty="0" err="1">
                <a:solidFill>
                  <a:srgbClr val="222222"/>
                </a:solidFill>
                <a:latin typeface="Arial"/>
                <a:ea typeface="Calibri"/>
                <a:cs typeface="Times New Roman"/>
              </a:rPr>
              <a:t>adult</a:t>
            </a:r>
            <a:r>
              <a:rPr lang="da-DK" sz="800" dirty="0">
                <a:solidFill>
                  <a:srgbClr val="222222"/>
                </a:solidFill>
                <a:latin typeface="Arial"/>
                <a:ea typeface="Calibri"/>
                <a:cs typeface="Times New Roman"/>
              </a:rPr>
              <a:t> chat </a:t>
            </a:r>
            <a:r>
              <a:rPr lang="da-DK" sz="800" dirty="0" err="1">
                <a:solidFill>
                  <a:srgbClr val="222222"/>
                </a:solidFill>
                <a:latin typeface="Arial"/>
                <a:ea typeface="Calibri"/>
                <a:cs typeface="Times New Roman"/>
              </a:rPr>
              <a:t>friends</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she</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considered</a:t>
            </a:r>
            <a:r>
              <a:rPr lang="da-DK" sz="800" dirty="0">
                <a:solidFill>
                  <a:srgbClr val="222222"/>
                </a:solidFill>
                <a:latin typeface="Arial"/>
                <a:ea typeface="Calibri"/>
                <a:cs typeface="Times New Roman"/>
              </a:rPr>
              <a:t> her real </a:t>
            </a:r>
            <a:r>
              <a:rPr lang="da-DK" sz="800" dirty="0" err="1">
                <a:solidFill>
                  <a:srgbClr val="222222"/>
                </a:solidFill>
                <a:latin typeface="Arial"/>
                <a:ea typeface="Calibri"/>
                <a:cs typeface="Times New Roman"/>
              </a:rPr>
              <a:t>friends</a:t>
            </a:r>
            <a:r>
              <a:rPr lang="da-DK" sz="800" dirty="0">
                <a:solidFill>
                  <a:srgbClr val="222222"/>
                </a:solidFill>
                <a:latin typeface="Arial"/>
                <a:ea typeface="Calibri"/>
                <a:cs typeface="Times New Roman"/>
              </a:rPr>
              <a:t> as </a:t>
            </a:r>
            <a:r>
              <a:rPr lang="da-DK" sz="800" dirty="0" err="1">
                <a:solidFill>
                  <a:srgbClr val="222222"/>
                </a:solidFill>
                <a:latin typeface="Arial"/>
                <a:ea typeface="Calibri"/>
                <a:cs typeface="Times New Roman"/>
              </a:rPr>
              <a:t>opposed</a:t>
            </a:r>
            <a:r>
              <a:rPr lang="da-DK" sz="800" dirty="0">
                <a:solidFill>
                  <a:srgbClr val="222222"/>
                </a:solidFill>
                <a:latin typeface="Arial"/>
                <a:ea typeface="Calibri"/>
                <a:cs typeface="Times New Roman"/>
              </a:rPr>
              <a:t> to the </a:t>
            </a:r>
            <a:r>
              <a:rPr lang="da-DK" sz="800" dirty="0" err="1">
                <a:solidFill>
                  <a:srgbClr val="222222"/>
                </a:solidFill>
                <a:latin typeface="Arial"/>
                <a:ea typeface="Calibri"/>
                <a:cs typeface="Times New Roman"/>
              </a:rPr>
              <a:t>childish</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schoolmates</a:t>
            </a:r>
            <a:r>
              <a:rPr lang="da-DK" sz="800" dirty="0">
                <a:solidFill>
                  <a:srgbClr val="222222"/>
                </a:solidFill>
                <a:latin typeface="Arial"/>
                <a:ea typeface="Calibri"/>
                <a:cs typeface="Times New Roman"/>
              </a:rPr>
              <a:t> - and </a:t>
            </a:r>
            <a:r>
              <a:rPr lang="da-DK" sz="800" dirty="0" err="1">
                <a:solidFill>
                  <a:srgbClr val="222222"/>
                </a:solidFill>
                <a:latin typeface="Arial"/>
                <a:ea typeface="Calibri"/>
                <a:cs typeface="Times New Roman"/>
              </a:rPr>
              <a:t>she</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ended</a:t>
            </a:r>
            <a:r>
              <a:rPr lang="da-DK" sz="800" dirty="0">
                <a:solidFill>
                  <a:srgbClr val="222222"/>
                </a:solidFill>
                <a:latin typeface="Arial"/>
                <a:ea typeface="Calibri"/>
                <a:cs typeface="Times New Roman"/>
              </a:rPr>
              <a:t> up </a:t>
            </a:r>
            <a:r>
              <a:rPr lang="da-DK" sz="800" dirty="0" err="1">
                <a:solidFill>
                  <a:srgbClr val="222222"/>
                </a:solidFill>
                <a:latin typeface="Arial"/>
                <a:ea typeface="Calibri"/>
                <a:cs typeface="Times New Roman"/>
              </a:rPr>
              <a:t>having</a:t>
            </a:r>
            <a:r>
              <a:rPr lang="da-DK" sz="800" dirty="0">
                <a:solidFill>
                  <a:srgbClr val="222222"/>
                </a:solidFill>
                <a:latin typeface="Arial"/>
                <a:ea typeface="Calibri"/>
                <a:cs typeface="Times New Roman"/>
              </a:rPr>
              <a:t> a </a:t>
            </a:r>
            <a:r>
              <a:rPr lang="da-DK" sz="800" dirty="0" err="1">
                <a:solidFill>
                  <a:srgbClr val="222222"/>
                </a:solidFill>
                <a:latin typeface="Arial"/>
                <a:ea typeface="Calibri"/>
                <a:cs typeface="Times New Roman"/>
              </a:rPr>
              <a:t>sexual</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relationship</a:t>
            </a:r>
            <a:r>
              <a:rPr lang="da-DK" sz="800" dirty="0">
                <a:solidFill>
                  <a:srgbClr val="222222"/>
                </a:solidFill>
                <a:latin typeface="Arial"/>
                <a:ea typeface="Calibri"/>
                <a:cs typeface="Times New Roman"/>
              </a:rPr>
              <a:t> with a 30-year-old as </a:t>
            </a:r>
            <a:r>
              <a:rPr lang="da-DK" sz="800" dirty="0" err="1">
                <a:solidFill>
                  <a:srgbClr val="222222"/>
                </a:solidFill>
                <a:latin typeface="Arial"/>
                <a:ea typeface="Calibri"/>
                <a:cs typeface="Times New Roman"/>
              </a:rPr>
              <a:t>she</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refused</a:t>
            </a:r>
            <a:r>
              <a:rPr lang="da-DK" sz="800" dirty="0">
                <a:solidFill>
                  <a:srgbClr val="222222"/>
                </a:solidFill>
                <a:latin typeface="Arial"/>
                <a:ea typeface="Calibri"/>
                <a:cs typeface="Times New Roman"/>
              </a:rPr>
              <a:t> to </a:t>
            </a:r>
            <a:r>
              <a:rPr lang="da-DK" sz="800" dirty="0" err="1">
                <a:solidFill>
                  <a:srgbClr val="222222"/>
                </a:solidFill>
                <a:latin typeface="Arial"/>
                <a:ea typeface="Calibri"/>
                <a:cs typeface="Times New Roman"/>
              </a:rPr>
              <a:t>disclose</a:t>
            </a:r>
            <a:r>
              <a:rPr lang="da-DK" sz="800" dirty="0">
                <a:solidFill>
                  <a:srgbClr val="222222"/>
                </a:solidFill>
                <a:latin typeface="Arial"/>
                <a:ea typeface="Calibri"/>
                <a:cs typeface="Times New Roman"/>
              </a:rPr>
              <a:t> the </a:t>
            </a:r>
            <a:r>
              <a:rPr lang="da-DK" sz="800" dirty="0" err="1">
                <a:solidFill>
                  <a:srgbClr val="222222"/>
                </a:solidFill>
                <a:latin typeface="Arial"/>
                <a:ea typeface="Calibri"/>
                <a:cs typeface="Times New Roman"/>
              </a:rPr>
              <a:t>name</a:t>
            </a:r>
            <a:r>
              <a:rPr lang="da-DK" sz="800" dirty="0">
                <a:solidFill>
                  <a:srgbClr val="222222"/>
                </a:solidFill>
                <a:latin typeface="Arial"/>
                <a:ea typeface="Calibri"/>
                <a:cs typeface="Times New Roman"/>
              </a:rPr>
              <a:t> and </a:t>
            </a:r>
            <a:r>
              <a:rPr lang="da-DK" sz="800" dirty="0" err="1">
                <a:solidFill>
                  <a:srgbClr val="222222"/>
                </a:solidFill>
                <a:latin typeface="Arial"/>
                <a:ea typeface="Calibri"/>
                <a:cs typeface="Times New Roman"/>
              </a:rPr>
              <a:t>refused</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that</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there</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was</a:t>
            </a:r>
            <a:r>
              <a:rPr lang="da-DK" sz="800" dirty="0">
                <a:solidFill>
                  <a:srgbClr val="222222"/>
                </a:solidFill>
                <a:latin typeface="Arial"/>
                <a:ea typeface="Calibri"/>
                <a:cs typeface="Times New Roman"/>
              </a:rPr>
              <a:t> an </a:t>
            </a:r>
            <a:r>
              <a:rPr lang="da-DK" sz="800" dirty="0" err="1">
                <a:solidFill>
                  <a:srgbClr val="222222"/>
                </a:solidFill>
                <a:latin typeface="Arial"/>
                <a:ea typeface="Calibri"/>
                <a:cs typeface="Times New Roman"/>
              </a:rPr>
              <a:t>assault</a:t>
            </a:r>
            <a:r>
              <a:rPr lang="da-DK" sz="800" dirty="0">
                <a:solidFill>
                  <a:srgbClr val="222222"/>
                </a:solidFill>
                <a:latin typeface="Arial"/>
                <a:ea typeface="Calibri"/>
                <a:cs typeface="Times New Roman"/>
              </a:rPr>
              <a:t> / </a:t>
            </a:r>
            <a:r>
              <a:rPr lang="da-DK" sz="800" dirty="0" err="1">
                <a:solidFill>
                  <a:srgbClr val="222222"/>
                </a:solidFill>
                <a:latin typeface="Arial"/>
                <a:ea typeface="Calibri"/>
                <a:cs typeface="Times New Roman"/>
              </a:rPr>
              <a:t>abuse</a:t>
            </a:r>
            <a:r>
              <a:rPr lang="da-DK" sz="800" dirty="0">
                <a:solidFill>
                  <a:srgbClr val="222222"/>
                </a:solidFill>
                <a:latin typeface="Arial"/>
                <a:ea typeface="Calibri"/>
                <a:cs typeface="Times New Roman"/>
              </a:rPr>
              <a:t>.</a:t>
            </a:r>
            <a:br>
              <a:rPr lang="da-DK" sz="800" dirty="0">
                <a:solidFill>
                  <a:srgbClr val="222222"/>
                </a:solidFill>
                <a:latin typeface="Arial"/>
                <a:ea typeface="Calibri"/>
                <a:cs typeface="Times New Roman"/>
              </a:rPr>
            </a:br>
            <a:r>
              <a:rPr lang="da-DK" sz="800" dirty="0">
                <a:solidFill>
                  <a:srgbClr val="222222"/>
                </a:solidFill>
                <a:latin typeface="Arial"/>
                <a:ea typeface="Calibri"/>
                <a:cs typeface="Times New Roman"/>
              </a:rPr>
              <a:t/>
            </a:r>
            <a:br>
              <a:rPr lang="da-DK" sz="800" dirty="0">
                <a:solidFill>
                  <a:srgbClr val="222222"/>
                </a:solidFill>
                <a:latin typeface="Arial"/>
                <a:ea typeface="Calibri"/>
                <a:cs typeface="Times New Roman"/>
              </a:rPr>
            </a:br>
            <a:r>
              <a:rPr lang="da-DK" sz="800" dirty="0" err="1">
                <a:solidFill>
                  <a:srgbClr val="222222"/>
                </a:solidFill>
                <a:latin typeface="Arial"/>
                <a:ea typeface="Calibri"/>
                <a:cs typeface="Times New Roman"/>
              </a:rPr>
              <a:t>It's</a:t>
            </a:r>
            <a:r>
              <a:rPr lang="da-DK" sz="800" dirty="0">
                <a:solidFill>
                  <a:srgbClr val="222222"/>
                </a:solidFill>
                <a:latin typeface="Arial"/>
                <a:ea typeface="Calibri"/>
                <a:cs typeface="Times New Roman"/>
              </a:rPr>
              <a:t> the same </a:t>
            </a:r>
            <a:r>
              <a:rPr lang="da-DK" sz="800" dirty="0" err="1">
                <a:solidFill>
                  <a:srgbClr val="222222"/>
                </a:solidFill>
                <a:latin typeface="Arial"/>
                <a:ea typeface="Calibri"/>
                <a:cs typeface="Times New Roman"/>
              </a:rPr>
              <a:t>difficulties</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related</a:t>
            </a:r>
            <a:r>
              <a:rPr lang="da-DK" sz="800" dirty="0">
                <a:solidFill>
                  <a:srgbClr val="222222"/>
                </a:solidFill>
                <a:latin typeface="Arial"/>
                <a:ea typeface="Calibri"/>
                <a:cs typeface="Times New Roman"/>
              </a:rPr>
              <a:t> to social </a:t>
            </a:r>
            <a:r>
              <a:rPr lang="da-DK" sz="800" dirty="0" err="1">
                <a:solidFill>
                  <a:srgbClr val="222222"/>
                </a:solidFill>
                <a:latin typeface="Arial"/>
                <a:ea typeface="Calibri"/>
                <a:cs typeface="Times New Roman"/>
              </a:rPr>
              <a:t>contact</a:t>
            </a:r>
            <a:r>
              <a:rPr lang="da-DK" sz="800" dirty="0">
                <a:solidFill>
                  <a:srgbClr val="222222"/>
                </a:solidFill>
                <a:latin typeface="Arial"/>
                <a:ea typeface="Calibri"/>
                <a:cs typeface="Times New Roman"/>
              </a:rPr>
              <a:t> and action </a:t>
            </a:r>
            <a:r>
              <a:rPr lang="da-DK" sz="800" dirty="0" err="1">
                <a:solidFill>
                  <a:srgbClr val="222222"/>
                </a:solidFill>
                <a:latin typeface="Arial"/>
                <a:ea typeface="Calibri"/>
                <a:cs typeface="Times New Roman"/>
              </a:rPr>
              <a:t>that</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appears</a:t>
            </a:r>
            <a:r>
              <a:rPr lang="da-DK" sz="800" dirty="0">
                <a:solidFill>
                  <a:srgbClr val="222222"/>
                </a:solidFill>
                <a:latin typeface="Arial"/>
                <a:ea typeface="Calibri"/>
                <a:cs typeface="Times New Roman"/>
              </a:rPr>
              <a:t> on the Web. </a:t>
            </a:r>
            <a:r>
              <a:rPr lang="da-DK" sz="800" dirty="0" err="1">
                <a:solidFill>
                  <a:srgbClr val="222222"/>
                </a:solidFill>
                <a:latin typeface="Arial"/>
                <a:ea typeface="Calibri"/>
                <a:cs typeface="Times New Roman"/>
              </a:rPr>
              <a:t>You</a:t>
            </a:r>
            <a:r>
              <a:rPr lang="da-DK" sz="800" dirty="0">
                <a:solidFill>
                  <a:srgbClr val="222222"/>
                </a:solidFill>
                <a:latin typeface="Arial"/>
                <a:ea typeface="Calibri"/>
                <a:cs typeface="Times New Roman"/>
              </a:rPr>
              <a:t> must know the social </a:t>
            </a:r>
            <a:r>
              <a:rPr lang="da-DK" sz="800" dirty="0" err="1">
                <a:solidFill>
                  <a:srgbClr val="222222"/>
                </a:solidFill>
                <a:latin typeface="Arial"/>
                <a:ea typeface="Calibri"/>
                <a:cs typeface="Times New Roman"/>
              </a:rPr>
              <a:t>codes</a:t>
            </a:r>
            <a:r>
              <a:rPr lang="da-DK" sz="800" dirty="0">
                <a:solidFill>
                  <a:srgbClr val="222222"/>
                </a:solidFill>
                <a:latin typeface="Arial"/>
                <a:ea typeface="Calibri"/>
                <a:cs typeface="Times New Roman"/>
              </a:rPr>
              <a:t> and </a:t>
            </a:r>
            <a:r>
              <a:rPr lang="da-DK" sz="800" dirty="0" err="1">
                <a:solidFill>
                  <a:srgbClr val="222222"/>
                </a:solidFill>
                <a:latin typeface="Arial"/>
                <a:ea typeface="Calibri"/>
                <a:cs typeface="Times New Roman"/>
              </a:rPr>
              <a:t>codes</a:t>
            </a:r>
            <a:r>
              <a:rPr lang="da-DK" sz="800" dirty="0">
                <a:solidFill>
                  <a:srgbClr val="222222"/>
                </a:solidFill>
                <a:latin typeface="Arial"/>
                <a:ea typeface="Calibri"/>
                <a:cs typeface="Times New Roman"/>
              </a:rPr>
              <a:t> on the Web.</a:t>
            </a:r>
            <a:br>
              <a:rPr lang="da-DK" sz="800" dirty="0">
                <a:solidFill>
                  <a:srgbClr val="222222"/>
                </a:solidFill>
                <a:latin typeface="Arial"/>
                <a:ea typeface="Calibri"/>
                <a:cs typeface="Times New Roman"/>
              </a:rPr>
            </a:br>
            <a:endParaRPr lang="da-DK" sz="800" dirty="0">
              <a:ea typeface="Calibri"/>
              <a:cs typeface="Times New Roman"/>
            </a:endParaRPr>
          </a:p>
          <a:p>
            <a:pPr fontAlgn="t">
              <a:lnSpc>
                <a:spcPct val="115000"/>
              </a:lnSpc>
              <a:spcAft>
                <a:spcPts val="0"/>
              </a:spcAft>
            </a:pPr>
            <a:r>
              <a:rPr lang="da-DK" sz="800" dirty="0" err="1">
                <a:solidFill>
                  <a:srgbClr val="222222"/>
                </a:solidFill>
                <a:latin typeface="Arial"/>
                <a:ea typeface="Calibri"/>
                <a:cs typeface="Times New Roman"/>
              </a:rPr>
              <a:t>Risk</a:t>
            </a:r>
            <a:r>
              <a:rPr lang="da-DK" sz="800" dirty="0">
                <a:solidFill>
                  <a:srgbClr val="222222"/>
                </a:solidFill>
                <a:latin typeface="Arial"/>
                <a:ea typeface="Calibri"/>
                <a:cs typeface="Times New Roman"/>
              </a:rPr>
              <a:t> of </a:t>
            </a:r>
            <a:r>
              <a:rPr lang="da-DK" sz="800" dirty="0" err="1">
                <a:solidFill>
                  <a:srgbClr val="222222"/>
                </a:solidFill>
                <a:latin typeface="Arial"/>
                <a:ea typeface="Calibri"/>
                <a:cs typeface="Times New Roman"/>
              </a:rPr>
              <a:t>sexual</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abuse</a:t>
            </a:r>
            <a:r>
              <a:rPr lang="da-DK" sz="800" dirty="0">
                <a:solidFill>
                  <a:srgbClr val="222222"/>
                </a:solidFill>
                <a:latin typeface="Arial"/>
                <a:ea typeface="Calibri"/>
                <a:cs typeface="Times New Roman"/>
              </a:rPr>
              <a:t>, but </a:t>
            </a:r>
            <a:r>
              <a:rPr lang="da-DK" sz="800" dirty="0" err="1">
                <a:solidFill>
                  <a:srgbClr val="222222"/>
                </a:solidFill>
                <a:latin typeface="Arial"/>
                <a:ea typeface="Calibri"/>
                <a:cs typeface="Times New Roman"/>
              </a:rPr>
              <a:t>also</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risk</a:t>
            </a:r>
            <a:r>
              <a:rPr lang="da-DK" sz="800" dirty="0">
                <a:solidFill>
                  <a:srgbClr val="222222"/>
                </a:solidFill>
                <a:latin typeface="Arial"/>
                <a:ea typeface="Calibri"/>
                <a:cs typeface="Times New Roman"/>
              </a:rPr>
              <a:t> of </a:t>
            </a:r>
            <a:r>
              <a:rPr lang="da-DK" sz="800" dirty="0" err="1">
                <a:solidFill>
                  <a:srgbClr val="222222"/>
                </a:solidFill>
                <a:latin typeface="Arial"/>
                <a:ea typeface="Calibri"/>
                <a:cs typeface="Times New Roman"/>
              </a:rPr>
              <a:t>children</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who</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are</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exposed</a:t>
            </a:r>
            <a:r>
              <a:rPr lang="da-DK" sz="800" dirty="0">
                <a:solidFill>
                  <a:srgbClr val="222222"/>
                </a:solidFill>
                <a:latin typeface="Arial"/>
                <a:ea typeface="Calibri"/>
                <a:cs typeface="Times New Roman"/>
              </a:rPr>
              <a:t> to </a:t>
            </a:r>
            <a:r>
              <a:rPr lang="da-DK" sz="800" dirty="0" err="1">
                <a:solidFill>
                  <a:srgbClr val="222222"/>
                </a:solidFill>
                <a:latin typeface="Arial"/>
                <a:ea typeface="Calibri"/>
                <a:cs typeface="Times New Roman"/>
              </a:rPr>
              <a:t>threats</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bullying</a:t>
            </a:r>
            <a:r>
              <a:rPr lang="da-DK" sz="800" dirty="0">
                <a:solidFill>
                  <a:srgbClr val="222222"/>
                </a:solidFill>
                <a:latin typeface="Arial"/>
                <a:ea typeface="Calibri"/>
                <a:cs typeface="Times New Roman"/>
              </a:rPr>
              <a:t> and </a:t>
            </a:r>
            <a:r>
              <a:rPr lang="da-DK" sz="800" dirty="0" err="1">
                <a:solidFill>
                  <a:srgbClr val="222222"/>
                </a:solidFill>
                <a:latin typeface="Arial"/>
                <a:ea typeface="Calibri"/>
                <a:cs typeface="Times New Roman"/>
              </a:rPr>
              <a:t>harassment</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when</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they</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are</a:t>
            </a:r>
            <a:r>
              <a:rPr lang="da-DK" sz="800" dirty="0">
                <a:solidFill>
                  <a:srgbClr val="222222"/>
                </a:solidFill>
                <a:latin typeface="Arial"/>
                <a:ea typeface="Calibri"/>
                <a:cs typeface="Times New Roman"/>
              </a:rPr>
              <a:t> online.</a:t>
            </a:r>
            <a:br>
              <a:rPr lang="da-DK" sz="800" dirty="0">
                <a:solidFill>
                  <a:srgbClr val="222222"/>
                </a:solidFill>
                <a:latin typeface="Arial"/>
                <a:ea typeface="Calibri"/>
                <a:cs typeface="Times New Roman"/>
              </a:rPr>
            </a:br>
            <a:r>
              <a:rPr lang="da-DK" sz="800" dirty="0">
                <a:solidFill>
                  <a:srgbClr val="222222"/>
                </a:solidFill>
                <a:latin typeface="Arial"/>
                <a:ea typeface="Calibri"/>
                <a:cs typeface="Times New Roman"/>
              </a:rPr>
              <a:t/>
            </a:r>
            <a:br>
              <a:rPr lang="da-DK" sz="800" dirty="0">
                <a:solidFill>
                  <a:srgbClr val="222222"/>
                </a:solidFill>
                <a:latin typeface="Arial"/>
                <a:ea typeface="Calibri"/>
                <a:cs typeface="Times New Roman"/>
              </a:rPr>
            </a:br>
            <a:r>
              <a:rPr lang="da-DK" sz="800" b="1" dirty="0">
                <a:solidFill>
                  <a:srgbClr val="222222"/>
                </a:solidFill>
                <a:latin typeface="Arial"/>
                <a:ea typeface="Calibri"/>
                <a:cs typeface="Times New Roman"/>
              </a:rPr>
              <a:t>Sexting:</a:t>
            </a:r>
            <a:br>
              <a:rPr lang="da-DK" sz="800" b="1" dirty="0">
                <a:solidFill>
                  <a:srgbClr val="222222"/>
                </a:solidFill>
                <a:latin typeface="Arial"/>
                <a:ea typeface="Calibri"/>
                <a:cs typeface="Times New Roman"/>
              </a:rPr>
            </a:br>
            <a:r>
              <a:rPr lang="da-DK" sz="800" dirty="0" err="1">
                <a:solidFill>
                  <a:srgbClr val="222222"/>
                </a:solidFill>
                <a:latin typeface="Arial"/>
                <a:ea typeface="Calibri"/>
                <a:cs typeface="Times New Roman"/>
              </a:rPr>
              <a:t>Nudity</a:t>
            </a:r>
            <a:r>
              <a:rPr lang="da-DK" sz="800" dirty="0">
                <a:solidFill>
                  <a:srgbClr val="222222"/>
                </a:solidFill>
                <a:latin typeface="Arial"/>
                <a:ea typeface="Calibri"/>
                <a:cs typeface="Times New Roman"/>
              </a:rPr>
              <a:t> on </a:t>
            </a:r>
            <a:r>
              <a:rPr lang="da-DK" sz="800" dirty="0" err="1">
                <a:solidFill>
                  <a:srgbClr val="222222"/>
                </a:solidFill>
                <a:latin typeface="Arial"/>
                <a:ea typeface="Calibri"/>
                <a:cs typeface="Times New Roman"/>
              </a:rPr>
              <a:t>cell</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phones</a:t>
            </a:r>
            <a:r>
              <a:rPr lang="da-DK" sz="800" dirty="0">
                <a:solidFill>
                  <a:srgbClr val="222222"/>
                </a:solidFill>
                <a:latin typeface="Arial"/>
                <a:ea typeface="Calibri"/>
                <a:cs typeface="Times New Roman"/>
              </a:rPr>
              <a:t>. In </a:t>
            </a:r>
            <a:r>
              <a:rPr lang="da-DK" sz="800" dirty="0" err="1">
                <a:solidFill>
                  <a:srgbClr val="222222"/>
                </a:solidFill>
                <a:latin typeface="Arial"/>
                <a:ea typeface="Calibri"/>
                <a:cs typeface="Times New Roman"/>
              </a:rPr>
              <a:t>autumn</a:t>
            </a:r>
            <a:r>
              <a:rPr lang="da-DK" sz="800" dirty="0">
                <a:solidFill>
                  <a:srgbClr val="222222"/>
                </a:solidFill>
                <a:latin typeface="Arial"/>
                <a:ea typeface="Calibri"/>
                <a:cs typeface="Times New Roman"/>
              </a:rPr>
              <a:t> 2010 it </a:t>
            </a:r>
            <a:r>
              <a:rPr lang="da-DK" sz="800" dirty="0" err="1">
                <a:solidFill>
                  <a:srgbClr val="222222"/>
                </a:solidFill>
                <a:latin typeface="Arial"/>
                <a:ea typeface="Calibri"/>
                <a:cs typeface="Times New Roman"/>
              </a:rPr>
              <a:t>emerged</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that</a:t>
            </a:r>
            <a:r>
              <a:rPr lang="da-DK" sz="800" dirty="0">
                <a:solidFill>
                  <a:srgbClr val="222222"/>
                </a:solidFill>
                <a:latin typeface="Arial"/>
                <a:ea typeface="Calibri"/>
                <a:cs typeface="Times New Roman"/>
              </a:rPr>
              <a:t> in </a:t>
            </a:r>
            <a:r>
              <a:rPr lang="da-DK" sz="800" dirty="0" err="1">
                <a:solidFill>
                  <a:srgbClr val="222222"/>
                </a:solidFill>
                <a:latin typeface="Arial"/>
                <a:ea typeface="Calibri"/>
                <a:cs typeface="Times New Roman"/>
              </a:rPr>
              <a:t>Jutland</a:t>
            </a:r>
            <a:r>
              <a:rPr lang="da-DK" sz="800" dirty="0">
                <a:solidFill>
                  <a:srgbClr val="222222"/>
                </a:solidFill>
                <a:latin typeface="Arial"/>
                <a:ea typeface="Calibri"/>
                <a:cs typeface="Times New Roman"/>
              </a:rPr>
              <a:t> in Denmark </a:t>
            </a:r>
            <a:r>
              <a:rPr lang="da-DK" sz="800" dirty="0" err="1">
                <a:solidFill>
                  <a:srgbClr val="222222"/>
                </a:solidFill>
                <a:latin typeface="Arial"/>
                <a:ea typeface="Calibri"/>
                <a:cs typeface="Times New Roman"/>
              </a:rPr>
              <a:t>there</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existed</a:t>
            </a:r>
            <a:r>
              <a:rPr lang="da-DK" sz="800" dirty="0">
                <a:solidFill>
                  <a:srgbClr val="222222"/>
                </a:solidFill>
                <a:latin typeface="Arial"/>
                <a:ea typeface="Calibri"/>
                <a:cs typeface="Times New Roman"/>
              </a:rPr>
              <a:t> a trend </a:t>
            </a:r>
            <a:r>
              <a:rPr lang="da-DK" sz="800" dirty="0" err="1">
                <a:solidFill>
                  <a:srgbClr val="222222"/>
                </a:solidFill>
                <a:latin typeface="Arial"/>
                <a:ea typeface="Calibri"/>
                <a:cs typeface="Times New Roman"/>
              </a:rPr>
              <a:t>where</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girls</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took</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nude</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pictures</a:t>
            </a:r>
            <a:r>
              <a:rPr lang="da-DK" sz="800" dirty="0">
                <a:solidFill>
                  <a:srgbClr val="222222"/>
                </a:solidFill>
                <a:latin typeface="Arial"/>
                <a:ea typeface="Calibri"/>
                <a:cs typeface="Times New Roman"/>
              </a:rPr>
              <a:t> of </a:t>
            </a:r>
            <a:r>
              <a:rPr lang="da-DK" sz="800" dirty="0" err="1">
                <a:solidFill>
                  <a:srgbClr val="222222"/>
                </a:solidFill>
                <a:latin typeface="Arial"/>
                <a:ea typeface="Calibri"/>
                <a:cs typeface="Times New Roman"/>
              </a:rPr>
              <a:t>theme</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self</a:t>
            </a:r>
            <a:r>
              <a:rPr lang="da-DK" sz="800" dirty="0">
                <a:solidFill>
                  <a:srgbClr val="222222"/>
                </a:solidFill>
                <a:latin typeface="Arial"/>
                <a:ea typeface="Calibri"/>
                <a:cs typeface="Times New Roman"/>
              </a:rPr>
              <a:t> and </a:t>
            </a:r>
            <a:r>
              <a:rPr lang="da-DK" sz="800" dirty="0" err="1">
                <a:solidFill>
                  <a:srgbClr val="222222"/>
                </a:solidFill>
                <a:latin typeface="Arial"/>
                <a:ea typeface="Calibri"/>
                <a:cs typeface="Times New Roman"/>
              </a:rPr>
              <a:t>posted</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them</a:t>
            </a:r>
            <a:r>
              <a:rPr lang="da-DK" sz="800" dirty="0">
                <a:solidFill>
                  <a:srgbClr val="222222"/>
                </a:solidFill>
                <a:latin typeface="Arial"/>
                <a:ea typeface="Calibri"/>
                <a:cs typeface="Times New Roman"/>
              </a:rPr>
              <a:t> to </a:t>
            </a:r>
            <a:r>
              <a:rPr lang="da-DK" sz="800" dirty="0" err="1">
                <a:solidFill>
                  <a:srgbClr val="222222"/>
                </a:solidFill>
                <a:latin typeface="Arial"/>
                <a:ea typeface="Calibri"/>
                <a:cs typeface="Times New Roman"/>
              </a:rPr>
              <a:t>friends</a:t>
            </a:r>
            <a:r>
              <a:rPr lang="da-DK" sz="800" dirty="0">
                <a:solidFill>
                  <a:srgbClr val="222222"/>
                </a:solidFill>
                <a:latin typeface="Arial"/>
                <a:ea typeface="Calibri"/>
                <a:cs typeface="Times New Roman"/>
              </a:rPr>
              <a:t> as a sign of </a:t>
            </a:r>
            <a:r>
              <a:rPr lang="da-DK" sz="800" dirty="0" err="1">
                <a:solidFill>
                  <a:srgbClr val="222222"/>
                </a:solidFill>
                <a:latin typeface="Arial"/>
                <a:ea typeface="Calibri"/>
                <a:cs typeface="Times New Roman"/>
              </a:rPr>
              <a:t>confidence</a:t>
            </a:r>
            <a:r>
              <a:rPr lang="da-DK" sz="800" dirty="0">
                <a:solidFill>
                  <a:srgbClr val="222222"/>
                </a:solidFill>
                <a:latin typeface="Arial"/>
                <a:ea typeface="Calibri"/>
                <a:cs typeface="Times New Roman"/>
              </a:rPr>
              <a:t> and </a:t>
            </a:r>
            <a:r>
              <a:rPr lang="da-DK" sz="800" dirty="0" err="1">
                <a:solidFill>
                  <a:srgbClr val="222222"/>
                </a:solidFill>
                <a:latin typeface="Arial"/>
                <a:ea typeface="Calibri"/>
                <a:cs typeface="Times New Roman"/>
              </a:rPr>
              <a:t>friendship</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Although</a:t>
            </a:r>
            <a:r>
              <a:rPr lang="da-DK" sz="800" dirty="0">
                <a:solidFill>
                  <a:srgbClr val="222222"/>
                </a:solidFill>
                <a:latin typeface="Arial"/>
                <a:ea typeface="Calibri"/>
                <a:cs typeface="Times New Roman"/>
              </a:rPr>
              <a:t> the </a:t>
            </a:r>
            <a:r>
              <a:rPr lang="da-DK" sz="800" dirty="0" err="1">
                <a:solidFill>
                  <a:srgbClr val="222222"/>
                </a:solidFill>
                <a:latin typeface="Arial"/>
                <a:ea typeface="Calibri"/>
                <a:cs typeface="Times New Roman"/>
              </a:rPr>
              <a:t>girls</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posted</a:t>
            </a:r>
            <a:r>
              <a:rPr lang="da-DK" sz="800" dirty="0">
                <a:solidFill>
                  <a:srgbClr val="222222"/>
                </a:solidFill>
                <a:latin typeface="Arial"/>
                <a:ea typeface="Calibri"/>
                <a:cs typeface="Times New Roman"/>
              </a:rPr>
              <a:t> the </a:t>
            </a:r>
            <a:r>
              <a:rPr lang="da-DK" sz="800" dirty="0" err="1">
                <a:solidFill>
                  <a:srgbClr val="222222"/>
                </a:solidFill>
                <a:latin typeface="Arial"/>
                <a:ea typeface="Calibri"/>
                <a:cs typeface="Times New Roman"/>
              </a:rPr>
              <a:t>pictures</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voluntarily</a:t>
            </a:r>
            <a:r>
              <a:rPr lang="da-DK" sz="800" dirty="0">
                <a:solidFill>
                  <a:srgbClr val="222222"/>
                </a:solidFill>
                <a:latin typeface="Arial"/>
                <a:ea typeface="Calibri"/>
                <a:cs typeface="Times New Roman"/>
              </a:rPr>
              <a:t>, it </a:t>
            </a:r>
            <a:r>
              <a:rPr lang="da-DK" sz="800" dirty="0" err="1">
                <a:solidFill>
                  <a:srgbClr val="222222"/>
                </a:solidFill>
                <a:latin typeface="Arial"/>
                <a:ea typeface="Calibri"/>
                <a:cs typeface="Times New Roman"/>
              </a:rPr>
              <a:t>can</a:t>
            </a:r>
            <a:r>
              <a:rPr lang="da-DK" sz="800" dirty="0">
                <a:solidFill>
                  <a:srgbClr val="222222"/>
                </a:solidFill>
                <a:latin typeface="Arial"/>
                <a:ea typeface="Calibri"/>
                <a:cs typeface="Times New Roman"/>
              </a:rPr>
              <a:t> still </a:t>
            </a:r>
            <a:r>
              <a:rPr lang="da-DK" sz="800" dirty="0" err="1">
                <a:solidFill>
                  <a:srgbClr val="222222"/>
                </a:solidFill>
                <a:latin typeface="Arial"/>
                <a:ea typeface="Calibri"/>
                <a:cs typeface="Times New Roman"/>
              </a:rPr>
              <a:t>be</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problematic</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because</a:t>
            </a:r>
            <a:r>
              <a:rPr lang="da-DK" sz="800" dirty="0">
                <a:solidFill>
                  <a:srgbClr val="222222"/>
                </a:solidFill>
                <a:latin typeface="Arial"/>
                <a:ea typeface="Calibri"/>
                <a:cs typeface="Times New Roman"/>
              </a:rPr>
              <a:t> if the </a:t>
            </a:r>
            <a:r>
              <a:rPr lang="da-DK" sz="800" dirty="0" err="1">
                <a:solidFill>
                  <a:srgbClr val="222222"/>
                </a:solidFill>
                <a:latin typeface="Arial"/>
                <a:ea typeface="Calibri"/>
                <a:cs typeface="Times New Roman"/>
              </a:rPr>
              <a:t>girls</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get</a:t>
            </a:r>
            <a:r>
              <a:rPr lang="da-DK" sz="800" dirty="0">
                <a:solidFill>
                  <a:srgbClr val="222222"/>
                </a:solidFill>
                <a:latin typeface="Arial"/>
                <a:ea typeface="Calibri"/>
                <a:cs typeface="Times New Roman"/>
              </a:rPr>
              <a:t> in </a:t>
            </a:r>
            <a:r>
              <a:rPr lang="da-DK" sz="800" dirty="0" err="1">
                <a:solidFill>
                  <a:srgbClr val="222222"/>
                </a:solidFill>
                <a:latin typeface="Arial"/>
                <a:ea typeface="Calibri"/>
                <a:cs typeface="Times New Roman"/>
              </a:rPr>
              <a:t>conflict</a:t>
            </a:r>
            <a:r>
              <a:rPr lang="da-DK" sz="800" dirty="0">
                <a:solidFill>
                  <a:srgbClr val="222222"/>
                </a:solidFill>
                <a:latin typeface="Arial"/>
                <a:ea typeface="Calibri"/>
                <a:cs typeface="Times New Roman"/>
              </a:rPr>
              <a:t>, the </a:t>
            </a:r>
            <a:r>
              <a:rPr lang="da-DK" sz="800" dirty="0" err="1">
                <a:solidFill>
                  <a:srgbClr val="222222"/>
                </a:solidFill>
                <a:latin typeface="Arial"/>
                <a:ea typeface="Calibri"/>
                <a:cs typeface="Times New Roman"/>
              </a:rPr>
              <a:t>pictures</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may</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be</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passed</a:t>
            </a:r>
            <a:r>
              <a:rPr lang="da-DK" sz="800" dirty="0">
                <a:solidFill>
                  <a:srgbClr val="222222"/>
                </a:solidFill>
                <a:latin typeface="Arial"/>
                <a:ea typeface="Calibri"/>
                <a:cs typeface="Times New Roman"/>
              </a:rPr>
              <a:t> on, and the </a:t>
            </a:r>
            <a:r>
              <a:rPr lang="da-DK" sz="800" dirty="0" err="1">
                <a:solidFill>
                  <a:srgbClr val="222222"/>
                </a:solidFill>
                <a:latin typeface="Arial"/>
                <a:ea typeface="Calibri"/>
                <a:cs typeface="Times New Roman"/>
              </a:rPr>
              <a:t>girl</a:t>
            </a:r>
            <a:r>
              <a:rPr lang="da-DK" sz="800" dirty="0">
                <a:solidFill>
                  <a:srgbClr val="222222"/>
                </a:solidFill>
                <a:latin typeface="Arial"/>
                <a:ea typeface="Calibri"/>
                <a:cs typeface="Times New Roman"/>
              </a:rPr>
              <a:t> have </a:t>
            </a:r>
            <a:r>
              <a:rPr lang="da-DK" sz="800" dirty="0" err="1">
                <a:solidFill>
                  <a:srgbClr val="222222"/>
                </a:solidFill>
                <a:latin typeface="Arial"/>
                <a:ea typeface="Calibri"/>
                <a:cs typeface="Times New Roman"/>
              </a:rPr>
              <a:t>no</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control</a:t>
            </a:r>
            <a:r>
              <a:rPr lang="da-DK" sz="800" dirty="0">
                <a:solidFill>
                  <a:srgbClr val="222222"/>
                </a:solidFill>
                <a:latin typeface="Arial"/>
                <a:ea typeface="Calibri"/>
                <a:cs typeface="Times New Roman"/>
              </a:rPr>
              <a:t> over </a:t>
            </a:r>
            <a:r>
              <a:rPr lang="da-DK" sz="800" dirty="0" err="1">
                <a:solidFill>
                  <a:srgbClr val="222222"/>
                </a:solidFill>
                <a:latin typeface="Arial"/>
                <a:ea typeface="Calibri"/>
                <a:cs typeface="Times New Roman"/>
              </a:rPr>
              <a:t>who</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gets</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access</a:t>
            </a:r>
            <a:r>
              <a:rPr lang="da-DK" sz="800" dirty="0">
                <a:solidFill>
                  <a:srgbClr val="222222"/>
                </a:solidFill>
                <a:latin typeface="Arial"/>
                <a:ea typeface="Calibri"/>
                <a:cs typeface="Times New Roman"/>
              </a:rPr>
              <a:t> to </a:t>
            </a:r>
            <a:r>
              <a:rPr lang="da-DK" sz="800" dirty="0" err="1">
                <a:solidFill>
                  <a:srgbClr val="222222"/>
                </a:solidFill>
                <a:latin typeface="Arial"/>
                <a:ea typeface="Calibri"/>
                <a:cs typeface="Times New Roman"/>
              </a:rPr>
              <a:t>them</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What</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started</a:t>
            </a:r>
            <a:r>
              <a:rPr lang="da-DK" sz="800" dirty="0">
                <a:solidFill>
                  <a:srgbClr val="222222"/>
                </a:solidFill>
                <a:latin typeface="Arial"/>
                <a:ea typeface="Calibri"/>
                <a:cs typeface="Times New Roman"/>
              </a:rPr>
              <a:t> as a naive </a:t>
            </a:r>
            <a:r>
              <a:rPr lang="da-DK" sz="800" dirty="0" err="1">
                <a:solidFill>
                  <a:srgbClr val="222222"/>
                </a:solidFill>
                <a:latin typeface="Arial"/>
                <a:ea typeface="Calibri"/>
                <a:cs typeface="Times New Roman"/>
              </a:rPr>
              <a:t>confidence</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could</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develop</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into</a:t>
            </a:r>
            <a:r>
              <a:rPr lang="da-DK" sz="800" dirty="0">
                <a:solidFill>
                  <a:srgbClr val="222222"/>
                </a:solidFill>
                <a:latin typeface="Arial"/>
                <a:ea typeface="Calibri"/>
                <a:cs typeface="Times New Roman"/>
              </a:rPr>
              <a:t> a </a:t>
            </a:r>
            <a:r>
              <a:rPr lang="da-DK" sz="800" dirty="0" err="1">
                <a:solidFill>
                  <a:srgbClr val="222222"/>
                </a:solidFill>
                <a:latin typeface="Arial"/>
                <a:ea typeface="Calibri"/>
                <a:cs typeface="Times New Roman"/>
              </a:rPr>
              <a:t>very</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unpleasant</a:t>
            </a:r>
            <a:r>
              <a:rPr lang="da-DK" sz="800" dirty="0">
                <a:solidFill>
                  <a:srgbClr val="222222"/>
                </a:solidFill>
                <a:latin typeface="Arial"/>
                <a:ea typeface="Calibri"/>
                <a:cs typeface="Times New Roman"/>
              </a:rPr>
              <a:t> and stressful situation </a:t>
            </a:r>
            <a:r>
              <a:rPr lang="da-DK" sz="800" dirty="0" err="1">
                <a:solidFill>
                  <a:srgbClr val="222222"/>
                </a:solidFill>
                <a:latin typeface="Arial"/>
                <a:ea typeface="Calibri"/>
                <a:cs typeface="Times New Roman"/>
              </a:rPr>
              <a:t>where</a:t>
            </a:r>
            <a:r>
              <a:rPr lang="da-DK" sz="800" dirty="0">
                <a:solidFill>
                  <a:srgbClr val="222222"/>
                </a:solidFill>
                <a:latin typeface="Arial"/>
                <a:ea typeface="Calibri"/>
                <a:cs typeface="Times New Roman"/>
              </a:rPr>
              <a:t> the </a:t>
            </a:r>
            <a:r>
              <a:rPr lang="da-DK" sz="800" dirty="0" err="1">
                <a:solidFill>
                  <a:srgbClr val="222222"/>
                </a:solidFill>
                <a:latin typeface="Arial"/>
                <a:ea typeface="Calibri"/>
                <a:cs typeface="Times New Roman"/>
              </a:rPr>
              <a:t>girl</a:t>
            </a:r>
            <a:r>
              <a:rPr lang="da-DK" sz="800" dirty="0">
                <a:solidFill>
                  <a:srgbClr val="222222"/>
                </a:solidFill>
                <a:latin typeface="Arial"/>
                <a:ea typeface="Calibri"/>
                <a:cs typeface="Times New Roman"/>
              </a:rPr>
              <a:t> is on display in a </a:t>
            </a:r>
            <a:r>
              <a:rPr lang="da-DK" sz="800" dirty="0" err="1">
                <a:solidFill>
                  <a:srgbClr val="222222"/>
                </a:solidFill>
                <a:latin typeface="Arial"/>
                <a:ea typeface="Calibri"/>
                <a:cs typeface="Times New Roman"/>
              </a:rPr>
              <a:t>context</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that</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she</a:t>
            </a:r>
            <a:r>
              <a:rPr lang="da-DK" sz="800" dirty="0">
                <a:solidFill>
                  <a:srgbClr val="222222"/>
                </a:solidFill>
                <a:latin typeface="Arial"/>
                <a:ea typeface="Calibri"/>
                <a:cs typeface="Times New Roman"/>
              </a:rPr>
              <a:t> had not </a:t>
            </a:r>
            <a:r>
              <a:rPr lang="da-DK" sz="800" dirty="0" err="1">
                <a:solidFill>
                  <a:srgbClr val="222222"/>
                </a:solidFill>
                <a:latin typeface="Arial"/>
                <a:ea typeface="Calibri"/>
                <a:cs typeface="Times New Roman"/>
              </a:rPr>
              <a:t>imagined</a:t>
            </a:r>
            <a:r>
              <a:rPr lang="da-DK" sz="800" dirty="0">
                <a:solidFill>
                  <a:srgbClr val="222222"/>
                </a:solidFill>
                <a:latin typeface="Arial"/>
                <a:ea typeface="Calibri"/>
                <a:cs typeface="Times New Roman"/>
              </a:rPr>
              <a:t>. </a:t>
            </a:r>
            <a:endParaRPr lang="da-DK" sz="800" dirty="0">
              <a:ea typeface="Calibri"/>
              <a:cs typeface="Times New Roman"/>
            </a:endParaRPr>
          </a:p>
          <a:p>
            <a:pPr fontAlgn="t">
              <a:lnSpc>
                <a:spcPct val="115000"/>
              </a:lnSpc>
              <a:spcAft>
                <a:spcPts val="0"/>
              </a:spcAft>
            </a:pPr>
            <a:r>
              <a:rPr lang="da-DK" sz="800" dirty="0">
                <a:solidFill>
                  <a:srgbClr val="222222"/>
                </a:solidFill>
                <a:latin typeface="Arial"/>
                <a:ea typeface="Calibri"/>
                <a:cs typeface="Times New Roman"/>
              </a:rPr>
              <a:t> </a:t>
            </a:r>
            <a:endParaRPr lang="da-DK" sz="800" dirty="0">
              <a:ea typeface="Calibri"/>
              <a:cs typeface="Times New Roman"/>
            </a:endParaRPr>
          </a:p>
          <a:p>
            <a:pPr fontAlgn="t">
              <a:lnSpc>
                <a:spcPct val="115000"/>
              </a:lnSpc>
              <a:spcAft>
                <a:spcPts val="0"/>
              </a:spcAft>
            </a:pPr>
            <a:r>
              <a:rPr lang="da-DK" sz="800" dirty="0">
                <a:solidFill>
                  <a:srgbClr val="222222"/>
                </a:solidFill>
                <a:latin typeface="Arial"/>
                <a:ea typeface="Calibri"/>
                <a:cs typeface="Times New Roman"/>
              </a:rPr>
              <a:t>A </a:t>
            </a:r>
            <a:r>
              <a:rPr lang="da-DK" sz="800" dirty="0" err="1">
                <a:solidFill>
                  <a:srgbClr val="222222"/>
                </a:solidFill>
                <a:latin typeface="Arial"/>
                <a:ea typeface="Calibri"/>
                <a:cs typeface="Times New Roman"/>
              </a:rPr>
              <a:t>related</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phenomenon</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known</a:t>
            </a:r>
            <a:r>
              <a:rPr lang="da-DK" sz="800" dirty="0">
                <a:solidFill>
                  <a:srgbClr val="222222"/>
                </a:solidFill>
                <a:latin typeface="Arial"/>
                <a:ea typeface="Calibri"/>
                <a:cs typeface="Times New Roman"/>
              </a:rPr>
              <a:t> as sexting, has </a:t>
            </a:r>
            <a:r>
              <a:rPr lang="da-DK" sz="800" dirty="0" err="1">
                <a:solidFill>
                  <a:srgbClr val="222222"/>
                </a:solidFill>
                <a:latin typeface="Arial"/>
                <a:ea typeface="Calibri"/>
                <a:cs typeface="Times New Roman"/>
              </a:rPr>
              <a:t>been</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known</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since</a:t>
            </a:r>
            <a:r>
              <a:rPr lang="da-DK" sz="800" dirty="0">
                <a:solidFill>
                  <a:srgbClr val="222222"/>
                </a:solidFill>
                <a:latin typeface="Arial"/>
                <a:ea typeface="Calibri"/>
                <a:cs typeface="Times New Roman"/>
              </a:rPr>
              <a:t> 2005. It is a </a:t>
            </a:r>
            <a:r>
              <a:rPr lang="da-DK" sz="800" dirty="0" err="1">
                <a:solidFill>
                  <a:srgbClr val="222222"/>
                </a:solidFill>
                <a:latin typeface="Arial"/>
                <a:ea typeface="Calibri"/>
                <a:cs typeface="Times New Roman"/>
              </a:rPr>
              <a:t>contraction</a:t>
            </a:r>
            <a:r>
              <a:rPr lang="da-DK" sz="800" dirty="0">
                <a:solidFill>
                  <a:srgbClr val="222222"/>
                </a:solidFill>
                <a:latin typeface="Arial"/>
                <a:ea typeface="Calibri"/>
                <a:cs typeface="Times New Roman"/>
              </a:rPr>
              <a:t> of the </a:t>
            </a:r>
            <a:r>
              <a:rPr lang="da-DK" sz="800" dirty="0" err="1">
                <a:solidFill>
                  <a:srgbClr val="222222"/>
                </a:solidFill>
                <a:latin typeface="Arial"/>
                <a:ea typeface="Calibri"/>
                <a:cs typeface="Times New Roman"/>
              </a:rPr>
              <a:t>words</a:t>
            </a:r>
            <a:r>
              <a:rPr lang="da-DK" sz="800" dirty="0">
                <a:solidFill>
                  <a:srgbClr val="222222"/>
                </a:solidFill>
                <a:latin typeface="Arial"/>
                <a:ea typeface="Calibri"/>
                <a:cs typeface="Times New Roman"/>
              </a:rPr>
              <a:t> sex and </a:t>
            </a:r>
            <a:r>
              <a:rPr lang="da-DK" sz="800" dirty="0" err="1">
                <a:solidFill>
                  <a:srgbClr val="222222"/>
                </a:solidFill>
                <a:latin typeface="Arial"/>
                <a:ea typeface="Calibri"/>
                <a:cs typeface="Times New Roman"/>
              </a:rPr>
              <a:t>texting</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ie</a:t>
            </a:r>
            <a:r>
              <a:rPr lang="da-DK" sz="800" dirty="0">
                <a:solidFill>
                  <a:srgbClr val="222222"/>
                </a:solidFill>
                <a:latin typeface="Arial"/>
                <a:ea typeface="Calibri"/>
                <a:cs typeface="Times New Roman"/>
              </a:rPr>
              <a:t> sending </a:t>
            </a:r>
            <a:r>
              <a:rPr lang="da-DK" sz="800" dirty="0" err="1">
                <a:solidFill>
                  <a:srgbClr val="222222"/>
                </a:solidFill>
                <a:latin typeface="Arial"/>
                <a:ea typeface="Calibri"/>
                <a:cs typeface="Times New Roman"/>
              </a:rPr>
              <a:t>text</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messages</a:t>
            </a:r>
            <a:r>
              <a:rPr lang="da-DK" sz="800" dirty="0">
                <a:solidFill>
                  <a:srgbClr val="222222"/>
                </a:solidFill>
                <a:latin typeface="Arial"/>
                <a:ea typeface="Calibri"/>
                <a:cs typeface="Times New Roman"/>
              </a:rPr>
              <a:t> with </a:t>
            </a:r>
            <a:r>
              <a:rPr lang="da-DK" sz="800" dirty="0" err="1">
                <a:solidFill>
                  <a:srgbClr val="222222"/>
                </a:solidFill>
                <a:latin typeface="Arial"/>
                <a:ea typeface="Calibri"/>
                <a:cs typeface="Times New Roman"/>
              </a:rPr>
              <a:t>sexual</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content</a:t>
            </a:r>
            <a:r>
              <a:rPr lang="da-DK" sz="800" dirty="0">
                <a:solidFill>
                  <a:srgbClr val="222222"/>
                </a:solidFill>
                <a:latin typeface="Arial"/>
                <a:ea typeface="Calibri"/>
                <a:cs typeface="Times New Roman"/>
              </a:rPr>
              <a:t>. Sexting is most </a:t>
            </a:r>
            <a:r>
              <a:rPr lang="da-DK" sz="800" dirty="0" err="1">
                <a:solidFill>
                  <a:srgbClr val="222222"/>
                </a:solidFill>
                <a:latin typeface="Arial"/>
                <a:ea typeface="Calibri"/>
                <a:cs typeface="Times New Roman"/>
              </a:rPr>
              <a:t>often</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among</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young</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people</a:t>
            </a:r>
            <a:r>
              <a:rPr lang="da-DK" sz="800" dirty="0">
                <a:solidFill>
                  <a:srgbClr val="222222"/>
                </a:solidFill>
                <a:latin typeface="Arial"/>
                <a:ea typeface="Calibri"/>
                <a:cs typeface="Times New Roman"/>
              </a:rPr>
              <a:t>, and the </a:t>
            </a:r>
            <a:r>
              <a:rPr lang="da-DK" sz="800" dirty="0" err="1">
                <a:solidFill>
                  <a:srgbClr val="222222"/>
                </a:solidFill>
                <a:latin typeface="Arial"/>
                <a:ea typeface="Calibri"/>
                <a:cs typeface="Times New Roman"/>
              </a:rPr>
              <a:t>concept</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implies</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that</a:t>
            </a:r>
            <a:r>
              <a:rPr lang="da-DK" sz="800" dirty="0">
                <a:solidFill>
                  <a:srgbClr val="222222"/>
                </a:solidFill>
                <a:latin typeface="Arial"/>
                <a:ea typeface="Calibri"/>
                <a:cs typeface="Times New Roman"/>
              </a:rPr>
              <a:t> sending </a:t>
            </a:r>
            <a:r>
              <a:rPr lang="da-DK" sz="800" dirty="0" err="1">
                <a:solidFill>
                  <a:srgbClr val="222222"/>
                </a:solidFill>
                <a:latin typeface="Arial"/>
                <a:ea typeface="Calibri"/>
                <a:cs typeface="Times New Roman"/>
              </a:rPr>
              <a:t>each</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other</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sexually</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explicit</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messages</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gradually</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also</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containing</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pictures</a:t>
            </a:r>
            <a:r>
              <a:rPr lang="da-DK" sz="800" dirty="0">
                <a:solidFill>
                  <a:srgbClr val="222222"/>
                </a:solidFill>
                <a:latin typeface="Arial"/>
                <a:ea typeface="Calibri"/>
                <a:cs typeface="Times New Roman"/>
              </a:rPr>
              <a:t>. In the United States and Australia </a:t>
            </a:r>
            <a:r>
              <a:rPr lang="da-DK" sz="800" dirty="0" err="1">
                <a:solidFill>
                  <a:srgbClr val="222222"/>
                </a:solidFill>
                <a:latin typeface="Arial"/>
                <a:ea typeface="Calibri"/>
                <a:cs typeface="Times New Roman"/>
              </a:rPr>
              <a:t>there</a:t>
            </a:r>
            <a:r>
              <a:rPr lang="da-DK" sz="800" dirty="0">
                <a:solidFill>
                  <a:srgbClr val="222222"/>
                </a:solidFill>
                <a:latin typeface="Arial"/>
                <a:ea typeface="Calibri"/>
                <a:cs typeface="Times New Roman"/>
              </a:rPr>
              <a:t> have </a:t>
            </a:r>
            <a:r>
              <a:rPr lang="da-DK" sz="800" dirty="0" err="1">
                <a:solidFill>
                  <a:srgbClr val="222222"/>
                </a:solidFill>
                <a:latin typeface="Arial"/>
                <a:ea typeface="Calibri"/>
                <a:cs typeface="Times New Roman"/>
              </a:rPr>
              <a:t>been</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several</a:t>
            </a:r>
            <a:r>
              <a:rPr lang="da-DK" sz="800" dirty="0">
                <a:solidFill>
                  <a:srgbClr val="222222"/>
                </a:solidFill>
                <a:latin typeface="Arial"/>
                <a:ea typeface="Calibri"/>
                <a:cs typeface="Times New Roman"/>
              </a:rPr>
              <a:t> cases of teenagers </a:t>
            </a:r>
            <a:r>
              <a:rPr lang="da-DK" sz="800" dirty="0" err="1">
                <a:solidFill>
                  <a:srgbClr val="222222"/>
                </a:solidFill>
                <a:latin typeface="Arial"/>
                <a:ea typeface="Calibri"/>
                <a:cs typeface="Times New Roman"/>
              </a:rPr>
              <a:t>who</a:t>
            </a:r>
            <a:r>
              <a:rPr lang="da-DK" sz="800" dirty="0">
                <a:solidFill>
                  <a:srgbClr val="222222"/>
                </a:solidFill>
                <a:latin typeface="Arial"/>
                <a:ea typeface="Calibri"/>
                <a:cs typeface="Times New Roman"/>
              </a:rPr>
              <a:t> have </a:t>
            </a:r>
            <a:r>
              <a:rPr lang="da-DK" sz="800" dirty="0" err="1">
                <a:solidFill>
                  <a:srgbClr val="222222"/>
                </a:solidFill>
                <a:latin typeface="Arial"/>
                <a:ea typeface="Calibri"/>
                <a:cs typeface="Times New Roman"/>
              </a:rPr>
              <a:t>been</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charged</a:t>
            </a:r>
            <a:r>
              <a:rPr lang="da-DK" sz="800" dirty="0">
                <a:solidFill>
                  <a:srgbClr val="222222"/>
                </a:solidFill>
                <a:latin typeface="Arial"/>
                <a:ea typeface="Calibri"/>
                <a:cs typeface="Times New Roman"/>
              </a:rPr>
              <a:t> with </a:t>
            </a:r>
            <a:r>
              <a:rPr lang="da-DK" sz="800" dirty="0" err="1">
                <a:solidFill>
                  <a:srgbClr val="222222"/>
                </a:solidFill>
                <a:latin typeface="Arial"/>
                <a:ea typeface="Calibri"/>
                <a:cs typeface="Times New Roman"/>
              </a:rPr>
              <a:t>distributing</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child</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pornography</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because</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they</a:t>
            </a:r>
            <a:r>
              <a:rPr lang="da-DK" sz="800" dirty="0">
                <a:solidFill>
                  <a:srgbClr val="222222"/>
                </a:solidFill>
                <a:latin typeface="Arial"/>
                <a:ea typeface="Calibri"/>
                <a:cs typeface="Times New Roman"/>
              </a:rPr>
              <a:t> have sent </a:t>
            </a:r>
            <a:r>
              <a:rPr lang="da-DK" sz="800" dirty="0" err="1">
                <a:solidFill>
                  <a:srgbClr val="222222"/>
                </a:solidFill>
                <a:latin typeface="Arial"/>
                <a:ea typeface="Calibri"/>
                <a:cs typeface="Times New Roman"/>
              </a:rPr>
              <a:t>sexual</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pictures</a:t>
            </a:r>
            <a:r>
              <a:rPr lang="da-DK" sz="800" dirty="0">
                <a:solidFill>
                  <a:srgbClr val="222222"/>
                </a:solidFill>
                <a:latin typeface="Arial"/>
                <a:ea typeface="Calibri"/>
                <a:cs typeface="Times New Roman"/>
              </a:rPr>
              <a:t> of themselves or </a:t>
            </a:r>
            <a:r>
              <a:rPr lang="da-DK" sz="800" dirty="0" err="1">
                <a:solidFill>
                  <a:srgbClr val="222222"/>
                </a:solidFill>
                <a:latin typeface="Arial"/>
                <a:ea typeface="Calibri"/>
                <a:cs typeface="Times New Roman"/>
              </a:rPr>
              <a:t>friends</a:t>
            </a:r>
            <a:r>
              <a:rPr lang="da-DK" sz="800" dirty="0">
                <a:solidFill>
                  <a:srgbClr val="222222"/>
                </a:solidFill>
                <a:latin typeface="Arial"/>
                <a:ea typeface="Calibri"/>
                <a:cs typeface="Times New Roman"/>
              </a:rPr>
              <a:t> to </a:t>
            </a:r>
            <a:r>
              <a:rPr lang="da-DK" sz="800" dirty="0" err="1">
                <a:solidFill>
                  <a:srgbClr val="222222"/>
                </a:solidFill>
                <a:latin typeface="Arial"/>
                <a:ea typeface="Calibri"/>
                <a:cs typeface="Times New Roman"/>
              </a:rPr>
              <a:t>others</a:t>
            </a:r>
            <a:r>
              <a:rPr lang="da-DK" sz="800" dirty="0">
                <a:solidFill>
                  <a:srgbClr val="222222"/>
                </a:solidFill>
                <a:latin typeface="Arial"/>
                <a:ea typeface="Calibri"/>
                <a:cs typeface="Times New Roman"/>
              </a:rPr>
              <a:t>. In the same </a:t>
            </a:r>
            <a:r>
              <a:rPr lang="da-DK" sz="800" dirty="0" err="1">
                <a:solidFill>
                  <a:srgbClr val="222222"/>
                </a:solidFill>
                <a:latin typeface="Arial"/>
                <a:ea typeface="Calibri"/>
                <a:cs typeface="Times New Roman"/>
              </a:rPr>
              <a:t>way</a:t>
            </a:r>
            <a:r>
              <a:rPr lang="da-DK" sz="800" dirty="0">
                <a:solidFill>
                  <a:srgbClr val="222222"/>
                </a:solidFill>
                <a:latin typeface="Arial"/>
                <a:ea typeface="Calibri"/>
                <a:cs typeface="Times New Roman"/>
              </a:rPr>
              <a:t>, the </a:t>
            </a:r>
            <a:r>
              <a:rPr lang="da-DK" sz="800" dirty="0" err="1">
                <a:solidFill>
                  <a:srgbClr val="222222"/>
                </a:solidFill>
                <a:latin typeface="Arial"/>
                <a:ea typeface="Calibri"/>
                <a:cs typeface="Times New Roman"/>
              </a:rPr>
              <a:t>beneficiaries</a:t>
            </a:r>
            <a:r>
              <a:rPr lang="da-DK" sz="800" dirty="0">
                <a:solidFill>
                  <a:srgbClr val="222222"/>
                </a:solidFill>
                <a:latin typeface="Arial"/>
                <a:ea typeface="Calibri"/>
                <a:cs typeface="Times New Roman"/>
              </a:rPr>
              <a:t> of the </a:t>
            </a:r>
            <a:r>
              <a:rPr lang="da-DK" sz="800" dirty="0" err="1">
                <a:solidFill>
                  <a:srgbClr val="222222"/>
                </a:solidFill>
                <a:latin typeface="Arial"/>
                <a:ea typeface="Calibri"/>
                <a:cs typeface="Times New Roman"/>
              </a:rPr>
              <a:t>messages</a:t>
            </a:r>
            <a:r>
              <a:rPr lang="da-DK" sz="800" dirty="0">
                <a:solidFill>
                  <a:srgbClr val="222222"/>
                </a:solidFill>
                <a:latin typeface="Arial"/>
                <a:ea typeface="Calibri"/>
                <a:cs typeface="Times New Roman"/>
              </a:rPr>
              <a:t> and </a:t>
            </a:r>
            <a:r>
              <a:rPr lang="da-DK" sz="800" dirty="0" err="1">
                <a:solidFill>
                  <a:srgbClr val="222222"/>
                </a:solidFill>
                <a:latin typeface="Arial"/>
                <a:ea typeface="Calibri"/>
                <a:cs typeface="Times New Roman"/>
              </a:rPr>
              <a:t>pictures</a:t>
            </a:r>
            <a:r>
              <a:rPr lang="da-DK" sz="800" dirty="0">
                <a:solidFill>
                  <a:srgbClr val="222222"/>
                </a:solidFill>
                <a:latin typeface="Arial"/>
                <a:ea typeface="Calibri"/>
                <a:cs typeface="Times New Roman"/>
              </a:rPr>
              <a:t> have </a:t>
            </a:r>
            <a:r>
              <a:rPr lang="da-DK" sz="800" dirty="0" err="1">
                <a:solidFill>
                  <a:srgbClr val="222222"/>
                </a:solidFill>
                <a:latin typeface="Arial"/>
                <a:ea typeface="Calibri"/>
                <a:cs typeface="Times New Roman"/>
              </a:rPr>
              <a:t>been</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charged</a:t>
            </a:r>
            <a:r>
              <a:rPr lang="da-DK" sz="800" dirty="0">
                <a:solidFill>
                  <a:srgbClr val="222222"/>
                </a:solidFill>
                <a:latin typeface="Arial"/>
                <a:ea typeface="Calibri"/>
                <a:cs typeface="Times New Roman"/>
              </a:rPr>
              <a:t> with </a:t>
            </a:r>
            <a:r>
              <a:rPr lang="da-DK" sz="800" dirty="0" err="1">
                <a:solidFill>
                  <a:srgbClr val="222222"/>
                </a:solidFill>
                <a:latin typeface="Arial"/>
                <a:ea typeface="Calibri"/>
                <a:cs typeface="Times New Roman"/>
              </a:rPr>
              <a:t>possession</a:t>
            </a:r>
            <a:r>
              <a:rPr lang="da-DK" sz="800" dirty="0">
                <a:solidFill>
                  <a:srgbClr val="222222"/>
                </a:solidFill>
                <a:latin typeface="Arial"/>
                <a:ea typeface="Calibri"/>
                <a:cs typeface="Times New Roman"/>
              </a:rPr>
              <a:t> of </a:t>
            </a:r>
            <a:r>
              <a:rPr lang="da-DK" sz="800" dirty="0" err="1">
                <a:solidFill>
                  <a:srgbClr val="222222"/>
                </a:solidFill>
                <a:latin typeface="Arial"/>
                <a:ea typeface="Calibri"/>
                <a:cs typeface="Times New Roman"/>
              </a:rPr>
              <a:t>child</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pornography</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Although</a:t>
            </a:r>
            <a:r>
              <a:rPr lang="da-DK" sz="800" dirty="0">
                <a:solidFill>
                  <a:srgbClr val="222222"/>
                </a:solidFill>
                <a:latin typeface="Arial"/>
                <a:ea typeface="Calibri"/>
                <a:cs typeface="Times New Roman"/>
              </a:rPr>
              <a:t> the </a:t>
            </a:r>
            <a:r>
              <a:rPr lang="da-DK" sz="800" dirty="0" err="1">
                <a:solidFill>
                  <a:srgbClr val="222222"/>
                </a:solidFill>
                <a:latin typeface="Arial"/>
                <a:ea typeface="Calibri"/>
                <a:cs typeface="Times New Roman"/>
              </a:rPr>
              <a:t>pictures</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young</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people</a:t>
            </a:r>
            <a:r>
              <a:rPr lang="da-DK" sz="800" dirty="0">
                <a:solidFill>
                  <a:srgbClr val="222222"/>
                </a:solidFill>
                <a:latin typeface="Arial"/>
                <a:ea typeface="Calibri"/>
                <a:cs typeface="Times New Roman"/>
              </a:rPr>
              <a:t> send to </a:t>
            </a:r>
            <a:r>
              <a:rPr lang="da-DK" sz="800" dirty="0" err="1">
                <a:solidFill>
                  <a:srgbClr val="222222"/>
                </a:solidFill>
                <a:latin typeface="Arial"/>
                <a:ea typeface="Calibri"/>
                <a:cs typeface="Times New Roman"/>
              </a:rPr>
              <a:t>each</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other</a:t>
            </a:r>
            <a:r>
              <a:rPr lang="da-DK" sz="800" dirty="0">
                <a:solidFill>
                  <a:srgbClr val="222222"/>
                </a:solidFill>
                <a:latin typeface="Arial"/>
                <a:ea typeface="Calibri"/>
                <a:cs typeface="Times New Roman"/>
              </a:rPr>
              <a:t> by </a:t>
            </a:r>
            <a:r>
              <a:rPr lang="da-DK" sz="800" dirty="0" err="1">
                <a:solidFill>
                  <a:srgbClr val="222222"/>
                </a:solidFill>
                <a:latin typeface="Arial"/>
                <a:ea typeface="Calibri"/>
                <a:cs typeface="Times New Roman"/>
              </a:rPr>
              <a:t>phone</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often</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appear</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very</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different</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than</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child</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pornography</a:t>
            </a:r>
            <a:r>
              <a:rPr lang="da-DK" sz="800" dirty="0">
                <a:solidFill>
                  <a:srgbClr val="222222"/>
                </a:solidFill>
                <a:latin typeface="Arial"/>
                <a:ea typeface="Calibri"/>
                <a:cs typeface="Times New Roman"/>
              </a:rPr>
              <a:t>, the images </a:t>
            </a:r>
            <a:r>
              <a:rPr lang="da-DK" sz="800" dirty="0" err="1">
                <a:solidFill>
                  <a:srgbClr val="222222"/>
                </a:solidFill>
                <a:latin typeface="Arial"/>
                <a:ea typeface="Calibri"/>
                <a:cs typeface="Times New Roman"/>
              </a:rPr>
              <a:t>also</a:t>
            </a:r>
            <a:r>
              <a:rPr lang="da-DK" sz="800" dirty="0">
                <a:solidFill>
                  <a:srgbClr val="222222"/>
                </a:solidFill>
                <a:latin typeface="Arial"/>
                <a:ea typeface="Calibri"/>
                <a:cs typeface="Times New Roman"/>
              </a:rPr>
              <a:t> in Denmark </a:t>
            </a:r>
            <a:r>
              <a:rPr lang="da-DK" sz="800" dirty="0" err="1">
                <a:solidFill>
                  <a:srgbClr val="222222"/>
                </a:solidFill>
                <a:latin typeface="Arial"/>
                <a:ea typeface="Calibri"/>
                <a:cs typeface="Times New Roman"/>
              </a:rPr>
              <a:t>could</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fall</a:t>
            </a:r>
            <a:r>
              <a:rPr lang="da-DK" sz="800" dirty="0">
                <a:solidFill>
                  <a:srgbClr val="222222"/>
                </a:solidFill>
                <a:latin typeface="Arial"/>
                <a:ea typeface="Calibri"/>
                <a:cs typeface="Times New Roman"/>
              </a:rPr>
              <a:t> in a gray </a:t>
            </a:r>
            <a:r>
              <a:rPr lang="da-DK" sz="800" dirty="0" err="1">
                <a:solidFill>
                  <a:srgbClr val="222222"/>
                </a:solidFill>
                <a:latin typeface="Arial"/>
                <a:ea typeface="Calibri"/>
                <a:cs typeface="Times New Roman"/>
              </a:rPr>
              <a:t>area</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because</a:t>
            </a:r>
            <a:r>
              <a:rPr lang="da-DK" sz="800" dirty="0">
                <a:solidFill>
                  <a:srgbClr val="222222"/>
                </a:solidFill>
                <a:latin typeface="Arial"/>
                <a:ea typeface="Calibri"/>
                <a:cs typeface="Times New Roman"/>
              </a:rPr>
              <a:t> it </a:t>
            </a:r>
            <a:r>
              <a:rPr lang="da-DK" sz="800" dirty="0" err="1">
                <a:solidFill>
                  <a:srgbClr val="222222"/>
                </a:solidFill>
                <a:latin typeface="Arial"/>
                <a:ea typeface="Calibri"/>
                <a:cs typeface="Times New Roman"/>
              </a:rPr>
              <a:t>concerns</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minors</a:t>
            </a:r>
            <a:r>
              <a:rPr lang="da-DK" sz="800" dirty="0">
                <a:solidFill>
                  <a:srgbClr val="222222"/>
                </a:solidFill>
                <a:latin typeface="Arial"/>
                <a:ea typeface="Calibri"/>
                <a:cs typeface="Times New Roman"/>
              </a:rPr>
              <a:t>.</a:t>
            </a:r>
            <a:br>
              <a:rPr lang="da-DK" sz="800" dirty="0">
                <a:solidFill>
                  <a:srgbClr val="222222"/>
                </a:solidFill>
                <a:latin typeface="Arial"/>
                <a:ea typeface="Calibri"/>
                <a:cs typeface="Times New Roman"/>
              </a:rPr>
            </a:br>
            <a:endParaRPr lang="da-DK" sz="800" dirty="0">
              <a:ea typeface="Calibri"/>
              <a:cs typeface="Times New Roman"/>
            </a:endParaRPr>
          </a:p>
          <a:p>
            <a:pPr fontAlgn="t">
              <a:lnSpc>
                <a:spcPct val="115000"/>
              </a:lnSpc>
              <a:spcAft>
                <a:spcPts val="0"/>
              </a:spcAft>
            </a:pPr>
            <a:r>
              <a:rPr lang="da-DK" sz="800" dirty="0">
                <a:solidFill>
                  <a:srgbClr val="222222"/>
                </a:solidFill>
                <a:latin typeface="Arial"/>
                <a:ea typeface="Calibri"/>
                <a:cs typeface="Times New Roman"/>
              </a:rPr>
              <a:t>Kuno Sørensen - Young digital </a:t>
            </a:r>
            <a:r>
              <a:rPr lang="da-DK" sz="800" dirty="0" err="1">
                <a:solidFill>
                  <a:srgbClr val="222222"/>
                </a:solidFill>
                <a:latin typeface="Arial"/>
                <a:ea typeface="Calibri"/>
                <a:cs typeface="Times New Roman"/>
              </a:rPr>
              <a:t>being</a:t>
            </a:r>
            <a:r>
              <a:rPr lang="da-DK" sz="800" dirty="0">
                <a:solidFill>
                  <a:srgbClr val="222222"/>
                </a:solidFill>
                <a:latin typeface="Arial"/>
                <a:ea typeface="Calibri"/>
                <a:cs typeface="Times New Roman"/>
              </a:rPr>
              <a:t>, 2011, Save the </a:t>
            </a:r>
            <a:r>
              <a:rPr lang="da-DK" sz="800" dirty="0" err="1">
                <a:solidFill>
                  <a:srgbClr val="222222"/>
                </a:solidFill>
                <a:latin typeface="Arial"/>
                <a:ea typeface="Calibri"/>
                <a:cs typeface="Times New Roman"/>
              </a:rPr>
              <a:t>Children</a:t>
            </a:r>
            <a:endParaRPr lang="da-DK" sz="800" dirty="0">
              <a:ea typeface="Calibri"/>
              <a:cs typeface="Times New Roman"/>
            </a:endParaRPr>
          </a:p>
        </p:txBody>
      </p:sp>
      <p:sp>
        <p:nvSpPr>
          <p:cNvPr id="263172" name="Pladsholder til diasnummer 3"/>
          <p:cNvSpPr>
            <a:spLocks noGrp="1"/>
          </p:cNvSpPr>
          <p:nvPr>
            <p:ph type="sldNum" sz="quarter" idx="5"/>
          </p:nvPr>
        </p:nvSpPr>
        <p:spPr bwMode="auto">
          <a:noFill/>
          <a:ln>
            <a:miter lim="800000"/>
            <a:headEnd/>
            <a:tailEnd/>
          </a:ln>
        </p:spPr>
        <p:txBody>
          <a:bodyPr/>
          <a:lstStyle/>
          <a:p>
            <a:fld id="{140E7287-0E48-40F7-866F-31ACE7AABFDA}" type="slidenum">
              <a:rPr lang="da-DK" smtClean="0">
                <a:solidFill>
                  <a:prstClr val="black"/>
                </a:solidFill>
              </a:rPr>
              <a:pPr/>
              <a:t>22</a:t>
            </a:fld>
            <a:endParaRPr lang="da-DK" smtClean="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274638" y="-1588"/>
            <a:ext cx="5907087" cy="4432301"/>
          </a:xfrm>
        </p:spPr>
      </p:sp>
      <p:sp>
        <p:nvSpPr>
          <p:cNvPr id="3" name="Pladsholder til noter 2"/>
          <p:cNvSpPr>
            <a:spLocks noGrp="1"/>
          </p:cNvSpPr>
          <p:nvPr>
            <p:ph type="body" idx="1"/>
          </p:nvPr>
        </p:nvSpPr>
        <p:spPr/>
        <p:txBody>
          <a:bodyPr>
            <a:normAutofit fontScale="92500" lnSpcReduction="20000"/>
          </a:bodyPr>
          <a:lstStyle/>
          <a:p>
            <a:pPr>
              <a:lnSpc>
                <a:spcPct val="115000"/>
              </a:lnSpc>
              <a:spcAft>
                <a:spcPts val="999"/>
              </a:spcAft>
            </a:pPr>
            <a:r>
              <a:rPr lang="da-DK" dirty="0">
                <a:solidFill>
                  <a:srgbClr val="222222"/>
                </a:solidFill>
                <a:latin typeface="Arial"/>
                <a:ea typeface="Calibri"/>
                <a:cs typeface="Times New Roman"/>
              </a:rPr>
              <a:t>It is a global problem - </a:t>
            </a:r>
            <a:r>
              <a:rPr lang="da-DK" dirty="0" err="1">
                <a:solidFill>
                  <a:srgbClr val="222222"/>
                </a:solidFill>
                <a:latin typeface="Arial"/>
                <a:ea typeface="Calibri"/>
                <a:cs typeface="Times New Roman"/>
              </a:rPr>
              <a:t>pedophile</a:t>
            </a:r>
            <a:r>
              <a:rPr lang="da-DK" dirty="0">
                <a:solidFill>
                  <a:srgbClr val="222222"/>
                </a:solidFill>
                <a:latin typeface="Arial"/>
                <a:ea typeface="Calibri"/>
                <a:cs typeface="Times New Roman"/>
              </a:rPr>
              <a:t> rings. Internet </a:t>
            </a:r>
            <a:r>
              <a:rPr lang="da-DK" dirty="0" err="1">
                <a:solidFill>
                  <a:srgbClr val="222222"/>
                </a:solidFill>
                <a:latin typeface="Arial"/>
                <a:ea typeface="Calibri"/>
                <a:cs typeface="Times New Roman"/>
              </a:rPr>
              <a:t>sharing</a:t>
            </a:r>
            <a:r>
              <a:rPr lang="da-DK" dirty="0">
                <a:solidFill>
                  <a:srgbClr val="222222"/>
                </a:solidFill>
                <a:latin typeface="Arial"/>
                <a:ea typeface="Calibri"/>
                <a:cs typeface="Times New Roman"/>
              </a:rPr>
              <a:t>. Can </a:t>
            </a:r>
            <a:r>
              <a:rPr lang="da-DK" dirty="0" err="1">
                <a:solidFill>
                  <a:srgbClr val="222222"/>
                </a:solidFill>
                <a:latin typeface="Arial"/>
                <a:ea typeface="Calibri"/>
                <a:cs typeface="Times New Roman"/>
              </a:rPr>
              <a:t>also</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children's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innocent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sharing</a:t>
            </a:r>
            <a:r>
              <a:rPr lang="da-DK" dirty="0">
                <a:solidFill>
                  <a:srgbClr val="222222"/>
                </a:solidFill>
                <a:latin typeface="Arial"/>
                <a:ea typeface="Calibri"/>
                <a:cs typeface="Times New Roman"/>
              </a:rPr>
              <a:t> of </a:t>
            </a:r>
            <a:r>
              <a:rPr lang="da-DK" dirty="0" err="1">
                <a:solidFill>
                  <a:srgbClr val="222222"/>
                </a:solidFill>
                <a:latin typeface="Arial"/>
                <a:ea typeface="Calibri"/>
                <a:cs typeface="Times New Roman"/>
              </a:rPr>
              <a:t>pictures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which</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are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exploited</a:t>
            </a:r>
            <a:r>
              <a:rPr lang="da-DK" dirty="0">
                <a:solidFill>
                  <a:srgbClr val="222222"/>
                </a:solidFill>
                <a:latin typeface="Arial"/>
                <a:ea typeface="Calibri"/>
                <a:cs typeface="Times New Roman"/>
              </a:rPr>
              <a:t> by </a:t>
            </a:r>
            <a:r>
              <a:rPr lang="da-DK" dirty="0" err="1">
                <a:solidFill>
                  <a:srgbClr val="222222"/>
                </a:solidFill>
                <a:latin typeface="Arial"/>
                <a:ea typeface="Calibri"/>
                <a:cs typeface="Times New Roman"/>
              </a:rPr>
              <a:t>pedophiles</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suddenly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abound</a:t>
            </a:r>
            <a:r>
              <a:rPr lang="da-DK" dirty="0">
                <a:solidFill>
                  <a:srgbClr val="222222"/>
                </a:solidFill>
                <a:latin typeface="Arial"/>
                <a:ea typeface="Calibri"/>
                <a:cs typeface="Times New Roman"/>
              </a:rPr>
              <a:t> on websites with </a:t>
            </a:r>
            <a:r>
              <a:rPr lang="da-DK" dirty="0" err="1">
                <a:solidFill>
                  <a:srgbClr val="222222"/>
                </a:solidFill>
                <a:latin typeface="Arial"/>
                <a:ea typeface="Calibri"/>
                <a:cs typeface="Times New Roman"/>
              </a:rPr>
              <a:t>child</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pornography</a:t>
            </a: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In Denmark: The National Police National </a:t>
            </a:r>
            <a:r>
              <a:rPr lang="da-DK" dirty="0" err="1">
                <a:solidFill>
                  <a:srgbClr val="222222"/>
                </a:solidFill>
                <a:latin typeface="Arial"/>
                <a:ea typeface="Calibri"/>
                <a:cs typeface="Times New Roman"/>
              </a:rPr>
              <a:t>Cyber</a:t>
            </a:r>
            <a:r>
              <a:rPr lang="da-DK" dirty="0">
                <a:solidFill>
                  <a:srgbClr val="222222"/>
                </a:solidFill>
                <a:latin typeface="Arial"/>
                <a:ea typeface="Calibri"/>
                <a:cs typeface="Times New Roman"/>
              </a:rPr>
              <a:t> ​​Crime Centre (NC3)</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Supports the police </a:t>
            </a:r>
            <a:r>
              <a:rPr lang="da-DK" dirty="0" err="1">
                <a:solidFill>
                  <a:srgbClr val="222222"/>
                </a:solidFill>
                <a:latin typeface="Arial"/>
                <a:ea typeface="Calibri"/>
                <a:cs typeface="Times New Roman"/>
              </a:rPr>
              <a:t>districts</a:t>
            </a: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International </a:t>
            </a:r>
            <a:r>
              <a:rPr lang="da-DK" dirty="0" err="1">
                <a:solidFill>
                  <a:srgbClr val="222222"/>
                </a:solidFill>
                <a:latin typeface="Arial"/>
                <a:ea typeface="Calibri"/>
                <a:cs typeface="Times New Roman"/>
              </a:rPr>
              <a:t>cooperation</a:t>
            </a:r>
            <a:r>
              <a:rPr lang="da-DK" dirty="0">
                <a:solidFill>
                  <a:srgbClr val="222222"/>
                </a:solidFill>
                <a:latin typeface="Arial"/>
                <a:ea typeface="Calibri"/>
                <a:cs typeface="Times New Roman"/>
              </a:rPr>
              <a:t> (Euro-</a:t>
            </a:r>
            <a:r>
              <a:rPr lang="da-DK" dirty="0" err="1">
                <a:solidFill>
                  <a:srgbClr val="222222"/>
                </a:solidFill>
                <a:latin typeface="Arial"/>
                <a:ea typeface="Calibri"/>
                <a:cs typeface="Times New Roman"/>
              </a:rPr>
              <a:t>pole</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Inter-pol</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1% of Danish men </a:t>
            </a:r>
            <a:r>
              <a:rPr lang="da-DK" dirty="0" err="1">
                <a:solidFill>
                  <a:srgbClr val="222222"/>
                </a:solidFill>
                <a:latin typeface="Arial"/>
                <a:ea typeface="Calibri"/>
                <a:cs typeface="Times New Roman"/>
              </a:rPr>
              <a:t>believed</a:t>
            </a:r>
            <a:r>
              <a:rPr lang="da-DK" dirty="0">
                <a:solidFill>
                  <a:srgbClr val="222222"/>
                </a:solidFill>
                <a:latin typeface="Arial"/>
                <a:ea typeface="Calibri"/>
                <a:cs typeface="Times New Roman"/>
              </a:rPr>
              <a:t> to have </a:t>
            </a:r>
            <a:r>
              <a:rPr lang="da-DK" dirty="0" err="1">
                <a:solidFill>
                  <a:srgbClr val="222222"/>
                </a:solidFill>
                <a:latin typeface="Arial"/>
                <a:ea typeface="Calibri"/>
                <a:cs typeface="Times New Roman"/>
              </a:rPr>
              <a:t>preferences</a:t>
            </a:r>
            <a:r>
              <a:rPr lang="da-DK" dirty="0">
                <a:solidFill>
                  <a:srgbClr val="222222"/>
                </a:solidFill>
                <a:latin typeface="Arial"/>
                <a:ea typeface="Calibri"/>
                <a:cs typeface="Times New Roman"/>
              </a:rPr>
              <a:t> for sex with </a:t>
            </a:r>
            <a:r>
              <a:rPr lang="da-DK" dirty="0" err="1">
                <a:solidFill>
                  <a:srgbClr val="222222"/>
                </a:solidFill>
                <a:latin typeface="Arial"/>
                <a:ea typeface="Calibri"/>
                <a:cs typeface="Times New Roman"/>
              </a:rPr>
              <a:t>children</a:t>
            </a:r>
            <a:r>
              <a:rPr lang="da-DK" dirty="0">
                <a:solidFill>
                  <a:srgbClr val="222222"/>
                </a:solidFill>
                <a:latin typeface="Arial"/>
                <a:ea typeface="Calibri"/>
                <a:cs typeface="Times New Roman"/>
              </a:rPr>
              <a:t> (but </a:t>
            </a:r>
            <a:r>
              <a:rPr lang="da-DK" dirty="0" err="1">
                <a:solidFill>
                  <a:srgbClr val="222222"/>
                </a:solidFill>
                <a:latin typeface="Arial"/>
                <a:ea typeface="Calibri"/>
                <a:cs typeface="Times New Roman"/>
              </a:rPr>
              <a:t>they</a:t>
            </a:r>
            <a:r>
              <a:rPr lang="da-DK" dirty="0">
                <a:solidFill>
                  <a:srgbClr val="222222"/>
                </a:solidFill>
                <a:latin typeface="Arial"/>
                <a:ea typeface="Calibri"/>
                <a:cs typeface="Times New Roman"/>
              </a:rPr>
              <a:t> do not </a:t>
            </a:r>
            <a:r>
              <a:rPr lang="da-DK" dirty="0" err="1">
                <a:solidFill>
                  <a:srgbClr val="222222"/>
                </a:solidFill>
                <a:latin typeface="Arial"/>
                <a:ea typeface="Calibri"/>
                <a:cs typeface="Times New Roman"/>
              </a:rPr>
              <a:t>necessarily</a:t>
            </a:r>
            <a:r>
              <a:rPr lang="da-DK" dirty="0">
                <a:solidFill>
                  <a:srgbClr val="222222"/>
                </a:solidFill>
                <a:latin typeface="Arial"/>
                <a:ea typeface="Calibri"/>
                <a:cs typeface="Times New Roman"/>
              </a:rPr>
              <a:t> live it out!) ("</a:t>
            </a:r>
            <a:r>
              <a:rPr lang="da-DK" dirty="0" err="1">
                <a:solidFill>
                  <a:srgbClr val="222222"/>
                </a:solidFill>
                <a:latin typeface="Arial"/>
                <a:ea typeface="Calibri"/>
                <a:cs typeface="Times New Roman"/>
              </a:rPr>
              <a:t>Dunkelfeldt</a:t>
            </a:r>
            <a:r>
              <a:rPr lang="da-DK" dirty="0">
                <a:solidFill>
                  <a:srgbClr val="222222"/>
                </a:solidFill>
                <a:latin typeface="Arial"/>
                <a:ea typeface="Calibri"/>
                <a:cs typeface="Times New Roman"/>
              </a:rPr>
              <a:t>" – a German </a:t>
            </a:r>
            <a:r>
              <a:rPr lang="da-DK" dirty="0" err="1">
                <a:solidFill>
                  <a:srgbClr val="222222"/>
                </a:solidFill>
                <a:latin typeface="Arial"/>
                <a:ea typeface="Calibri"/>
                <a:cs typeface="Times New Roman"/>
              </a:rPr>
              <a:t>study</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750,000 online </a:t>
            </a:r>
            <a:r>
              <a:rPr lang="da-DK" dirty="0" err="1">
                <a:solidFill>
                  <a:srgbClr val="222222"/>
                </a:solidFill>
                <a:latin typeface="Arial"/>
                <a:ea typeface="Calibri"/>
                <a:cs typeface="Times New Roman"/>
              </a:rPr>
              <a:t>users</a:t>
            </a:r>
            <a:r>
              <a:rPr lang="da-DK" dirty="0">
                <a:solidFill>
                  <a:srgbClr val="222222"/>
                </a:solidFill>
                <a:latin typeface="Arial"/>
                <a:ea typeface="Calibri"/>
                <a:cs typeface="Times New Roman"/>
              </a:rPr>
              <a:t> at </a:t>
            </a:r>
            <a:r>
              <a:rPr lang="da-DK" dirty="0" err="1">
                <a:solidFill>
                  <a:srgbClr val="222222"/>
                </a:solidFill>
                <a:latin typeface="Arial"/>
                <a:ea typeface="Calibri"/>
                <a:cs typeface="Times New Roman"/>
              </a:rPr>
              <a:t>any</a:t>
            </a:r>
            <a:r>
              <a:rPr lang="da-DK" dirty="0">
                <a:solidFill>
                  <a:srgbClr val="222222"/>
                </a:solidFill>
                <a:latin typeface="Arial"/>
                <a:ea typeface="Calibri"/>
                <a:cs typeface="Times New Roman"/>
              </a:rPr>
              <a:t> given time</a:t>
            </a:r>
            <a:br>
              <a:rPr lang="da-DK" dirty="0">
                <a:solidFill>
                  <a:srgbClr val="222222"/>
                </a:solidFill>
                <a:latin typeface="Arial"/>
                <a:ea typeface="Calibri"/>
                <a:cs typeface="Times New Roman"/>
              </a:rPr>
            </a:br>
            <a:r>
              <a:rPr lang="da-DK" dirty="0" err="1">
                <a:solidFill>
                  <a:srgbClr val="222222"/>
                </a:solidFill>
                <a:latin typeface="Arial"/>
                <a:ea typeface="Calibri"/>
                <a:cs typeface="Times New Roman"/>
              </a:rPr>
              <a:t>Cooperation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between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ISPs</a:t>
            </a:r>
            <a:r>
              <a:rPr lang="da-DK" dirty="0">
                <a:solidFill>
                  <a:srgbClr val="222222"/>
                </a:solidFill>
                <a:latin typeface="Arial"/>
                <a:ea typeface="Calibri"/>
                <a:cs typeface="Times New Roman"/>
              </a:rPr>
              <a:t> and Save the </a:t>
            </a:r>
            <a:r>
              <a:rPr lang="da-DK" dirty="0" err="1">
                <a:solidFill>
                  <a:srgbClr val="222222"/>
                </a:solidFill>
                <a:latin typeface="Arial"/>
                <a:ea typeface="Calibri"/>
                <a:cs typeface="Times New Roman"/>
              </a:rPr>
              <a:t>Children</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block</a:t>
            </a:r>
            <a:r>
              <a:rPr lang="da-DK" dirty="0">
                <a:solidFill>
                  <a:srgbClr val="222222"/>
                </a:solidFill>
                <a:latin typeface="Arial"/>
                <a:ea typeface="Calibri"/>
                <a:cs typeface="Times New Roman"/>
              </a:rPr>
              <a:t> sites - but </a:t>
            </a:r>
            <a:r>
              <a:rPr lang="da-DK" dirty="0" err="1">
                <a:solidFill>
                  <a:srgbClr val="222222"/>
                </a:solidFill>
                <a:latin typeface="Arial"/>
                <a:ea typeface="Calibri"/>
                <a:cs typeface="Times New Roman"/>
              </a:rPr>
              <a:t>they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often</a:t>
            </a:r>
            <a:r>
              <a:rPr lang="da-DK" dirty="0">
                <a:solidFill>
                  <a:srgbClr val="222222"/>
                </a:solidFill>
                <a:latin typeface="Arial"/>
                <a:ea typeface="Calibri"/>
                <a:cs typeface="Times New Roman"/>
              </a:rPr>
              <a:t> pop up on servers in </a:t>
            </a:r>
            <a:r>
              <a:rPr lang="da-DK" dirty="0" err="1">
                <a:solidFill>
                  <a:srgbClr val="222222"/>
                </a:solidFill>
                <a:latin typeface="Arial"/>
                <a:ea typeface="Calibri"/>
                <a:cs typeface="Times New Roman"/>
              </a:rPr>
              <a:t>other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countries</a:t>
            </a:r>
            <a:r>
              <a:rPr lang="da-DK" dirty="0">
                <a:solidFill>
                  <a:srgbClr val="222222"/>
                </a:solidFill>
                <a:latin typeface="Arial"/>
                <a:ea typeface="Calibri"/>
                <a:cs typeface="Times New Roman"/>
              </a:rPr>
              <a:t> in a </a:t>
            </a:r>
            <a:r>
              <a:rPr lang="da-DK" dirty="0" err="1">
                <a:solidFill>
                  <a:srgbClr val="222222"/>
                </a:solidFill>
                <a:latin typeface="Arial"/>
                <a:ea typeface="Calibri"/>
                <a:cs typeface="Times New Roman"/>
              </a:rPr>
              <a:t>few</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hours</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err="1">
                <a:solidFill>
                  <a:srgbClr val="222222"/>
                </a:solidFill>
                <a:latin typeface="Arial"/>
                <a:ea typeface="Calibri"/>
                <a:cs typeface="Times New Roman"/>
              </a:rPr>
              <a:t>App</a:t>
            </a:r>
            <a:r>
              <a:rPr lang="da-DK" dirty="0">
                <a:solidFill>
                  <a:srgbClr val="222222"/>
                </a:solidFill>
                <a:latin typeface="Arial"/>
                <a:ea typeface="Calibri"/>
                <a:cs typeface="Times New Roman"/>
              </a:rPr>
              <a:t>. 1000-1200 pages have illegal </a:t>
            </a:r>
            <a:r>
              <a:rPr lang="da-DK" dirty="0" err="1">
                <a:solidFill>
                  <a:srgbClr val="222222"/>
                </a:solidFill>
                <a:latin typeface="Arial"/>
                <a:ea typeface="Calibri"/>
                <a:cs typeface="Times New Roman"/>
              </a:rPr>
              <a:t>material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known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material</a:t>
            </a: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err="1">
                <a:solidFill>
                  <a:srgbClr val="222222"/>
                </a:solidFill>
                <a:latin typeface="Arial"/>
                <a:ea typeface="Calibri"/>
                <a:cs typeface="Times New Roman"/>
              </a:rPr>
              <a:t>Grooming</a:t>
            </a:r>
            <a:r>
              <a:rPr lang="da-DK" dirty="0">
                <a:solidFill>
                  <a:srgbClr val="222222"/>
                </a:solidFill>
                <a:latin typeface="Arial"/>
                <a:ea typeface="Calibri"/>
                <a:cs typeface="Times New Roman"/>
              </a:rPr>
              <a:t> online</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Starts </a:t>
            </a:r>
            <a:r>
              <a:rPr lang="da-DK" dirty="0" err="1">
                <a:solidFill>
                  <a:srgbClr val="222222"/>
                </a:solidFill>
                <a:latin typeface="Arial"/>
                <a:ea typeface="Calibri"/>
                <a:cs typeface="Times New Roman"/>
              </a:rPr>
              <a:t>often</a:t>
            </a:r>
            <a:r>
              <a:rPr lang="da-DK" dirty="0">
                <a:solidFill>
                  <a:srgbClr val="222222"/>
                </a:solidFill>
                <a:latin typeface="Arial"/>
                <a:ea typeface="Calibri"/>
                <a:cs typeface="Times New Roman"/>
              </a:rPr>
              <a:t> with </a:t>
            </a:r>
            <a:r>
              <a:rPr lang="da-DK" dirty="0" err="1">
                <a:solidFill>
                  <a:srgbClr val="222222"/>
                </a:solidFill>
                <a:latin typeface="Arial"/>
                <a:ea typeface="Calibri"/>
                <a:cs typeface="Times New Roman"/>
              </a:rPr>
              <a:t>request</a:t>
            </a:r>
            <a:r>
              <a:rPr lang="da-DK" dirty="0">
                <a:solidFill>
                  <a:srgbClr val="222222"/>
                </a:solidFill>
                <a:latin typeface="Arial"/>
                <a:ea typeface="Calibri"/>
                <a:cs typeface="Times New Roman"/>
              </a:rPr>
              <a:t> for models / spotting models via Facebook. </a:t>
            </a:r>
            <a:r>
              <a:rPr lang="da-DK" dirty="0" err="1">
                <a:solidFill>
                  <a:srgbClr val="222222"/>
                </a:solidFill>
                <a:latin typeface="Arial"/>
                <a:ea typeface="Calibri"/>
                <a:cs typeface="Times New Roman"/>
              </a:rPr>
              <a:t>After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contact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goes</a:t>
            </a:r>
            <a:r>
              <a:rPr lang="da-DK" dirty="0">
                <a:solidFill>
                  <a:srgbClr val="222222"/>
                </a:solidFill>
                <a:latin typeface="Arial"/>
                <a:ea typeface="Calibri"/>
                <a:cs typeface="Times New Roman"/>
              </a:rPr>
              <a:t> via Skype or </a:t>
            </a:r>
            <a:r>
              <a:rPr lang="da-DK" dirty="0" err="1">
                <a:solidFill>
                  <a:srgbClr val="222222"/>
                </a:solidFill>
                <a:latin typeface="Arial"/>
                <a:ea typeface="Calibri"/>
                <a:cs typeface="Times New Roman"/>
              </a:rPr>
              <a:t>another</a:t>
            </a:r>
            <a:r>
              <a:rPr lang="da-DK" dirty="0">
                <a:solidFill>
                  <a:srgbClr val="222222"/>
                </a:solidFill>
                <a:latin typeface="Arial"/>
                <a:ea typeface="Calibri"/>
                <a:cs typeface="Times New Roman"/>
              </a:rPr>
              <a:t> 1: 1 </a:t>
            </a:r>
            <a:r>
              <a:rPr lang="da-DK" dirty="0" err="1">
                <a:solidFill>
                  <a:srgbClr val="222222"/>
                </a:solidFill>
                <a:latin typeface="Arial"/>
                <a:ea typeface="Calibri"/>
                <a:cs typeface="Times New Roman"/>
              </a:rPr>
              <a:t>contact</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A case: A 14-year-old </a:t>
            </a:r>
            <a:r>
              <a:rPr lang="da-DK" dirty="0" err="1">
                <a:solidFill>
                  <a:srgbClr val="222222"/>
                </a:solidFill>
                <a:latin typeface="Arial"/>
                <a:ea typeface="Calibri"/>
                <a:cs typeface="Times New Roman"/>
              </a:rPr>
              <a:t>girl</a:t>
            </a:r>
            <a:r>
              <a:rPr lang="da-DK" dirty="0">
                <a:solidFill>
                  <a:srgbClr val="222222"/>
                </a:solidFill>
                <a:latin typeface="Arial"/>
                <a:ea typeface="Calibri"/>
                <a:cs typeface="Times New Roman"/>
              </a:rPr>
              <a:t> in a chat forum, is </a:t>
            </a:r>
            <a:r>
              <a:rPr lang="da-DK" dirty="0" err="1">
                <a:solidFill>
                  <a:srgbClr val="222222"/>
                </a:solidFill>
                <a:latin typeface="Arial"/>
                <a:ea typeface="Calibri"/>
                <a:cs typeface="Times New Roman"/>
              </a:rPr>
              <a:t>unsure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whether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she</a:t>
            </a:r>
            <a:r>
              <a:rPr lang="da-DK" dirty="0">
                <a:solidFill>
                  <a:srgbClr val="222222"/>
                </a:solidFill>
                <a:latin typeface="Arial"/>
                <a:ea typeface="Calibri"/>
                <a:cs typeface="Times New Roman"/>
              </a:rPr>
              <a:t> "is for </a:t>
            </a:r>
            <a:r>
              <a:rPr lang="da-DK" dirty="0" err="1">
                <a:solidFill>
                  <a:srgbClr val="222222"/>
                </a:solidFill>
                <a:latin typeface="Arial"/>
                <a:ea typeface="Calibri"/>
                <a:cs typeface="Times New Roman"/>
              </a:rPr>
              <a:t>girls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She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gets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contact</a:t>
            </a:r>
            <a:r>
              <a:rPr lang="da-DK" dirty="0">
                <a:solidFill>
                  <a:srgbClr val="222222"/>
                </a:solidFill>
                <a:latin typeface="Arial"/>
                <a:ea typeface="Calibri"/>
                <a:cs typeface="Times New Roman"/>
              </a:rPr>
              <a:t> with  a “</a:t>
            </a:r>
            <a:r>
              <a:rPr lang="da-DK" dirty="0" err="1">
                <a:solidFill>
                  <a:srgbClr val="222222"/>
                </a:solidFill>
                <a:latin typeface="Arial"/>
                <a:ea typeface="Calibri"/>
                <a:cs typeface="Times New Roman"/>
              </a:rPr>
              <a:t>female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friend</a:t>
            </a:r>
            <a:r>
              <a:rPr lang="da-DK" dirty="0">
                <a:solidFill>
                  <a:srgbClr val="222222"/>
                </a:solidFill>
                <a:latin typeface="Arial"/>
                <a:ea typeface="Calibri"/>
                <a:cs typeface="Times New Roman"/>
              </a:rPr>
              <a:t>" with the same </a:t>
            </a:r>
            <a:r>
              <a:rPr lang="da-DK" dirty="0" err="1">
                <a:solidFill>
                  <a:srgbClr val="222222"/>
                </a:solidFill>
                <a:latin typeface="Arial"/>
                <a:ea typeface="Calibri"/>
                <a:cs typeface="Times New Roman"/>
              </a:rPr>
              <a:t>doubt</a:t>
            </a:r>
            <a:r>
              <a:rPr lang="da-DK" dirty="0">
                <a:solidFill>
                  <a:srgbClr val="222222"/>
                </a:solidFill>
                <a:latin typeface="Arial"/>
                <a:ea typeface="Calibri"/>
                <a:cs typeface="Times New Roman"/>
              </a:rPr>
              <a:t> .... it </a:t>
            </a:r>
            <a:r>
              <a:rPr lang="da-DK" dirty="0" err="1">
                <a:solidFill>
                  <a:srgbClr val="222222"/>
                </a:solidFill>
                <a:latin typeface="Arial"/>
                <a:ea typeface="Calibri"/>
                <a:cs typeface="Times New Roman"/>
              </a:rPr>
              <a:t>ends</a:t>
            </a:r>
            <a:r>
              <a:rPr lang="da-DK" dirty="0">
                <a:solidFill>
                  <a:srgbClr val="222222"/>
                </a:solidFill>
                <a:latin typeface="Arial"/>
                <a:ea typeface="Calibri"/>
                <a:cs typeface="Times New Roman"/>
              </a:rPr>
              <a:t> with sex with the families dog ​​in front of a Web </a:t>
            </a:r>
            <a:r>
              <a:rPr lang="da-DK" dirty="0" err="1">
                <a:solidFill>
                  <a:srgbClr val="222222"/>
                </a:solidFill>
                <a:latin typeface="Arial"/>
                <a:ea typeface="Calibri"/>
                <a:cs typeface="Times New Roman"/>
              </a:rPr>
              <a:t>camera</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The </a:t>
            </a:r>
            <a:r>
              <a:rPr lang="da-DK" dirty="0" err="1">
                <a:solidFill>
                  <a:srgbClr val="222222"/>
                </a:solidFill>
                <a:latin typeface="Arial"/>
                <a:ea typeface="Calibri"/>
                <a:cs typeface="Times New Roman"/>
              </a:rPr>
              <a:t>typical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violator</a:t>
            </a:r>
            <a:r>
              <a:rPr lang="da-DK" dirty="0">
                <a:solidFill>
                  <a:srgbClr val="222222"/>
                </a:solidFill>
                <a:latin typeface="Arial"/>
                <a:ea typeface="Calibri"/>
                <a:cs typeface="Times New Roman"/>
              </a:rPr>
              <a:t> is 24-55 </a:t>
            </a:r>
            <a:r>
              <a:rPr lang="da-DK" dirty="0" err="1">
                <a:solidFill>
                  <a:srgbClr val="222222"/>
                </a:solidFill>
                <a:latin typeface="Arial"/>
                <a:ea typeface="Calibri"/>
                <a:cs typeface="Times New Roman"/>
              </a:rPr>
              <a:t>years</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err="1">
                <a:solidFill>
                  <a:srgbClr val="222222"/>
                </a:solidFill>
                <a:latin typeface="Arial"/>
                <a:ea typeface="Calibri"/>
                <a:cs typeface="Times New Roman"/>
              </a:rPr>
              <a:t>Children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can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groome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other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children</a:t>
            </a: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The </a:t>
            </a:r>
            <a:r>
              <a:rPr lang="da-DK" dirty="0" err="1">
                <a:solidFill>
                  <a:srgbClr val="222222"/>
                </a:solidFill>
                <a:latin typeface="Arial"/>
                <a:ea typeface="Calibri"/>
                <a:cs typeface="Times New Roman"/>
              </a:rPr>
              <a:t>vast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majority</a:t>
            </a:r>
            <a:r>
              <a:rPr lang="da-DK" dirty="0">
                <a:solidFill>
                  <a:srgbClr val="222222"/>
                </a:solidFill>
                <a:latin typeface="Arial"/>
                <a:ea typeface="Calibri"/>
                <a:cs typeface="Times New Roman"/>
              </a:rPr>
              <a:t> of </a:t>
            </a:r>
            <a:r>
              <a:rPr lang="da-DK" dirty="0" err="1">
                <a:solidFill>
                  <a:srgbClr val="222222"/>
                </a:solidFill>
                <a:latin typeface="Arial"/>
                <a:ea typeface="Calibri"/>
                <a:cs typeface="Times New Roman"/>
              </a:rPr>
              <a:t>abuse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occurs</a:t>
            </a:r>
            <a:r>
              <a:rPr lang="da-DK" dirty="0">
                <a:solidFill>
                  <a:srgbClr val="222222"/>
                </a:solidFill>
                <a:latin typeface="Arial"/>
                <a:ea typeface="Calibri"/>
                <a:cs typeface="Times New Roman"/>
              </a:rPr>
              <a:t> in the </a:t>
            </a:r>
            <a:r>
              <a:rPr lang="da-DK" dirty="0" err="1">
                <a:solidFill>
                  <a:srgbClr val="222222"/>
                </a:solidFill>
                <a:latin typeface="Arial"/>
                <a:ea typeface="Calibri"/>
                <a:cs typeface="Times New Roman"/>
              </a:rPr>
              <a:t>home</a:t>
            </a:r>
            <a:r>
              <a:rPr lang="da-DK" dirty="0">
                <a:solidFill>
                  <a:srgbClr val="222222"/>
                </a:solidFill>
                <a:latin typeface="Arial"/>
                <a:ea typeface="Calibri"/>
                <a:cs typeface="Times New Roman"/>
              </a:rPr>
              <a:t> (70% of the cases </a:t>
            </a:r>
            <a:r>
              <a:rPr lang="da-DK" dirty="0" err="1">
                <a:solidFill>
                  <a:srgbClr val="222222"/>
                </a:solidFill>
                <a:latin typeface="Arial"/>
                <a:ea typeface="Calibri"/>
                <a:cs typeface="Times New Roman"/>
              </a:rPr>
              <a:t>where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there</a:t>
            </a:r>
            <a:r>
              <a:rPr lang="da-DK" dirty="0">
                <a:solidFill>
                  <a:srgbClr val="222222"/>
                </a:solidFill>
                <a:latin typeface="Arial"/>
                <a:ea typeface="Calibri"/>
                <a:cs typeface="Times New Roman"/>
              </a:rPr>
              <a:t> has </a:t>
            </a:r>
            <a:r>
              <a:rPr lang="da-DK" dirty="0" err="1">
                <a:solidFill>
                  <a:srgbClr val="222222"/>
                </a:solidFill>
                <a:latin typeface="Arial"/>
                <a:ea typeface="Calibri"/>
                <a:cs typeface="Times New Roman"/>
              </a:rPr>
              <a:t>been</a:t>
            </a:r>
            <a:r>
              <a:rPr lang="da-DK" dirty="0">
                <a:solidFill>
                  <a:srgbClr val="222222"/>
                </a:solidFill>
                <a:latin typeface="Arial"/>
                <a:ea typeface="Calibri"/>
                <a:cs typeface="Times New Roman"/>
              </a:rPr>
              <a:t> a </a:t>
            </a:r>
            <a:r>
              <a:rPr lang="da-DK" dirty="0" err="1">
                <a:solidFill>
                  <a:srgbClr val="222222"/>
                </a:solidFill>
                <a:latin typeface="Arial"/>
                <a:ea typeface="Calibri"/>
                <a:cs typeface="Times New Roman"/>
              </a:rPr>
              <a:t>physical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assault</a:t>
            </a:r>
            <a:r>
              <a:rPr lang="da-DK" dirty="0">
                <a:solidFill>
                  <a:srgbClr val="222222"/>
                </a:solidFill>
                <a:latin typeface="Arial"/>
                <a:ea typeface="Calibri"/>
                <a:cs typeface="Times New Roman"/>
              </a:rPr>
              <a:t>) - </a:t>
            </a:r>
            <a:r>
              <a:rPr lang="da-DK" dirty="0" err="1">
                <a:solidFill>
                  <a:srgbClr val="222222"/>
                </a:solidFill>
                <a:latin typeface="Arial"/>
                <a:ea typeface="Calibri"/>
                <a:cs typeface="Times New Roman"/>
              </a:rPr>
              <a:t>father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stepfather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uncle</a:t>
            </a:r>
            <a:endParaRPr lang="da-DK" dirty="0">
              <a:ea typeface="Calibri"/>
              <a:cs typeface="Times New Roman"/>
            </a:endParaRPr>
          </a:p>
        </p:txBody>
      </p:sp>
      <p:sp>
        <p:nvSpPr>
          <p:cNvPr id="4" name="Pladsholder til diasnummer 3"/>
          <p:cNvSpPr>
            <a:spLocks noGrp="1"/>
          </p:cNvSpPr>
          <p:nvPr>
            <p:ph type="sldNum" sz="quarter" idx="10"/>
          </p:nvPr>
        </p:nvSpPr>
        <p:spPr/>
        <p:txBody>
          <a:bodyPr/>
          <a:lstStyle/>
          <a:p>
            <a:pPr>
              <a:defRPr/>
            </a:pPr>
            <a:fld id="{6C629F6C-0E78-4FF5-8174-7E66CF057A8F}" type="slidenum">
              <a:rPr lang="da-DK" altLang="da-DK" smtClean="0">
                <a:solidFill>
                  <a:prstClr val="black"/>
                </a:solidFill>
              </a:rPr>
              <a:pPr>
                <a:defRPr/>
              </a:pPr>
              <a:t>23</a:t>
            </a:fld>
            <a:endParaRPr lang="da-DK" altLang="da-DK">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274638" y="-1588"/>
            <a:ext cx="5907087" cy="4432301"/>
          </a:xfrm>
        </p:spPr>
      </p:sp>
      <p:sp>
        <p:nvSpPr>
          <p:cNvPr id="3" name="Pladsholder til noter 2"/>
          <p:cNvSpPr>
            <a:spLocks noGrp="1"/>
          </p:cNvSpPr>
          <p:nvPr>
            <p:ph type="body" idx="1"/>
          </p:nvPr>
        </p:nvSpPr>
        <p:spPr/>
        <p:txBody>
          <a:bodyPr>
            <a:normAutofit/>
          </a:bodyPr>
          <a:lstStyle/>
          <a:p>
            <a:endParaRPr lang="da-DK" dirty="0"/>
          </a:p>
        </p:txBody>
      </p:sp>
      <p:sp>
        <p:nvSpPr>
          <p:cNvPr id="4" name="Pladsholder til diasnummer 3"/>
          <p:cNvSpPr>
            <a:spLocks noGrp="1"/>
          </p:cNvSpPr>
          <p:nvPr>
            <p:ph type="sldNum" sz="quarter" idx="10"/>
          </p:nvPr>
        </p:nvSpPr>
        <p:spPr/>
        <p:txBody>
          <a:bodyPr/>
          <a:lstStyle/>
          <a:p>
            <a:pPr>
              <a:defRPr/>
            </a:pPr>
            <a:fld id="{6C629F6C-0E78-4FF5-8174-7E66CF057A8F}" type="slidenum">
              <a:rPr lang="da-DK" altLang="da-DK" smtClean="0"/>
              <a:pPr>
                <a:defRPr/>
              </a:pPr>
              <a:t>24</a:t>
            </a:fld>
            <a:endParaRPr lang="da-DK" altLang="da-DK"/>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normAutofit/>
          </a:bodyPr>
          <a:lstStyle/>
          <a:p>
            <a:r>
              <a:rPr lang="en-US" dirty="0" smtClean="0">
                <a:effectLst/>
                <a:latin typeface="arial"/>
              </a:rPr>
              <a:t>Children </a:t>
            </a:r>
            <a:r>
              <a:rPr lang="en-US" dirty="0" err="1" smtClean="0">
                <a:effectLst/>
                <a:latin typeface="arial"/>
              </a:rPr>
              <a:t>comitting</a:t>
            </a:r>
            <a:r>
              <a:rPr lang="en-US" dirty="0" smtClean="0">
                <a:effectLst/>
                <a:latin typeface="arial"/>
              </a:rPr>
              <a:t> sexual assaults on other children is a growing problem </a:t>
            </a:r>
            <a:r>
              <a:rPr lang="en-US" dirty="0" err="1" smtClean="0">
                <a:effectLst/>
                <a:latin typeface="arial"/>
              </a:rPr>
              <a:t>i</a:t>
            </a:r>
            <a:r>
              <a:rPr lang="en-US" dirty="0" smtClean="0">
                <a:effectLst/>
                <a:latin typeface="arial"/>
              </a:rPr>
              <a:t> DK.</a:t>
            </a:r>
          </a:p>
          <a:p>
            <a:endParaRPr lang="en-US" dirty="0" smtClean="0">
              <a:effectLst/>
              <a:latin typeface="arial"/>
            </a:endParaRPr>
          </a:p>
          <a:p>
            <a:r>
              <a:rPr lang="en-US" dirty="0" smtClean="0">
                <a:effectLst/>
                <a:latin typeface="arial"/>
              </a:rPr>
              <a:t>Approximately one third of all known sexual assaults in Denmark are committed by another child or young. Children and young people in residential institutions are particularly vulnerable: </a:t>
            </a:r>
          </a:p>
          <a:p>
            <a:r>
              <a:rPr lang="en-US" dirty="0" smtClean="0">
                <a:effectLst/>
                <a:latin typeface="arial"/>
              </a:rPr>
              <a:t>They are lonely, insecure and may seek solace in each other. It can develop damaging subcultures. </a:t>
            </a:r>
          </a:p>
          <a:p>
            <a:r>
              <a:rPr lang="en-US" dirty="0" smtClean="0">
                <a:effectLst/>
                <a:latin typeface="arial"/>
              </a:rPr>
              <a:t>Or it is children who have been subjected to physical violence or sexual abuse who repeats the pattern with exercise of power, coercion, violence and abuse against the other children.</a:t>
            </a:r>
            <a:br>
              <a:rPr lang="en-US" dirty="0" smtClean="0">
                <a:effectLst/>
                <a:latin typeface="arial"/>
              </a:rPr>
            </a:br>
            <a:r>
              <a:rPr lang="en-US" dirty="0" smtClean="0">
                <a:effectLst/>
                <a:latin typeface="arial"/>
              </a:rPr>
              <a:t/>
            </a:r>
            <a:br>
              <a:rPr lang="en-US" dirty="0" smtClean="0">
                <a:effectLst/>
                <a:latin typeface="arial"/>
              </a:rPr>
            </a:br>
            <a:r>
              <a:rPr lang="en-US" dirty="0" smtClean="0">
                <a:effectLst/>
                <a:latin typeface="arial"/>
              </a:rPr>
              <a:t>We do not want to call the kids offenders - but uses the term "children with sexual behaviors of concern". Children are still</a:t>
            </a:r>
            <a:r>
              <a:rPr lang="en-US" baseline="0" dirty="0" smtClean="0">
                <a:effectLst/>
                <a:latin typeface="arial"/>
              </a:rPr>
              <a:t> </a:t>
            </a:r>
            <a:r>
              <a:rPr lang="en-US" dirty="0" smtClean="0">
                <a:effectLst/>
                <a:latin typeface="arial"/>
              </a:rPr>
              <a:t>developing, do not stigmatize.</a:t>
            </a:r>
            <a:br>
              <a:rPr lang="en-US" dirty="0" smtClean="0">
                <a:effectLst/>
                <a:latin typeface="arial"/>
              </a:rPr>
            </a:br>
            <a:r>
              <a:rPr lang="en-US" dirty="0" smtClean="0">
                <a:effectLst/>
                <a:latin typeface="arial"/>
              </a:rPr>
              <a:t/>
            </a:r>
            <a:br>
              <a:rPr lang="en-US" dirty="0" smtClean="0">
                <a:effectLst/>
                <a:latin typeface="arial"/>
              </a:rPr>
            </a:br>
            <a:endParaRPr lang="da-DK" dirty="0"/>
          </a:p>
        </p:txBody>
      </p:sp>
      <p:sp>
        <p:nvSpPr>
          <p:cNvPr id="4" name="Pladsholder til diasnummer 3"/>
          <p:cNvSpPr>
            <a:spLocks noGrp="1"/>
          </p:cNvSpPr>
          <p:nvPr>
            <p:ph type="sldNum" sz="quarter" idx="10"/>
          </p:nvPr>
        </p:nvSpPr>
        <p:spPr/>
        <p:txBody>
          <a:bodyPr/>
          <a:lstStyle/>
          <a:p>
            <a:pPr>
              <a:defRPr/>
            </a:pPr>
            <a:fld id="{6C629F6C-0E78-4FF5-8174-7E66CF057A8F}" type="slidenum">
              <a:rPr lang="da-DK" altLang="da-DK" smtClean="0">
                <a:solidFill>
                  <a:prstClr val="black"/>
                </a:solidFill>
              </a:rPr>
              <a:pPr>
                <a:defRPr/>
              </a:pPr>
              <a:t>25</a:t>
            </a:fld>
            <a:endParaRPr lang="da-DK" altLang="da-DK">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Pladsholder til diasbillede 1"/>
          <p:cNvSpPr>
            <a:spLocks noGrp="1" noRot="1" noChangeAspect="1" noTextEdit="1"/>
          </p:cNvSpPr>
          <p:nvPr>
            <p:ph type="sldImg"/>
          </p:nvPr>
        </p:nvSpPr>
        <p:spPr bwMode="auto">
          <a:xfrm>
            <a:off x="274638" y="-1588"/>
            <a:ext cx="5907087" cy="4432301"/>
          </a:xfrm>
          <a:noFill/>
          <a:ln>
            <a:solidFill>
              <a:srgbClr val="000000"/>
            </a:solidFill>
            <a:miter lim="800000"/>
            <a:headEnd/>
            <a:tailEnd/>
          </a:ln>
        </p:spPr>
      </p:sp>
      <p:sp>
        <p:nvSpPr>
          <p:cNvPr id="272387" name="Pladsholder til not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effectLst/>
              <a:latin typeface="arial"/>
              <a:ea typeface="Geneva" charset="-128"/>
            </a:endParaRPr>
          </a:p>
          <a:p>
            <a:pPr defTabSz="452811">
              <a:defRPr/>
            </a:pPr>
            <a:r>
              <a:rPr lang="en-US" dirty="0" smtClean="0">
                <a:effectLst/>
                <a:latin typeface="arial"/>
              </a:rPr>
              <a:t>Approximately one third of all known sexual assaults in Denmark are committed by another child or young. Children and young people in residential institutions are particularly vulnerable: </a:t>
            </a:r>
          </a:p>
          <a:p>
            <a:pPr defTabSz="452811">
              <a:defRPr/>
            </a:pPr>
            <a:r>
              <a:rPr lang="en-US" dirty="0" smtClean="0">
                <a:effectLst/>
                <a:latin typeface="arial"/>
              </a:rPr>
              <a:t>They are lonely, insecure and may seek solace in each other. It can</a:t>
            </a:r>
            <a:r>
              <a:rPr lang="en-US" baseline="0" dirty="0" smtClean="0">
                <a:effectLst/>
                <a:latin typeface="arial"/>
              </a:rPr>
              <a:t> </a:t>
            </a:r>
            <a:r>
              <a:rPr lang="en-US" dirty="0" smtClean="0">
                <a:effectLst/>
                <a:latin typeface="arial"/>
              </a:rPr>
              <a:t>develop damaging subcultures. </a:t>
            </a:r>
          </a:p>
          <a:p>
            <a:pPr defTabSz="452811">
              <a:defRPr/>
            </a:pPr>
            <a:r>
              <a:rPr lang="en-US" dirty="0" smtClean="0">
                <a:effectLst/>
                <a:latin typeface="arial"/>
              </a:rPr>
              <a:t>Or it is the children who have been subjected to physical violence or sexual abuse and then repeats the pattern with the exercise of power, coercion, violence, abuse against the other children.</a:t>
            </a:r>
            <a:br>
              <a:rPr lang="en-US" dirty="0" smtClean="0">
                <a:effectLst/>
                <a:latin typeface="arial"/>
              </a:rPr>
            </a:br>
            <a:r>
              <a:rPr lang="en-US" dirty="0" smtClean="0">
                <a:effectLst/>
                <a:latin typeface="arial"/>
              </a:rPr>
              <a:t/>
            </a:r>
            <a:br>
              <a:rPr lang="en-US" dirty="0" smtClean="0">
                <a:effectLst/>
                <a:latin typeface="arial"/>
              </a:rPr>
            </a:br>
            <a:r>
              <a:rPr lang="en-US" dirty="0" smtClean="0">
                <a:effectLst/>
                <a:latin typeface="arial"/>
              </a:rPr>
              <a:t>Research shows that particularly it is a risk factor in relation to developing a sexually abusive behavior to have witnessed domestic violence.</a:t>
            </a:r>
            <a:br>
              <a:rPr lang="en-US" dirty="0" smtClean="0">
                <a:effectLst/>
                <a:latin typeface="arial"/>
              </a:rPr>
            </a:br>
            <a:r>
              <a:rPr lang="en-US" dirty="0" smtClean="0">
                <a:effectLst/>
                <a:latin typeface="arial"/>
              </a:rPr>
              <a:t>Characteristics of children and adolescents who commit assaults on other children and young people.</a:t>
            </a:r>
            <a:endParaRPr lang="en-US" dirty="0" smtClean="0">
              <a:effectLst/>
            </a:endParaRPr>
          </a:p>
          <a:p>
            <a:endParaRPr lang="da-DK" dirty="0" smtClean="0">
              <a:latin typeface="Arial" pitchFamily="34" charset="0"/>
              <a:ea typeface="Geneva" charset="-128"/>
            </a:endParaRPr>
          </a:p>
        </p:txBody>
      </p:sp>
      <p:sp>
        <p:nvSpPr>
          <p:cNvPr id="272388" name="Pladsholder til diasnummer 3"/>
          <p:cNvSpPr>
            <a:spLocks noGrp="1"/>
          </p:cNvSpPr>
          <p:nvPr>
            <p:ph type="sldNum" sz="quarter" idx="5"/>
          </p:nvPr>
        </p:nvSpPr>
        <p:spPr bwMode="auto">
          <a:noFill/>
          <a:ln>
            <a:miter lim="800000"/>
            <a:headEnd/>
            <a:tailEnd/>
          </a:ln>
        </p:spPr>
        <p:txBody>
          <a:bodyPr/>
          <a:lstStyle/>
          <a:p>
            <a:fld id="{99DA226D-C111-4B85-8D13-48E65C185CDC}" type="slidenum">
              <a:rPr lang="da-DK" smtClean="0">
                <a:solidFill>
                  <a:prstClr val="black"/>
                </a:solidFill>
              </a:rPr>
              <a:pPr/>
              <a:t>26</a:t>
            </a:fld>
            <a:endParaRPr lang="da-DK" smtClean="0">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Pladsholder til diasbillede 1"/>
          <p:cNvSpPr>
            <a:spLocks noGrp="1" noRot="1" noChangeAspect="1" noTextEdit="1"/>
          </p:cNvSpPr>
          <p:nvPr>
            <p:ph type="sldImg"/>
          </p:nvPr>
        </p:nvSpPr>
        <p:spPr bwMode="auto">
          <a:xfrm>
            <a:off x="274638" y="-1588"/>
            <a:ext cx="5907087" cy="4432301"/>
          </a:xfrm>
          <a:noFill/>
          <a:ln>
            <a:solidFill>
              <a:srgbClr val="000000"/>
            </a:solidFill>
            <a:miter lim="800000"/>
            <a:headEnd/>
            <a:tailEnd/>
          </a:ln>
        </p:spPr>
      </p:sp>
      <p:sp>
        <p:nvSpPr>
          <p:cNvPr id="273411" name="Pladsholder til noter 2"/>
          <p:cNvSpPr>
            <a:spLocks noGrp="1"/>
          </p:cNvSpPr>
          <p:nvPr>
            <p:ph type="body" idx="1"/>
          </p:nvPr>
        </p:nvSpPr>
        <p:spPr bwMode="auto">
          <a:noFill/>
        </p:spPr>
        <p:txBody>
          <a:bodyPr wrap="square" numCol="1" anchor="t" anchorCtr="0" compatLnSpc="1">
            <a:prstTxWarp prst="textNoShape">
              <a:avLst/>
            </a:prstTxWarp>
          </a:bodyPr>
          <a:lstStyle/>
          <a:p>
            <a:r>
              <a:rPr lang="da-DK" dirty="0" err="1" smtClean="0">
                <a:latin typeface="Arial" pitchFamily="34" charset="0"/>
                <a:ea typeface="Geneva" charset="-128"/>
              </a:rPr>
              <a:t>Both</a:t>
            </a:r>
            <a:r>
              <a:rPr lang="da-DK" dirty="0" smtClean="0">
                <a:latin typeface="Arial" pitchFamily="34" charset="0"/>
                <a:ea typeface="Geneva" charset="-128"/>
              </a:rPr>
              <a:t> </a:t>
            </a:r>
            <a:r>
              <a:rPr lang="da-DK" dirty="0" err="1" smtClean="0">
                <a:latin typeface="Arial" pitchFamily="34" charset="0"/>
                <a:ea typeface="Geneva" charset="-128"/>
              </a:rPr>
              <a:t>genders</a:t>
            </a:r>
            <a:r>
              <a:rPr lang="da-DK" baseline="0" dirty="0" smtClean="0">
                <a:latin typeface="Arial" pitchFamily="34" charset="0"/>
                <a:ea typeface="Geneva" charset="-128"/>
              </a:rPr>
              <a:t> </a:t>
            </a:r>
            <a:endParaRPr lang="da-DK" dirty="0" smtClean="0">
              <a:latin typeface="Arial" pitchFamily="34" charset="0"/>
              <a:ea typeface="Geneva" charset="-128"/>
            </a:endParaRPr>
          </a:p>
        </p:txBody>
      </p:sp>
      <p:sp>
        <p:nvSpPr>
          <p:cNvPr id="273412" name="Pladsholder til diasnummer 3"/>
          <p:cNvSpPr>
            <a:spLocks noGrp="1"/>
          </p:cNvSpPr>
          <p:nvPr>
            <p:ph type="sldNum" sz="quarter" idx="5"/>
          </p:nvPr>
        </p:nvSpPr>
        <p:spPr bwMode="auto">
          <a:noFill/>
          <a:ln>
            <a:miter lim="800000"/>
            <a:headEnd/>
            <a:tailEnd/>
          </a:ln>
        </p:spPr>
        <p:txBody>
          <a:bodyPr/>
          <a:lstStyle/>
          <a:p>
            <a:fld id="{F5E4F858-6AAB-489C-8EB4-F704D65350BE}" type="slidenum">
              <a:rPr lang="da-DK" smtClean="0">
                <a:solidFill>
                  <a:prstClr val="black"/>
                </a:solidFill>
              </a:rPr>
              <a:pPr/>
              <a:t>27</a:t>
            </a:fld>
            <a:endParaRPr lang="da-DK" smtClean="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274638" y="-1588"/>
            <a:ext cx="5907087" cy="4432301"/>
          </a:xfrm>
        </p:spPr>
      </p:sp>
      <p:sp>
        <p:nvSpPr>
          <p:cNvPr id="3" name="Pladsholder til noter 2"/>
          <p:cNvSpPr>
            <a:spLocks noGrp="1"/>
          </p:cNvSpPr>
          <p:nvPr>
            <p:ph type="body" idx="1"/>
          </p:nvPr>
        </p:nvSpPr>
        <p:spPr/>
        <p:txBody>
          <a:bodyPr>
            <a:normAutofit/>
          </a:bodyPr>
          <a:lstStyle/>
          <a:p>
            <a:pPr rtl="0"/>
            <a:r>
              <a:rPr lang="en-US" dirty="0" smtClean="0">
                <a:effectLst/>
              </a:rPr>
              <a:t>The </a:t>
            </a:r>
            <a:r>
              <a:rPr lang="en-US" dirty="0" err="1" smtClean="0">
                <a:effectLst/>
              </a:rPr>
              <a:t>consequenses</a:t>
            </a:r>
            <a:r>
              <a:rPr lang="en-US" dirty="0" smtClean="0">
                <a:effectLst/>
              </a:rPr>
              <a:t> for the children of </a:t>
            </a:r>
            <a:r>
              <a:rPr lang="en-US" dirty="0" err="1" smtClean="0">
                <a:effectLst/>
              </a:rPr>
              <a:t>beeing</a:t>
            </a:r>
            <a:r>
              <a:rPr lang="en-US" dirty="0" smtClean="0">
                <a:effectLst/>
              </a:rPr>
              <a:t> sexual abused or </a:t>
            </a:r>
            <a:r>
              <a:rPr lang="en-US" dirty="0" err="1" smtClean="0">
                <a:effectLst/>
              </a:rPr>
              <a:t>violented</a:t>
            </a:r>
            <a:endParaRPr lang="en-US" dirty="0">
              <a:effectLst/>
            </a:endParaRPr>
          </a:p>
        </p:txBody>
      </p:sp>
      <p:sp>
        <p:nvSpPr>
          <p:cNvPr id="4" name="Pladsholder til diasnummer 3"/>
          <p:cNvSpPr>
            <a:spLocks noGrp="1"/>
          </p:cNvSpPr>
          <p:nvPr>
            <p:ph type="sldNum" sz="quarter" idx="10"/>
          </p:nvPr>
        </p:nvSpPr>
        <p:spPr/>
        <p:txBody>
          <a:bodyPr/>
          <a:lstStyle/>
          <a:p>
            <a:pPr>
              <a:defRPr/>
            </a:pPr>
            <a:fld id="{6C629F6C-0E78-4FF5-8174-7E66CF057A8F}" type="slidenum">
              <a:rPr lang="da-DK" altLang="da-DK" smtClean="0">
                <a:solidFill>
                  <a:prstClr val="black"/>
                </a:solidFill>
              </a:rPr>
              <a:pPr>
                <a:defRPr/>
              </a:pPr>
              <a:t>28</a:t>
            </a:fld>
            <a:endParaRPr lang="da-DK" altLang="da-DK">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TextEdit="1"/>
          </p:cNvSpPr>
          <p:nvPr>
            <p:ph type="sldImg"/>
          </p:nvPr>
        </p:nvSpPr>
        <p:spPr bwMode="auto">
          <a:noFill/>
          <a:ln>
            <a:solidFill>
              <a:srgbClr val="000000"/>
            </a:solidFill>
            <a:miter lim="800000"/>
            <a:headEnd/>
            <a:tailEnd/>
          </a:ln>
        </p:spPr>
      </p:sp>
      <p:sp>
        <p:nvSpPr>
          <p:cNvPr id="285699" name="Rectangle 3"/>
          <p:cNvSpPr>
            <a:spLocks noGrp="1"/>
          </p:cNvSpPr>
          <p:nvPr>
            <p:ph type="body" idx="1"/>
          </p:nvPr>
        </p:nvSpPr>
        <p:spPr bwMode="auto">
          <a:noFill/>
        </p:spPr>
        <p:txBody>
          <a:bodyPr wrap="square" numCol="1" anchor="t" anchorCtr="0" compatLnSpc="1">
            <a:prstTxWarp prst="textNoShape">
              <a:avLst/>
            </a:prstTxWarp>
          </a:bodyPr>
          <a:lstStyle/>
          <a:p>
            <a:pPr defTabSz="452811">
              <a:lnSpc>
                <a:spcPct val="115000"/>
              </a:lnSpc>
              <a:spcAft>
                <a:spcPts val="990"/>
              </a:spcAft>
              <a:defRPr/>
            </a:pPr>
            <a:r>
              <a:rPr lang="da-DK" b="1" dirty="0" err="1">
                <a:solidFill>
                  <a:srgbClr val="222222"/>
                </a:solidFill>
                <a:latin typeface="Arial"/>
                <a:ea typeface="Calibri"/>
                <a:cs typeface="Times New Roman"/>
              </a:rPr>
              <a:t>Effects</a:t>
            </a:r>
            <a:r>
              <a:rPr lang="da-DK" b="1" dirty="0">
                <a:solidFill>
                  <a:srgbClr val="222222"/>
                </a:solidFill>
                <a:latin typeface="Arial"/>
                <a:ea typeface="Calibri"/>
                <a:cs typeface="Times New Roman"/>
              </a:rPr>
              <a:t>:</a:t>
            </a: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err="1">
                <a:ea typeface="Calibri"/>
                <a:cs typeface="Times New Roman"/>
              </a:rPr>
              <a:t>Today</a:t>
            </a:r>
            <a:r>
              <a:rPr lang="da-DK" dirty="0">
                <a:ea typeface="Calibri"/>
                <a:cs typeface="Times New Roman"/>
              </a:rPr>
              <a:t> </a:t>
            </a:r>
            <a:r>
              <a:rPr lang="da-DK" dirty="0" err="1">
                <a:ea typeface="Calibri"/>
                <a:cs typeface="Times New Roman"/>
              </a:rPr>
              <a:t>we</a:t>
            </a:r>
            <a:r>
              <a:rPr lang="da-DK" dirty="0">
                <a:ea typeface="Calibri"/>
                <a:cs typeface="Times New Roman"/>
              </a:rPr>
              <a:t> know </a:t>
            </a:r>
            <a:r>
              <a:rPr lang="da-DK" dirty="0" err="1">
                <a:ea typeface="Calibri"/>
                <a:cs typeface="Times New Roman"/>
              </a:rPr>
              <a:t>that</a:t>
            </a:r>
            <a:r>
              <a:rPr lang="da-DK" dirty="0">
                <a:ea typeface="Calibri"/>
                <a:cs typeface="Times New Roman"/>
              </a:rPr>
              <a:t> </a:t>
            </a:r>
            <a:r>
              <a:rPr lang="da-DK" dirty="0" err="1">
                <a:ea typeface="Calibri"/>
                <a:cs typeface="Times New Roman"/>
              </a:rPr>
              <a:t>even</a:t>
            </a:r>
            <a:r>
              <a:rPr lang="da-DK" dirty="0">
                <a:ea typeface="Calibri"/>
                <a:cs typeface="Times New Roman"/>
              </a:rPr>
              <a:t> </a:t>
            </a:r>
            <a:r>
              <a:rPr lang="da-DK" dirty="0" err="1">
                <a:ea typeface="Calibri"/>
                <a:cs typeface="Times New Roman"/>
              </a:rPr>
              <a:t>children</a:t>
            </a:r>
            <a:r>
              <a:rPr lang="da-DK" dirty="0">
                <a:ea typeface="Calibri"/>
                <a:cs typeface="Times New Roman"/>
              </a:rPr>
              <a:t> </a:t>
            </a:r>
            <a:r>
              <a:rPr lang="da-DK" dirty="0" err="1">
                <a:ea typeface="Calibri"/>
                <a:cs typeface="Times New Roman"/>
              </a:rPr>
              <a:t>can</a:t>
            </a:r>
            <a:r>
              <a:rPr lang="da-DK" dirty="0">
                <a:ea typeface="Calibri"/>
                <a:cs typeface="Times New Roman"/>
              </a:rPr>
              <a:t> </a:t>
            </a:r>
            <a:r>
              <a:rPr lang="da-DK" dirty="0" err="1">
                <a:ea typeface="Calibri"/>
                <a:cs typeface="Times New Roman"/>
              </a:rPr>
              <a:t>be</a:t>
            </a:r>
            <a:r>
              <a:rPr lang="da-DK" dirty="0">
                <a:ea typeface="Calibri"/>
                <a:cs typeface="Times New Roman"/>
              </a:rPr>
              <a:t> </a:t>
            </a:r>
            <a:r>
              <a:rPr lang="da-DK" dirty="0" err="1">
                <a:ea typeface="Calibri"/>
                <a:cs typeface="Times New Roman"/>
              </a:rPr>
              <a:t>traumatized</a:t>
            </a:r>
            <a:r>
              <a:rPr lang="da-DK" dirty="0">
                <a:ea typeface="Calibri"/>
                <a:cs typeface="Times New Roman"/>
              </a:rPr>
              <a:t> and </a:t>
            </a:r>
            <a:r>
              <a:rPr lang="da-DK" dirty="0" err="1">
                <a:ea typeface="Calibri"/>
                <a:cs typeface="Times New Roman"/>
              </a:rPr>
              <a:t>develop</a:t>
            </a:r>
            <a:r>
              <a:rPr lang="da-DK" dirty="0">
                <a:ea typeface="Calibri"/>
                <a:cs typeface="Times New Roman"/>
              </a:rPr>
              <a:t> PTDS.</a:t>
            </a:r>
            <a:br>
              <a:rPr lang="da-DK" dirty="0">
                <a:ea typeface="Calibri"/>
                <a:cs typeface="Times New Roman"/>
              </a:rPr>
            </a:br>
            <a:r>
              <a:rPr lang="da-DK" dirty="0">
                <a:ea typeface="Calibri"/>
                <a:cs typeface="Times New Roman"/>
              </a:rPr>
              <a:t>Trauma </a:t>
            </a:r>
            <a:r>
              <a:rPr lang="da-DK" dirty="0" err="1">
                <a:ea typeface="Calibri"/>
                <a:cs typeface="Times New Roman"/>
              </a:rPr>
              <a:t>reactions</a:t>
            </a:r>
            <a:r>
              <a:rPr lang="da-DK" dirty="0">
                <a:ea typeface="Calibri"/>
                <a:cs typeface="Times New Roman"/>
              </a:rPr>
              <a:t> </a:t>
            </a:r>
            <a:r>
              <a:rPr lang="da-DK" dirty="0" err="1">
                <a:ea typeface="Calibri"/>
                <a:cs typeface="Times New Roman"/>
              </a:rPr>
              <a:t>can</a:t>
            </a:r>
            <a:r>
              <a:rPr lang="da-DK" dirty="0">
                <a:ea typeface="Calibri"/>
                <a:cs typeface="Times New Roman"/>
              </a:rPr>
              <a:t> </a:t>
            </a:r>
            <a:r>
              <a:rPr lang="da-DK" dirty="0" err="1">
                <a:ea typeface="Calibri"/>
                <a:cs typeface="Times New Roman"/>
              </a:rPr>
              <a:t>be</a:t>
            </a:r>
            <a:r>
              <a:rPr lang="da-DK" dirty="0">
                <a:ea typeface="Calibri"/>
                <a:cs typeface="Times New Roman"/>
              </a:rPr>
              <a:t> </a:t>
            </a:r>
            <a:r>
              <a:rPr lang="da-DK" dirty="0" err="1">
                <a:ea typeface="Calibri"/>
                <a:cs typeface="Times New Roman"/>
              </a:rPr>
              <a:t>characterized</a:t>
            </a:r>
            <a:r>
              <a:rPr lang="da-DK" dirty="0">
                <a:ea typeface="Calibri"/>
                <a:cs typeface="Times New Roman"/>
              </a:rPr>
              <a:t> as normal </a:t>
            </a:r>
            <a:r>
              <a:rPr lang="da-DK" dirty="0" err="1">
                <a:ea typeface="Calibri"/>
                <a:cs typeface="Times New Roman"/>
              </a:rPr>
              <a:t>reactions</a:t>
            </a:r>
            <a:r>
              <a:rPr lang="da-DK" dirty="0">
                <a:ea typeface="Calibri"/>
                <a:cs typeface="Times New Roman"/>
              </a:rPr>
              <a:t> to </a:t>
            </a:r>
            <a:r>
              <a:rPr lang="da-DK" dirty="0" err="1">
                <a:ea typeface="Calibri"/>
                <a:cs typeface="Times New Roman"/>
              </a:rPr>
              <a:t>abnormal</a:t>
            </a:r>
            <a:r>
              <a:rPr lang="da-DK" dirty="0">
                <a:ea typeface="Calibri"/>
                <a:cs typeface="Times New Roman"/>
              </a:rPr>
              <a:t> events.</a:t>
            </a:r>
            <a:br>
              <a:rPr lang="da-DK" dirty="0">
                <a:ea typeface="Calibri"/>
                <a:cs typeface="Times New Roman"/>
              </a:rPr>
            </a:br>
            <a:r>
              <a:rPr lang="da-DK" dirty="0" err="1">
                <a:ea typeface="Calibri"/>
                <a:cs typeface="Times New Roman"/>
              </a:rPr>
              <a:t>We</a:t>
            </a:r>
            <a:r>
              <a:rPr lang="da-DK" dirty="0">
                <a:ea typeface="Calibri"/>
                <a:cs typeface="Times New Roman"/>
              </a:rPr>
              <a:t> </a:t>
            </a:r>
            <a:r>
              <a:rPr lang="da-DK" dirty="0" err="1">
                <a:ea typeface="Calibri"/>
                <a:cs typeface="Times New Roman"/>
              </a:rPr>
              <a:t>also</a:t>
            </a:r>
            <a:r>
              <a:rPr lang="da-DK" dirty="0">
                <a:ea typeface="Calibri"/>
                <a:cs typeface="Times New Roman"/>
              </a:rPr>
              <a:t> know </a:t>
            </a:r>
            <a:r>
              <a:rPr lang="da-DK" dirty="0" err="1">
                <a:ea typeface="Calibri"/>
                <a:cs typeface="Times New Roman"/>
              </a:rPr>
              <a:t>that</a:t>
            </a:r>
            <a:r>
              <a:rPr lang="da-DK" dirty="0">
                <a:ea typeface="Calibri"/>
                <a:cs typeface="Times New Roman"/>
              </a:rPr>
              <a:t> </a:t>
            </a:r>
            <a:r>
              <a:rPr lang="da-DK" dirty="0" err="1">
                <a:ea typeface="Calibri"/>
                <a:cs typeface="Times New Roman"/>
              </a:rPr>
              <a:t>battered</a:t>
            </a:r>
            <a:r>
              <a:rPr lang="da-DK" dirty="0">
                <a:ea typeface="Calibri"/>
                <a:cs typeface="Times New Roman"/>
              </a:rPr>
              <a:t> </a:t>
            </a:r>
            <a:r>
              <a:rPr lang="da-DK" dirty="0" err="1">
                <a:ea typeface="Calibri"/>
                <a:cs typeface="Times New Roman"/>
              </a:rPr>
              <a:t>mothers</a:t>
            </a:r>
            <a:r>
              <a:rPr lang="da-DK" dirty="0">
                <a:ea typeface="Calibri"/>
                <a:cs typeface="Times New Roman"/>
              </a:rPr>
              <a:t> </a:t>
            </a:r>
            <a:r>
              <a:rPr lang="da-DK" dirty="0" err="1">
                <a:ea typeface="Calibri"/>
                <a:cs typeface="Times New Roman"/>
              </a:rPr>
              <a:t>level</a:t>
            </a:r>
            <a:r>
              <a:rPr lang="da-DK" dirty="0">
                <a:ea typeface="Calibri"/>
                <a:cs typeface="Times New Roman"/>
              </a:rPr>
              <a:t> of </a:t>
            </a:r>
            <a:r>
              <a:rPr lang="da-DK" dirty="0" err="1">
                <a:ea typeface="Calibri"/>
                <a:cs typeface="Times New Roman"/>
              </a:rPr>
              <a:t>traumatization</a:t>
            </a:r>
            <a:r>
              <a:rPr lang="da-DK" dirty="0">
                <a:ea typeface="Calibri"/>
                <a:cs typeface="Times New Roman"/>
              </a:rPr>
              <a:t> have a </a:t>
            </a:r>
            <a:r>
              <a:rPr lang="da-DK" dirty="0" err="1">
                <a:ea typeface="Calibri"/>
                <a:cs typeface="Times New Roman"/>
              </a:rPr>
              <a:t>direct</a:t>
            </a:r>
            <a:r>
              <a:rPr lang="da-DK" dirty="0">
                <a:ea typeface="Calibri"/>
                <a:cs typeface="Times New Roman"/>
              </a:rPr>
              <a:t> </a:t>
            </a:r>
            <a:r>
              <a:rPr lang="da-DK" dirty="0" err="1">
                <a:ea typeface="Calibri"/>
                <a:cs typeface="Times New Roman"/>
              </a:rPr>
              <a:t>impact</a:t>
            </a:r>
            <a:r>
              <a:rPr lang="da-DK" dirty="0">
                <a:ea typeface="Calibri"/>
                <a:cs typeface="Times New Roman"/>
              </a:rPr>
              <a:t> on </a:t>
            </a:r>
            <a:r>
              <a:rPr lang="da-DK" dirty="0" err="1">
                <a:ea typeface="Calibri"/>
                <a:cs typeface="Times New Roman"/>
              </a:rPr>
              <a:t>children's</a:t>
            </a:r>
            <a:r>
              <a:rPr lang="da-DK" dirty="0">
                <a:ea typeface="Calibri"/>
                <a:cs typeface="Times New Roman"/>
              </a:rPr>
              <a:t> </a:t>
            </a:r>
            <a:r>
              <a:rPr lang="da-DK" dirty="0" err="1">
                <a:ea typeface="Calibri"/>
                <a:cs typeface="Times New Roman"/>
              </a:rPr>
              <a:t>level</a:t>
            </a:r>
            <a:r>
              <a:rPr lang="da-DK" dirty="0">
                <a:ea typeface="Calibri"/>
                <a:cs typeface="Times New Roman"/>
              </a:rPr>
              <a:t> of </a:t>
            </a:r>
            <a:r>
              <a:rPr lang="da-DK" dirty="0" err="1">
                <a:ea typeface="Calibri"/>
                <a:cs typeface="Times New Roman"/>
              </a:rPr>
              <a:t>traumatization</a:t>
            </a:r>
            <a:r>
              <a:rPr lang="da-DK" dirty="0">
                <a:ea typeface="Calibri"/>
                <a:cs typeface="Times New Roman"/>
              </a:rPr>
              <a:t> and </a:t>
            </a:r>
            <a:r>
              <a:rPr lang="da-DK" dirty="0" err="1">
                <a:ea typeface="Calibri"/>
                <a:cs typeface="Times New Roman"/>
              </a:rPr>
              <a:t>behavioral</a:t>
            </a:r>
            <a:r>
              <a:rPr lang="da-DK" dirty="0">
                <a:ea typeface="Calibri"/>
                <a:cs typeface="Times New Roman"/>
              </a:rPr>
              <a:t> problems - and </a:t>
            </a:r>
            <a:r>
              <a:rPr lang="da-DK" dirty="0" err="1">
                <a:ea typeface="Calibri"/>
                <a:cs typeface="Times New Roman"/>
              </a:rPr>
              <a:t>that</a:t>
            </a:r>
            <a:r>
              <a:rPr lang="da-DK" dirty="0">
                <a:ea typeface="Calibri"/>
                <a:cs typeface="Times New Roman"/>
              </a:rPr>
              <a:t> it is </a:t>
            </a:r>
            <a:r>
              <a:rPr lang="da-DK" dirty="0" err="1">
                <a:ea typeface="Calibri"/>
                <a:cs typeface="Times New Roman"/>
              </a:rPr>
              <a:t>equally</a:t>
            </a:r>
            <a:r>
              <a:rPr lang="da-DK" dirty="0">
                <a:ea typeface="Calibri"/>
                <a:cs typeface="Times New Roman"/>
              </a:rPr>
              <a:t> (perhaps </a:t>
            </a:r>
            <a:r>
              <a:rPr lang="da-DK" dirty="0" err="1">
                <a:ea typeface="Calibri"/>
                <a:cs typeface="Times New Roman"/>
              </a:rPr>
              <a:t>even</a:t>
            </a:r>
            <a:r>
              <a:rPr lang="da-DK" dirty="0">
                <a:ea typeface="Calibri"/>
                <a:cs typeface="Times New Roman"/>
              </a:rPr>
              <a:t> more stressful) for </a:t>
            </a:r>
            <a:r>
              <a:rPr lang="da-DK" dirty="0" err="1">
                <a:ea typeface="Calibri"/>
                <a:cs typeface="Times New Roman"/>
              </a:rPr>
              <a:t>children</a:t>
            </a:r>
            <a:r>
              <a:rPr lang="da-DK" dirty="0">
                <a:ea typeface="Calibri"/>
                <a:cs typeface="Times New Roman"/>
              </a:rPr>
              <a:t> to </a:t>
            </a:r>
            <a:r>
              <a:rPr lang="da-DK" dirty="0" err="1">
                <a:ea typeface="Calibri"/>
                <a:cs typeface="Times New Roman"/>
              </a:rPr>
              <a:t>witness</a:t>
            </a:r>
            <a:r>
              <a:rPr lang="da-DK" dirty="0">
                <a:ea typeface="Calibri"/>
                <a:cs typeface="Times New Roman"/>
              </a:rPr>
              <a:t> as to </a:t>
            </a:r>
            <a:r>
              <a:rPr lang="da-DK" dirty="0" err="1">
                <a:ea typeface="Calibri"/>
                <a:cs typeface="Times New Roman"/>
              </a:rPr>
              <a:t>being</a:t>
            </a:r>
            <a:r>
              <a:rPr lang="da-DK" dirty="0">
                <a:ea typeface="Calibri"/>
                <a:cs typeface="Times New Roman"/>
              </a:rPr>
              <a:t> </a:t>
            </a:r>
            <a:r>
              <a:rPr lang="da-DK" dirty="0" err="1">
                <a:ea typeface="Calibri"/>
                <a:cs typeface="Times New Roman"/>
              </a:rPr>
              <a:t>abused</a:t>
            </a:r>
            <a:r>
              <a:rPr lang="da-DK" dirty="0">
                <a:ea typeface="Calibri"/>
                <a:cs typeface="Times New Roman"/>
              </a:rPr>
              <a:t>. The </a:t>
            </a:r>
            <a:r>
              <a:rPr lang="da-DK" dirty="0" err="1">
                <a:ea typeface="Calibri"/>
                <a:cs typeface="Times New Roman"/>
              </a:rPr>
              <a:t>witness</a:t>
            </a:r>
            <a:r>
              <a:rPr lang="da-DK" dirty="0">
                <a:ea typeface="Calibri"/>
                <a:cs typeface="Times New Roman"/>
              </a:rPr>
              <a:t> </a:t>
            </a:r>
            <a:r>
              <a:rPr lang="da-DK" dirty="0" err="1">
                <a:ea typeface="Calibri"/>
                <a:cs typeface="Times New Roman"/>
              </a:rPr>
              <a:t>violence</a:t>
            </a:r>
            <a:r>
              <a:rPr lang="da-DK" dirty="0">
                <a:ea typeface="Calibri"/>
                <a:cs typeface="Times New Roman"/>
              </a:rPr>
              <a:t> has </a:t>
            </a:r>
            <a:r>
              <a:rPr lang="da-DK" dirty="0" err="1">
                <a:ea typeface="Calibri"/>
                <a:cs typeface="Times New Roman"/>
              </a:rPr>
              <a:t>entered</a:t>
            </a:r>
            <a:r>
              <a:rPr lang="da-DK" dirty="0">
                <a:ea typeface="Calibri"/>
                <a:cs typeface="Times New Roman"/>
              </a:rPr>
              <a:t> the PTSD </a:t>
            </a:r>
            <a:r>
              <a:rPr lang="da-DK" dirty="0" err="1">
                <a:ea typeface="Calibri"/>
                <a:cs typeface="Times New Roman"/>
              </a:rPr>
              <a:t>diagnosis</a:t>
            </a:r>
            <a:r>
              <a:rPr lang="da-DK" dirty="0">
                <a:ea typeface="Calibri"/>
                <a:cs typeface="Times New Roman"/>
              </a:rPr>
              <a:t>.</a:t>
            </a:r>
            <a:br>
              <a:rPr lang="da-DK" dirty="0">
                <a:ea typeface="Calibri"/>
                <a:cs typeface="Times New Roman"/>
              </a:rPr>
            </a:br>
            <a:r>
              <a:rPr lang="da-DK" dirty="0">
                <a:ea typeface="Calibri"/>
                <a:cs typeface="Times New Roman"/>
              </a:rPr>
              <a:t>(American </a:t>
            </a:r>
            <a:r>
              <a:rPr lang="da-DK" dirty="0" err="1">
                <a:ea typeface="Calibri"/>
                <a:cs typeface="Times New Roman"/>
              </a:rPr>
              <a:t>survey</a:t>
            </a:r>
            <a:r>
              <a:rPr lang="da-DK" dirty="0">
                <a:ea typeface="Calibri"/>
                <a:cs typeface="Times New Roman"/>
              </a:rPr>
              <a:t>: 56% of </a:t>
            </a:r>
            <a:r>
              <a:rPr lang="da-DK" dirty="0" err="1">
                <a:ea typeface="Calibri"/>
                <a:cs typeface="Times New Roman"/>
              </a:rPr>
              <a:t>children</a:t>
            </a:r>
            <a:r>
              <a:rPr lang="da-DK" dirty="0">
                <a:ea typeface="Calibri"/>
                <a:cs typeface="Times New Roman"/>
              </a:rPr>
              <a:t> at the KC had PTSD or symptoms)</a:t>
            </a:r>
            <a:br>
              <a:rPr lang="da-DK" dirty="0">
                <a:ea typeface="Calibri"/>
                <a:cs typeface="Times New Roman"/>
              </a:rPr>
            </a:br>
            <a:r>
              <a:rPr lang="da-DK" dirty="0">
                <a:ea typeface="Calibri"/>
                <a:cs typeface="Times New Roman"/>
              </a:rPr>
              <a:t/>
            </a:r>
            <a:br>
              <a:rPr lang="da-DK" dirty="0">
                <a:ea typeface="Calibri"/>
                <a:cs typeface="Times New Roman"/>
              </a:rPr>
            </a:br>
            <a:r>
              <a:rPr lang="da-DK" dirty="0" err="1">
                <a:ea typeface="Calibri"/>
                <a:cs typeface="Times New Roman"/>
              </a:rPr>
              <a:t>What</a:t>
            </a:r>
            <a:r>
              <a:rPr lang="da-DK" dirty="0">
                <a:ea typeface="Calibri"/>
                <a:cs typeface="Times New Roman"/>
              </a:rPr>
              <a:t> </a:t>
            </a:r>
            <a:r>
              <a:rPr lang="da-DK" dirty="0" err="1">
                <a:ea typeface="Calibri"/>
                <a:cs typeface="Times New Roman"/>
              </a:rPr>
              <a:t>characterizes</a:t>
            </a:r>
            <a:r>
              <a:rPr lang="da-DK" dirty="0">
                <a:ea typeface="Calibri"/>
                <a:cs typeface="Times New Roman"/>
              </a:rPr>
              <a:t> PTSD:</a:t>
            </a:r>
            <a:br>
              <a:rPr lang="da-DK" dirty="0">
                <a:ea typeface="Calibri"/>
                <a:cs typeface="Times New Roman"/>
              </a:rPr>
            </a:br>
            <a:r>
              <a:rPr lang="da-DK" dirty="0">
                <a:ea typeface="Calibri"/>
                <a:cs typeface="Times New Roman"/>
              </a:rPr>
              <a:t>The person must have </a:t>
            </a:r>
            <a:r>
              <a:rPr lang="da-DK" dirty="0" err="1">
                <a:ea typeface="Calibri"/>
                <a:cs typeface="Times New Roman"/>
              </a:rPr>
              <a:t>been</a:t>
            </a:r>
            <a:r>
              <a:rPr lang="da-DK" dirty="0">
                <a:ea typeface="Calibri"/>
                <a:cs typeface="Times New Roman"/>
              </a:rPr>
              <a:t> </a:t>
            </a:r>
            <a:r>
              <a:rPr lang="da-DK" dirty="0" err="1">
                <a:ea typeface="Calibri"/>
                <a:cs typeface="Times New Roman"/>
              </a:rPr>
              <a:t>exposed</a:t>
            </a:r>
            <a:r>
              <a:rPr lang="da-DK" dirty="0">
                <a:ea typeface="Calibri"/>
                <a:cs typeface="Times New Roman"/>
              </a:rPr>
              <a:t> to a large ...</a:t>
            </a:r>
            <a:br>
              <a:rPr lang="da-DK" dirty="0">
                <a:ea typeface="Calibri"/>
                <a:cs typeface="Times New Roman"/>
              </a:rPr>
            </a:br>
            <a:r>
              <a:rPr lang="da-DK" dirty="0">
                <a:ea typeface="Calibri"/>
                <a:cs typeface="Times New Roman"/>
              </a:rPr>
              <a:t/>
            </a:r>
            <a:br>
              <a:rPr lang="da-DK" dirty="0">
                <a:ea typeface="Calibri"/>
                <a:cs typeface="Times New Roman"/>
              </a:rPr>
            </a:br>
            <a:r>
              <a:rPr lang="da-DK" dirty="0">
                <a:ea typeface="Calibri"/>
                <a:cs typeface="Times New Roman"/>
              </a:rPr>
              <a:t>The </a:t>
            </a:r>
            <a:r>
              <a:rPr lang="da-DK" dirty="0" err="1">
                <a:ea typeface="Calibri"/>
                <a:cs typeface="Times New Roman"/>
              </a:rPr>
              <a:t>following</a:t>
            </a:r>
            <a:r>
              <a:rPr lang="da-DK" dirty="0">
                <a:ea typeface="Calibri"/>
                <a:cs typeface="Times New Roman"/>
              </a:rPr>
              <a:t> </a:t>
            </a:r>
            <a:r>
              <a:rPr lang="da-DK" dirty="0" err="1">
                <a:ea typeface="Calibri"/>
                <a:cs typeface="Times New Roman"/>
              </a:rPr>
              <a:t>three</a:t>
            </a:r>
            <a:r>
              <a:rPr lang="da-DK" dirty="0">
                <a:ea typeface="Calibri"/>
                <a:cs typeface="Times New Roman"/>
              </a:rPr>
              <a:t> patterns of </a:t>
            </a:r>
            <a:r>
              <a:rPr lang="da-DK" dirty="0" err="1">
                <a:ea typeface="Calibri"/>
                <a:cs typeface="Times New Roman"/>
              </a:rPr>
              <a:t>reaction</a:t>
            </a:r>
            <a:r>
              <a:rPr lang="da-DK" dirty="0">
                <a:ea typeface="Calibri"/>
                <a:cs typeface="Times New Roman"/>
              </a:rPr>
              <a:t> must </a:t>
            </a:r>
            <a:r>
              <a:rPr lang="da-DK" dirty="0" err="1">
                <a:ea typeface="Calibri"/>
                <a:cs typeface="Times New Roman"/>
              </a:rPr>
              <a:t>be</a:t>
            </a:r>
            <a:r>
              <a:rPr lang="da-DK" dirty="0">
                <a:ea typeface="Calibri"/>
                <a:cs typeface="Times New Roman"/>
              </a:rPr>
              <a:t> </a:t>
            </a:r>
            <a:r>
              <a:rPr lang="da-DK" dirty="0" err="1">
                <a:ea typeface="Calibri"/>
                <a:cs typeface="Times New Roman"/>
              </a:rPr>
              <a:t>included</a:t>
            </a:r>
            <a:r>
              <a:rPr lang="da-DK" dirty="0">
                <a:ea typeface="Calibri"/>
                <a:cs typeface="Times New Roman"/>
              </a:rPr>
              <a:t>:</a:t>
            </a:r>
            <a:br>
              <a:rPr lang="da-DK" dirty="0">
                <a:ea typeface="Calibri"/>
                <a:cs typeface="Times New Roman"/>
              </a:rPr>
            </a:br>
            <a:r>
              <a:rPr lang="da-DK" dirty="0">
                <a:ea typeface="Calibri"/>
                <a:cs typeface="Times New Roman"/>
              </a:rPr>
              <a:t>- </a:t>
            </a:r>
            <a:r>
              <a:rPr lang="da-DK" dirty="0" err="1">
                <a:ea typeface="Calibri"/>
                <a:cs typeface="Times New Roman"/>
              </a:rPr>
              <a:t>Recurring</a:t>
            </a:r>
            <a:r>
              <a:rPr lang="da-DK" dirty="0">
                <a:ea typeface="Calibri"/>
                <a:cs typeface="Times New Roman"/>
              </a:rPr>
              <a:t> to </a:t>
            </a:r>
            <a:r>
              <a:rPr lang="da-DK" dirty="0" err="1">
                <a:ea typeface="Calibri"/>
                <a:cs typeface="Times New Roman"/>
              </a:rPr>
              <a:t>relive</a:t>
            </a:r>
            <a:r>
              <a:rPr lang="da-DK" dirty="0">
                <a:ea typeface="Calibri"/>
                <a:cs typeface="Times New Roman"/>
              </a:rPr>
              <a:t> the event or parts </a:t>
            </a:r>
            <a:r>
              <a:rPr lang="da-DK" dirty="0" err="1">
                <a:ea typeface="Calibri"/>
                <a:cs typeface="Times New Roman"/>
              </a:rPr>
              <a:t>thereof</a:t>
            </a:r>
            <a:r>
              <a:rPr lang="da-DK" dirty="0">
                <a:ea typeface="Calibri"/>
                <a:cs typeface="Times New Roman"/>
              </a:rPr>
              <a:t> - </a:t>
            </a:r>
            <a:r>
              <a:rPr lang="da-DK" dirty="0" err="1">
                <a:ea typeface="Calibri"/>
                <a:cs typeface="Times New Roman"/>
              </a:rPr>
              <a:t>smell</a:t>
            </a:r>
            <a:r>
              <a:rPr lang="da-DK" dirty="0">
                <a:ea typeface="Calibri"/>
                <a:cs typeface="Times New Roman"/>
              </a:rPr>
              <a:t>, sound, images</a:t>
            </a:r>
            <a:br>
              <a:rPr lang="da-DK" dirty="0">
                <a:ea typeface="Calibri"/>
                <a:cs typeface="Times New Roman"/>
              </a:rPr>
            </a:br>
            <a:r>
              <a:rPr lang="da-DK" dirty="0">
                <a:ea typeface="Calibri"/>
                <a:cs typeface="Times New Roman"/>
              </a:rPr>
              <a:t>- Try to </a:t>
            </a:r>
            <a:r>
              <a:rPr lang="da-DK" dirty="0" err="1">
                <a:ea typeface="Calibri"/>
                <a:cs typeface="Times New Roman"/>
              </a:rPr>
              <a:t>avoid</a:t>
            </a:r>
            <a:r>
              <a:rPr lang="da-DK" dirty="0">
                <a:ea typeface="Calibri"/>
                <a:cs typeface="Times New Roman"/>
              </a:rPr>
              <a:t> stimuli </a:t>
            </a:r>
            <a:r>
              <a:rPr lang="da-DK" dirty="0" err="1">
                <a:ea typeface="Calibri"/>
                <a:cs typeface="Times New Roman"/>
              </a:rPr>
              <a:t>that</a:t>
            </a:r>
            <a:r>
              <a:rPr lang="da-DK" dirty="0">
                <a:ea typeface="Calibri"/>
                <a:cs typeface="Times New Roman"/>
              </a:rPr>
              <a:t> </a:t>
            </a:r>
            <a:r>
              <a:rPr lang="da-DK" dirty="0" err="1">
                <a:ea typeface="Calibri"/>
                <a:cs typeface="Times New Roman"/>
              </a:rPr>
              <a:t>remind</a:t>
            </a:r>
            <a:r>
              <a:rPr lang="da-DK" dirty="0">
                <a:ea typeface="Calibri"/>
                <a:cs typeface="Times New Roman"/>
              </a:rPr>
              <a:t> of it or </a:t>
            </a:r>
            <a:r>
              <a:rPr lang="da-DK" dirty="0" err="1">
                <a:ea typeface="Calibri"/>
                <a:cs typeface="Times New Roman"/>
              </a:rPr>
              <a:t>avoid</a:t>
            </a:r>
            <a:r>
              <a:rPr lang="da-DK" dirty="0">
                <a:ea typeface="Calibri"/>
                <a:cs typeface="Times New Roman"/>
              </a:rPr>
              <a:t> </a:t>
            </a:r>
            <a:r>
              <a:rPr lang="da-DK" dirty="0" err="1">
                <a:ea typeface="Calibri"/>
                <a:cs typeface="Times New Roman"/>
              </a:rPr>
              <a:t>thoughts</a:t>
            </a:r>
            <a:r>
              <a:rPr lang="da-DK" dirty="0">
                <a:ea typeface="Calibri"/>
                <a:cs typeface="Times New Roman"/>
              </a:rPr>
              <a:t> and </a:t>
            </a:r>
            <a:r>
              <a:rPr lang="da-DK" dirty="0" err="1">
                <a:ea typeface="Calibri"/>
                <a:cs typeface="Times New Roman"/>
              </a:rPr>
              <a:t>feelings</a:t>
            </a:r>
            <a:r>
              <a:rPr lang="da-DK" dirty="0">
                <a:ea typeface="Calibri"/>
                <a:cs typeface="Times New Roman"/>
              </a:rPr>
              <a:t> </a:t>
            </a:r>
            <a:r>
              <a:rPr lang="da-DK" dirty="0" err="1">
                <a:ea typeface="Calibri"/>
                <a:cs typeface="Times New Roman"/>
              </a:rPr>
              <a:t>associated</a:t>
            </a:r>
            <a:r>
              <a:rPr lang="da-DK" dirty="0">
                <a:ea typeface="Calibri"/>
                <a:cs typeface="Times New Roman"/>
              </a:rPr>
              <a:t> with the trauma</a:t>
            </a:r>
            <a:br>
              <a:rPr lang="da-DK" dirty="0">
                <a:ea typeface="Calibri"/>
                <a:cs typeface="Times New Roman"/>
              </a:rPr>
            </a:br>
            <a:r>
              <a:rPr lang="da-DK" dirty="0">
                <a:ea typeface="Calibri"/>
                <a:cs typeface="Times New Roman"/>
              </a:rPr>
              <a:t>- </a:t>
            </a:r>
            <a:r>
              <a:rPr lang="da-DK" dirty="0" err="1">
                <a:ea typeface="Calibri"/>
                <a:cs typeface="Times New Roman"/>
              </a:rPr>
              <a:t>Renewable</a:t>
            </a:r>
            <a:r>
              <a:rPr lang="da-DK" dirty="0">
                <a:ea typeface="Calibri"/>
                <a:cs typeface="Times New Roman"/>
              </a:rPr>
              <a:t> </a:t>
            </a:r>
            <a:r>
              <a:rPr lang="da-DK" dirty="0" err="1">
                <a:ea typeface="Calibri"/>
                <a:cs typeface="Times New Roman"/>
              </a:rPr>
              <a:t>mentally</a:t>
            </a:r>
            <a:r>
              <a:rPr lang="da-DK" dirty="0">
                <a:ea typeface="Calibri"/>
                <a:cs typeface="Times New Roman"/>
              </a:rPr>
              <a:t> alert / stress</a:t>
            </a:r>
            <a:br>
              <a:rPr lang="da-DK" dirty="0">
                <a:ea typeface="Calibri"/>
                <a:cs typeface="Times New Roman"/>
              </a:rPr>
            </a:br>
            <a:r>
              <a:rPr lang="da-DK" dirty="0">
                <a:ea typeface="Calibri"/>
                <a:cs typeface="Times New Roman"/>
              </a:rPr>
              <a:t/>
            </a:r>
            <a:br>
              <a:rPr lang="da-DK" dirty="0">
                <a:ea typeface="Calibri"/>
                <a:cs typeface="Times New Roman"/>
              </a:rPr>
            </a:br>
            <a:r>
              <a:rPr lang="da-DK" b="1" dirty="0" smtClean="0">
                <a:latin typeface="Arial" pitchFamily="34" charset="0"/>
                <a:ea typeface="Geneva" charset="-128"/>
              </a:rPr>
              <a:t>The PTSD-</a:t>
            </a:r>
            <a:r>
              <a:rPr lang="da-DK" b="1" dirty="0" err="1" smtClean="0">
                <a:latin typeface="Arial" pitchFamily="34" charset="0"/>
                <a:ea typeface="Geneva" charset="-128"/>
              </a:rPr>
              <a:t>diagnosis</a:t>
            </a:r>
            <a:endParaRPr lang="da-DK" b="1" dirty="0" smtClean="0">
              <a:latin typeface="Arial" pitchFamily="34" charset="0"/>
              <a:ea typeface="Geneva" charset="-128"/>
            </a:endParaRPr>
          </a:p>
          <a:p>
            <a:pPr>
              <a:lnSpc>
                <a:spcPct val="115000"/>
              </a:lnSpc>
              <a:spcAft>
                <a:spcPts val="990"/>
              </a:spcAft>
            </a:pPr>
            <a:r>
              <a:rPr lang="da-DK" dirty="0">
                <a:ea typeface="Calibri"/>
                <a:cs typeface="Times New Roman"/>
              </a:rPr>
              <a:t>- Over </a:t>
            </a:r>
            <a:r>
              <a:rPr lang="da-DK" dirty="0" err="1">
                <a:ea typeface="Calibri"/>
                <a:cs typeface="Times New Roman"/>
              </a:rPr>
              <a:t>alertness</a:t>
            </a:r>
            <a:r>
              <a:rPr lang="da-DK" dirty="0">
                <a:ea typeface="Calibri"/>
                <a:cs typeface="Times New Roman"/>
              </a:rPr>
              <a:t/>
            </a:r>
            <a:br>
              <a:rPr lang="da-DK" dirty="0">
                <a:ea typeface="Calibri"/>
                <a:cs typeface="Times New Roman"/>
              </a:rPr>
            </a:br>
            <a:r>
              <a:rPr lang="da-DK" dirty="0">
                <a:ea typeface="Calibri"/>
                <a:cs typeface="Times New Roman"/>
              </a:rPr>
              <a:t>- </a:t>
            </a:r>
            <a:r>
              <a:rPr lang="da-DK" dirty="0" err="1">
                <a:ea typeface="Calibri"/>
                <a:cs typeface="Times New Roman"/>
              </a:rPr>
              <a:t>Difficulty</a:t>
            </a:r>
            <a:r>
              <a:rPr lang="da-DK" dirty="0">
                <a:ea typeface="Calibri"/>
                <a:cs typeface="Times New Roman"/>
              </a:rPr>
              <a:t> in </a:t>
            </a:r>
            <a:r>
              <a:rPr lang="da-DK" dirty="0" err="1">
                <a:ea typeface="Calibri"/>
                <a:cs typeface="Times New Roman"/>
              </a:rPr>
              <a:t>falling</a:t>
            </a:r>
            <a:r>
              <a:rPr lang="da-DK" dirty="0">
                <a:ea typeface="Calibri"/>
                <a:cs typeface="Times New Roman"/>
              </a:rPr>
              <a:t> </a:t>
            </a:r>
            <a:r>
              <a:rPr lang="da-DK" dirty="0" err="1">
                <a:ea typeface="Calibri"/>
                <a:cs typeface="Times New Roman"/>
              </a:rPr>
              <a:t>asleep</a:t>
            </a:r>
            <a:r>
              <a:rPr lang="da-DK" dirty="0">
                <a:ea typeface="Calibri"/>
                <a:cs typeface="Times New Roman"/>
              </a:rPr>
              <a:t> or </a:t>
            </a:r>
            <a:r>
              <a:rPr lang="da-DK" dirty="0" err="1">
                <a:ea typeface="Calibri"/>
                <a:cs typeface="Times New Roman"/>
              </a:rPr>
              <a:t>staying</a:t>
            </a:r>
            <a:r>
              <a:rPr lang="da-DK" dirty="0">
                <a:ea typeface="Calibri"/>
                <a:cs typeface="Times New Roman"/>
              </a:rPr>
              <a:t> </a:t>
            </a:r>
            <a:r>
              <a:rPr lang="da-DK" dirty="0" err="1">
                <a:ea typeface="Calibri"/>
                <a:cs typeface="Times New Roman"/>
              </a:rPr>
              <a:t>asleep</a:t>
            </a:r>
            <a:r>
              <a:rPr lang="da-DK" dirty="0">
                <a:ea typeface="Calibri"/>
                <a:cs typeface="Times New Roman"/>
              </a:rPr>
              <a:t/>
            </a:r>
            <a:br>
              <a:rPr lang="da-DK" dirty="0">
                <a:ea typeface="Calibri"/>
                <a:cs typeface="Times New Roman"/>
              </a:rPr>
            </a:br>
            <a:r>
              <a:rPr lang="da-DK" dirty="0">
                <a:ea typeface="Calibri"/>
                <a:cs typeface="Times New Roman"/>
              </a:rPr>
              <a:t>- </a:t>
            </a:r>
            <a:r>
              <a:rPr lang="da-DK" dirty="0" err="1">
                <a:ea typeface="Calibri"/>
                <a:cs typeface="Times New Roman"/>
              </a:rPr>
              <a:t>Irritability</a:t>
            </a:r>
            <a:r>
              <a:rPr lang="da-DK" dirty="0">
                <a:ea typeface="Calibri"/>
                <a:cs typeface="Times New Roman"/>
              </a:rPr>
              <a:t> and anger</a:t>
            </a:r>
            <a:br>
              <a:rPr lang="da-DK" dirty="0">
                <a:ea typeface="Calibri"/>
                <a:cs typeface="Times New Roman"/>
              </a:rPr>
            </a:br>
            <a:r>
              <a:rPr lang="da-DK" dirty="0">
                <a:ea typeface="Calibri"/>
                <a:cs typeface="Times New Roman"/>
              </a:rPr>
              <a:t>- </a:t>
            </a:r>
            <a:r>
              <a:rPr lang="da-DK" dirty="0" err="1">
                <a:ea typeface="Calibri"/>
                <a:cs typeface="Times New Roman"/>
              </a:rPr>
              <a:t>Difficulty</a:t>
            </a:r>
            <a:r>
              <a:rPr lang="da-DK" dirty="0">
                <a:ea typeface="Calibri"/>
                <a:cs typeface="Times New Roman"/>
              </a:rPr>
              <a:t> </a:t>
            </a:r>
            <a:r>
              <a:rPr lang="da-DK" dirty="0" err="1">
                <a:ea typeface="Calibri"/>
                <a:cs typeface="Times New Roman"/>
              </a:rPr>
              <a:t>concentrating</a:t>
            </a:r>
            <a:r>
              <a:rPr lang="da-DK" dirty="0">
                <a:ea typeface="Calibri"/>
                <a:cs typeface="Times New Roman"/>
              </a:rPr>
              <a:t/>
            </a:r>
            <a:br>
              <a:rPr lang="da-DK" dirty="0">
                <a:ea typeface="Calibri"/>
                <a:cs typeface="Times New Roman"/>
              </a:rPr>
            </a:br>
            <a:r>
              <a:rPr lang="da-DK" dirty="0">
                <a:ea typeface="Calibri"/>
                <a:cs typeface="Times New Roman"/>
              </a:rPr>
              <a:t>- Over-</a:t>
            </a:r>
            <a:r>
              <a:rPr lang="da-DK" dirty="0" err="1">
                <a:ea typeface="Calibri"/>
                <a:cs typeface="Times New Roman"/>
              </a:rPr>
              <a:t>reaction</a:t>
            </a:r>
            <a:r>
              <a:rPr lang="da-DK" dirty="0">
                <a:ea typeface="Calibri"/>
                <a:cs typeface="Times New Roman"/>
              </a:rPr>
              <a:t> to </a:t>
            </a:r>
            <a:r>
              <a:rPr lang="da-DK" dirty="0" err="1">
                <a:ea typeface="Calibri"/>
                <a:cs typeface="Times New Roman"/>
              </a:rPr>
              <a:t>scaring</a:t>
            </a:r>
            <a:r>
              <a:rPr lang="da-DK" dirty="0">
                <a:ea typeface="Calibri"/>
                <a:cs typeface="Times New Roman"/>
              </a:rPr>
              <a:t> situations</a:t>
            </a:r>
          </a:p>
          <a:p>
            <a:pPr>
              <a:spcBef>
                <a:spcPct val="0"/>
              </a:spcBef>
            </a:pPr>
            <a:endParaRPr lang="da-DK" dirty="0" smtClean="0">
              <a:latin typeface="Arial" pitchFamily="34" charset="0"/>
              <a:ea typeface="Geneva" charset="-128"/>
            </a:endParaRPr>
          </a:p>
          <a:p>
            <a:pPr>
              <a:lnSpc>
                <a:spcPct val="115000"/>
              </a:lnSpc>
              <a:spcAft>
                <a:spcPts val="990"/>
              </a:spcAft>
            </a:pPr>
            <a:r>
              <a:rPr lang="da-DK" dirty="0" err="1">
                <a:solidFill>
                  <a:srgbClr val="222222"/>
                </a:solidFill>
                <a:latin typeface="Arial"/>
                <a:ea typeface="Calibri"/>
                <a:cs typeface="Times New Roman"/>
              </a:rPr>
              <a:t>Children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can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also</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develop</a:t>
            </a:r>
            <a:r>
              <a:rPr lang="da-DK" dirty="0">
                <a:solidFill>
                  <a:srgbClr val="222222"/>
                </a:solidFill>
                <a:latin typeface="Arial"/>
                <a:ea typeface="Calibri"/>
                <a:cs typeface="Times New Roman"/>
              </a:rPr>
              <a:t> PTSD - AND it is just as </a:t>
            </a:r>
            <a:r>
              <a:rPr lang="da-DK" dirty="0" err="1">
                <a:solidFill>
                  <a:srgbClr val="222222"/>
                </a:solidFill>
                <a:latin typeface="Arial"/>
                <a:ea typeface="Calibri"/>
                <a:cs typeface="Times New Roman"/>
              </a:rPr>
              <a:t>great</a:t>
            </a:r>
            <a:r>
              <a:rPr lang="da-DK" dirty="0">
                <a:solidFill>
                  <a:srgbClr val="222222"/>
                </a:solidFill>
                <a:latin typeface="Arial"/>
                <a:ea typeface="Calibri"/>
                <a:cs typeface="Times New Roman"/>
              </a:rPr>
              <a:t> a </a:t>
            </a:r>
            <a:r>
              <a:rPr lang="da-DK" dirty="0" err="1">
                <a:solidFill>
                  <a:srgbClr val="222222"/>
                </a:solidFill>
                <a:latin typeface="Arial"/>
                <a:ea typeface="Calibri"/>
                <a:cs typeface="Times New Roman"/>
              </a:rPr>
              <a:t>burden</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witness</a:t>
            </a:r>
            <a:r>
              <a:rPr lang="da-DK" dirty="0">
                <a:solidFill>
                  <a:srgbClr val="222222"/>
                </a:solidFill>
                <a:latin typeface="Arial"/>
                <a:ea typeface="Calibri"/>
                <a:cs typeface="Times New Roman"/>
              </a:rPr>
              <a:t>, as to </a:t>
            </a:r>
            <a:r>
              <a:rPr lang="da-DK" dirty="0" err="1">
                <a:solidFill>
                  <a:srgbClr val="222222"/>
                </a:solidFill>
                <a:latin typeface="Arial"/>
                <a:ea typeface="Calibri"/>
                <a:cs typeface="Times New Roman"/>
              </a:rPr>
              <a:t>being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exposed</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violence</a:t>
            </a:r>
            <a:endParaRPr lang="da-DK" dirty="0">
              <a:ea typeface="Calibri"/>
              <a:cs typeface="Times New Roman"/>
            </a:endParaRPr>
          </a:p>
          <a:p>
            <a:pPr>
              <a:lnSpc>
                <a:spcPct val="115000"/>
              </a:lnSpc>
              <a:spcAft>
                <a:spcPts val="990"/>
              </a:spcAft>
            </a:pPr>
            <a:r>
              <a:rPr lang="da-DK" dirty="0" err="1">
                <a:solidFill>
                  <a:srgbClr val="222222"/>
                </a:solidFill>
                <a:latin typeface="Arial"/>
                <a:ea typeface="Calibri"/>
                <a:cs typeface="Times New Roman"/>
              </a:rPr>
              <a:t>They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are</a:t>
            </a:r>
            <a:r>
              <a:rPr lang="da-DK" dirty="0">
                <a:solidFill>
                  <a:srgbClr val="222222"/>
                </a:solidFill>
                <a:latin typeface="Arial"/>
                <a:ea typeface="Calibri"/>
                <a:cs typeface="Times New Roman"/>
              </a:rPr>
              <a:t> marked by flash back. </a:t>
            </a:r>
            <a:r>
              <a:rPr lang="da-DK" dirty="0" err="1">
                <a:ea typeface="Calibri"/>
                <a:cs typeface="Times New Roman"/>
              </a:rPr>
              <a:t>Reliving</a:t>
            </a:r>
            <a:r>
              <a:rPr lang="da-DK" dirty="0">
                <a:ea typeface="Calibri"/>
                <a:cs typeface="Times New Roman"/>
              </a:rPr>
              <a:t> and </a:t>
            </a:r>
            <a:r>
              <a:rPr lang="da-DK" dirty="0" err="1">
                <a:ea typeface="Calibri"/>
                <a:cs typeface="Times New Roman"/>
              </a:rPr>
              <a:t>avoidance</a:t>
            </a:r>
            <a:r>
              <a:rPr lang="da-DK" dirty="0">
                <a:ea typeface="Calibri"/>
                <a:cs typeface="Times New Roman"/>
              </a:rPr>
              <a:t>. </a:t>
            </a:r>
            <a:r>
              <a:rPr lang="da-DK" dirty="0" err="1">
                <a:ea typeface="Calibri"/>
                <a:cs typeface="Times New Roman"/>
              </a:rPr>
              <a:t>They</a:t>
            </a:r>
            <a:r>
              <a:rPr lang="da-DK" dirty="0">
                <a:ea typeface="Calibri"/>
                <a:cs typeface="Times New Roman"/>
              </a:rPr>
              <a:t> </a:t>
            </a:r>
            <a:r>
              <a:rPr lang="da-DK" dirty="0" err="1">
                <a:ea typeface="Calibri"/>
                <a:cs typeface="Times New Roman"/>
              </a:rPr>
              <a:t>can</a:t>
            </a:r>
            <a:r>
              <a:rPr lang="da-DK" dirty="0">
                <a:ea typeface="Calibri"/>
                <a:cs typeface="Times New Roman"/>
              </a:rPr>
              <a:t>, for </a:t>
            </a:r>
            <a:r>
              <a:rPr lang="da-DK" dirty="0" err="1">
                <a:ea typeface="Calibri"/>
                <a:cs typeface="Times New Roman"/>
              </a:rPr>
              <a:t>example</a:t>
            </a:r>
            <a:r>
              <a:rPr lang="da-DK" dirty="0">
                <a:ea typeface="Calibri"/>
                <a:cs typeface="Times New Roman"/>
              </a:rPr>
              <a:t>, </a:t>
            </a:r>
            <a:r>
              <a:rPr lang="da-DK" dirty="0" err="1">
                <a:ea typeface="Calibri"/>
                <a:cs typeface="Times New Roman"/>
              </a:rPr>
              <a:t>react</a:t>
            </a:r>
            <a:r>
              <a:rPr lang="da-DK" dirty="0">
                <a:ea typeface="Calibri"/>
                <a:cs typeface="Times New Roman"/>
              </a:rPr>
              <a:t> to </a:t>
            </a:r>
            <a:r>
              <a:rPr lang="da-DK" dirty="0" err="1">
                <a:ea typeface="Calibri"/>
                <a:cs typeface="Times New Roman"/>
              </a:rPr>
              <a:t>smells</a:t>
            </a:r>
            <a:r>
              <a:rPr lang="da-DK" dirty="0">
                <a:ea typeface="Calibri"/>
                <a:cs typeface="Times New Roman"/>
              </a:rPr>
              <a:t>, sounds, </a:t>
            </a:r>
            <a:r>
              <a:rPr lang="da-DK" dirty="0" err="1">
                <a:ea typeface="Calibri"/>
                <a:cs typeface="Times New Roman"/>
              </a:rPr>
              <a:t>smell</a:t>
            </a:r>
            <a:r>
              <a:rPr lang="da-DK" dirty="0">
                <a:ea typeface="Calibri"/>
                <a:cs typeface="Times New Roman"/>
              </a:rPr>
              <a:t> of </a:t>
            </a:r>
            <a:r>
              <a:rPr lang="da-DK" dirty="0" err="1">
                <a:ea typeface="Calibri"/>
                <a:cs typeface="Times New Roman"/>
              </a:rPr>
              <a:t>alcohol</a:t>
            </a:r>
            <a:r>
              <a:rPr lang="da-DK" dirty="0">
                <a:ea typeface="Calibri"/>
                <a:cs typeface="Times New Roman"/>
              </a:rPr>
              <a:t>, men </a:t>
            </a:r>
            <a:r>
              <a:rPr lang="da-DK" dirty="0" err="1">
                <a:ea typeface="Calibri"/>
                <a:cs typeface="Times New Roman"/>
              </a:rPr>
              <a:t>who</a:t>
            </a:r>
            <a:r>
              <a:rPr lang="da-DK" dirty="0">
                <a:ea typeface="Calibri"/>
                <a:cs typeface="Times New Roman"/>
              </a:rPr>
              <a:t> drink etc. </a:t>
            </a:r>
            <a:r>
              <a:rPr lang="da-DK" dirty="0" err="1">
                <a:ea typeface="Calibri"/>
                <a:cs typeface="Times New Roman"/>
              </a:rPr>
              <a:t>Fewer</a:t>
            </a:r>
            <a:r>
              <a:rPr lang="da-DK" dirty="0">
                <a:ea typeface="Calibri"/>
                <a:cs typeface="Times New Roman"/>
              </a:rPr>
              <a:t> </a:t>
            </a:r>
            <a:r>
              <a:rPr lang="da-DK" dirty="0" err="1">
                <a:ea typeface="Calibri"/>
                <a:cs typeface="Times New Roman"/>
              </a:rPr>
              <a:t>children</a:t>
            </a:r>
            <a:r>
              <a:rPr lang="da-DK" dirty="0">
                <a:ea typeface="Calibri"/>
                <a:cs typeface="Times New Roman"/>
              </a:rPr>
              <a:t> </a:t>
            </a:r>
            <a:r>
              <a:rPr lang="da-DK" dirty="0" err="1">
                <a:ea typeface="Calibri"/>
                <a:cs typeface="Times New Roman"/>
              </a:rPr>
              <a:t>who</a:t>
            </a:r>
            <a:r>
              <a:rPr lang="da-DK" dirty="0">
                <a:ea typeface="Calibri"/>
                <a:cs typeface="Times New Roman"/>
              </a:rPr>
              <a:t> </a:t>
            </a:r>
            <a:r>
              <a:rPr lang="da-DK" dirty="0" err="1">
                <a:ea typeface="Calibri"/>
                <a:cs typeface="Times New Roman"/>
              </a:rPr>
              <a:t>experience</a:t>
            </a:r>
            <a:r>
              <a:rPr lang="da-DK" dirty="0">
                <a:ea typeface="Calibri"/>
                <a:cs typeface="Times New Roman"/>
              </a:rPr>
              <a:t> </a:t>
            </a:r>
            <a:r>
              <a:rPr lang="da-DK" dirty="0" err="1">
                <a:ea typeface="Calibri"/>
                <a:cs typeface="Times New Roman"/>
              </a:rPr>
              <a:t>sexual</a:t>
            </a:r>
            <a:r>
              <a:rPr lang="da-DK" dirty="0">
                <a:ea typeface="Calibri"/>
                <a:cs typeface="Times New Roman"/>
              </a:rPr>
              <a:t> </a:t>
            </a:r>
            <a:r>
              <a:rPr lang="da-DK" dirty="0" err="1">
                <a:ea typeface="Calibri"/>
                <a:cs typeface="Times New Roman"/>
              </a:rPr>
              <a:t>abuse</a:t>
            </a:r>
            <a:r>
              <a:rPr lang="da-DK" dirty="0">
                <a:ea typeface="Calibri"/>
                <a:cs typeface="Times New Roman"/>
              </a:rPr>
              <a:t> </a:t>
            </a:r>
            <a:r>
              <a:rPr lang="da-DK" dirty="0" err="1">
                <a:ea typeface="Calibri"/>
                <a:cs typeface="Times New Roman"/>
              </a:rPr>
              <a:t>are</a:t>
            </a:r>
            <a:r>
              <a:rPr lang="da-DK" dirty="0">
                <a:ea typeface="Calibri"/>
                <a:cs typeface="Times New Roman"/>
              </a:rPr>
              <a:t> </a:t>
            </a:r>
            <a:r>
              <a:rPr lang="da-DK" dirty="0" err="1">
                <a:ea typeface="Calibri"/>
                <a:cs typeface="Times New Roman"/>
              </a:rPr>
              <a:t>traumatized</a:t>
            </a:r>
            <a:r>
              <a:rPr lang="da-DK" dirty="0">
                <a:ea typeface="Calibri"/>
                <a:cs typeface="Times New Roman"/>
              </a:rPr>
              <a:t> </a:t>
            </a:r>
            <a:r>
              <a:rPr lang="da-DK" dirty="0" err="1">
                <a:ea typeface="Calibri"/>
                <a:cs typeface="Times New Roman"/>
              </a:rPr>
              <a:t>compared</a:t>
            </a:r>
            <a:r>
              <a:rPr lang="da-DK" dirty="0">
                <a:ea typeface="Calibri"/>
                <a:cs typeface="Times New Roman"/>
              </a:rPr>
              <a:t> to </a:t>
            </a:r>
            <a:r>
              <a:rPr lang="da-DK" dirty="0" err="1">
                <a:ea typeface="Calibri"/>
                <a:cs typeface="Times New Roman"/>
              </a:rPr>
              <a:t>children</a:t>
            </a:r>
            <a:r>
              <a:rPr lang="da-DK" dirty="0">
                <a:ea typeface="Calibri"/>
                <a:cs typeface="Times New Roman"/>
              </a:rPr>
              <a:t> </a:t>
            </a:r>
            <a:r>
              <a:rPr lang="da-DK" dirty="0" err="1">
                <a:ea typeface="Calibri"/>
                <a:cs typeface="Times New Roman"/>
              </a:rPr>
              <a:t>subjected</a:t>
            </a:r>
            <a:r>
              <a:rPr lang="da-DK" dirty="0">
                <a:ea typeface="Calibri"/>
                <a:cs typeface="Times New Roman"/>
              </a:rPr>
              <a:t> to or </a:t>
            </a:r>
            <a:r>
              <a:rPr lang="da-DK" dirty="0" err="1">
                <a:ea typeface="Calibri"/>
                <a:cs typeface="Times New Roman"/>
              </a:rPr>
              <a:t>witnessing</a:t>
            </a:r>
            <a:r>
              <a:rPr lang="da-DK" dirty="0">
                <a:ea typeface="Calibri"/>
                <a:cs typeface="Times New Roman"/>
              </a:rPr>
              <a:t> </a:t>
            </a:r>
            <a:r>
              <a:rPr lang="da-DK" dirty="0" err="1">
                <a:ea typeface="Calibri"/>
                <a:cs typeface="Times New Roman"/>
              </a:rPr>
              <a:t>violence</a:t>
            </a:r>
            <a:r>
              <a:rPr lang="da-DK" dirty="0">
                <a:ea typeface="Calibri"/>
                <a:cs typeface="Times New Roman"/>
              </a:rPr>
              <a:t>, </a:t>
            </a:r>
            <a:r>
              <a:rPr lang="da-DK" dirty="0" err="1">
                <a:ea typeface="Calibri"/>
                <a:cs typeface="Times New Roman"/>
              </a:rPr>
              <a:t>because</a:t>
            </a:r>
            <a:r>
              <a:rPr lang="da-DK" dirty="0">
                <a:ea typeface="Calibri"/>
                <a:cs typeface="Times New Roman"/>
              </a:rPr>
              <a:t> </a:t>
            </a:r>
            <a:r>
              <a:rPr lang="da-DK" dirty="0" err="1">
                <a:ea typeface="Calibri"/>
                <a:cs typeface="Times New Roman"/>
              </a:rPr>
              <a:t>grooming</a:t>
            </a:r>
            <a:r>
              <a:rPr lang="da-DK" dirty="0">
                <a:ea typeface="Calibri"/>
                <a:cs typeface="Times New Roman"/>
              </a:rPr>
              <a:t> and the </a:t>
            </a:r>
            <a:r>
              <a:rPr lang="da-DK" dirty="0" err="1">
                <a:ea typeface="Calibri"/>
                <a:cs typeface="Times New Roman"/>
              </a:rPr>
              <a:t>feeling</a:t>
            </a:r>
            <a:r>
              <a:rPr lang="da-DK" dirty="0">
                <a:ea typeface="Calibri"/>
                <a:cs typeface="Times New Roman"/>
              </a:rPr>
              <a:t> to </a:t>
            </a:r>
            <a:r>
              <a:rPr lang="da-DK" dirty="0" err="1">
                <a:ea typeface="Calibri"/>
                <a:cs typeface="Times New Roman"/>
              </a:rPr>
              <a:t>be</a:t>
            </a:r>
            <a:r>
              <a:rPr lang="da-DK" dirty="0">
                <a:ea typeface="Calibri"/>
                <a:cs typeface="Times New Roman"/>
              </a:rPr>
              <a:t> </a:t>
            </a:r>
            <a:r>
              <a:rPr lang="da-DK" dirty="0" err="1">
                <a:ea typeface="Calibri"/>
                <a:cs typeface="Times New Roman"/>
              </a:rPr>
              <a:t>selected</a:t>
            </a:r>
            <a:r>
              <a:rPr lang="da-DK" dirty="0">
                <a:ea typeface="Calibri"/>
                <a:cs typeface="Times New Roman"/>
              </a:rPr>
              <a:t>. </a:t>
            </a:r>
            <a:r>
              <a:rPr lang="da-DK" dirty="0" err="1">
                <a:ea typeface="Calibri"/>
                <a:cs typeface="Times New Roman"/>
              </a:rPr>
              <a:t>Unlike</a:t>
            </a:r>
            <a:r>
              <a:rPr lang="da-DK" dirty="0">
                <a:ea typeface="Calibri"/>
                <a:cs typeface="Times New Roman"/>
              </a:rPr>
              <a:t> </a:t>
            </a:r>
            <a:r>
              <a:rPr lang="da-DK" dirty="0" err="1">
                <a:ea typeface="Calibri"/>
                <a:cs typeface="Times New Roman"/>
              </a:rPr>
              <a:t>violence</a:t>
            </a:r>
            <a:r>
              <a:rPr lang="da-DK" dirty="0">
                <a:ea typeface="Calibri"/>
                <a:cs typeface="Times New Roman"/>
              </a:rPr>
              <a:t> </a:t>
            </a:r>
            <a:r>
              <a:rPr lang="da-DK" dirty="0" err="1">
                <a:ea typeface="Calibri"/>
                <a:cs typeface="Times New Roman"/>
              </a:rPr>
              <a:t>where</a:t>
            </a:r>
            <a:r>
              <a:rPr lang="da-DK" dirty="0">
                <a:ea typeface="Calibri"/>
                <a:cs typeface="Times New Roman"/>
              </a:rPr>
              <a:t> </a:t>
            </a:r>
            <a:r>
              <a:rPr lang="da-DK" dirty="0" err="1">
                <a:ea typeface="Calibri"/>
                <a:cs typeface="Times New Roman"/>
              </a:rPr>
              <a:t>you</a:t>
            </a:r>
            <a:r>
              <a:rPr lang="da-DK" dirty="0">
                <a:ea typeface="Calibri"/>
                <a:cs typeface="Times New Roman"/>
              </a:rPr>
              <a:t> </a:t>
            </a:r>
            <a:r>
              <a:rPr lang="da-DK" dirty="0" err="1">
                <a:ea typeface="Calibri"/>
                <a:cs typeface="Times New Roman"/>
              </a:rPr>
              <a:t>are</a:t>
            </a:r>
            <a:r>
              <a:rPr lang="da-DK" dirty="0">
                <a:ea typeface="Calibri"/>
                <a:cs typeface="Times New Roman"/>
              </a:rPr>
              <a:t> </a:t>
            </a:r>
            <a:r>
              <a:rPr lang="da-DK" dirty="0" err="1">
                <a:ea typeface="Calibri"/>
                <a:cs typeface="Times New Roman"/>
              </a:rPr>
              <a:t>belittled</a:t>
            </a:r>
            <a:r>
              <a:rPr lang="da-DK" dirty="0">
                <a:ea typeface="Calibri"/>
                <a:cs typeface="Times New Roman"/>
              </a:rPr>
              <a:t>, </a:t>
            </a:r>
            <a:r>
              <a:rPr lang="da-DK" dirty="0" err="1">
                <a:ea typeface="Calibri"/>
                <a:cs typeface="Times New Roman"/>
              </a:rPr>
              <a:t>humiliated</a:t>
            </a:r>
            <a:r>
              <a:rPr lang="da-DK" dirty="0">
                <a:ea typeface="Calibri"/>
                <a:cs typeface="Times New Roman"/>
              </a:rPr>
              <a:t>, etc.. and </a:t>
            </a:r>
            <a:r>
              <a:rPr lang="da-DK" dirty="0" err="1">
                <a:ea typeface="Calibri"/>
                <a:cs typeface="Times New Roman"/>
              </a:rPr>
              <a:t>where</a:t>
            </a:r>
            <a:r>
              <a:rPr lang="da-DK" dirty="0">
                <a:ea typeface="Calibri"/>
                <a:cs typeface="Times New Roman"/>
              </a:rPr>
              <a:t> </a:t>
            </a:r>
            <a:r>
              <a:rPr lang="da-DK" dirty="0" err="1">
                <a:ea typeface="Calibri"/>
                <a:cs typeface="Times New Roman"/>
              </a:rPr>
              <a:t>there</a:t>
            </a:r>
            <a:r>
              <a:rPr lang="da-DK" dirty="0">
                <a:ea typeface="Calibri"/>
                <a:cs typeface="Times New Roman"/>
              </a:rPr>
              <a:t> more </a:t>
            </a:r>
            <a:r>
              <a:rPr lang="da-DK" dirty="0" err="1">
                <a:ea typeface="Calibri"/>
                <a:cs typeface="Times New Roman"/>
              </a:rPr>
              <a:t>often</a:t>
            </a:r>
            <a:r>
              <a:rPr lang="da-DK" dirty="0">
                <a:ea typeface="Calibri"/>
                <a:cs typeface="Times New Roman"/>
              </a:rPr>
              <a:t> is intense (</a:t>
            </a:r>
            <a:r>
              <a:rPr lang="da-DK" dirty="0" err="1">
                <a:ea typeface="Calibri"/>
                <a:cs typeface="Times New Roman"/>
              </a:rPr>
              <a:t>death</a:t>
            </a:r>
            <a:r>
              <a:rPr lang="da-DK" dirty="0">
                <a:ea typeface="Calibri"/>
                <a:cs typeface="Times New Roman"/>
              </a:rPr>
              <a:t>) </a:t>
            </a:r>
            <a:r>
              <a:rPr lang="da-DK" dirty="0" err="1">
                <a:ea typeface="Calibri"/>
                <a:cs typeface="Times New Roman"/>
              </a:rPr>
              <a:t>anxiety</a:t>
            </a:r>
            <a:r>
              <a:rPr lang="da-DK" dirty="0">
                <a:ea typeface="Calibri"/>
                <a:cs typeface="Times New Roman"/>
              </a:rPr>
              <a:t> </a:t>
            </a:r>
            <a:r>
              <a:rPr lang="da-DK" dirty="0" err="1">
                <a:ea typeface="Calibri"/>
                <a:cs typeface="Times New Roman"/>
              </a:rPr>
              <a:t>either</a:t>
            </a:r>
            <a:r>
              <a:rPr lang="da-DK" dirty="0">
                <a:ea typeface="Calibri"/>
                <a:cs typeface="Times New Roman"/>
              </a:rPr>
              <a:t> in relation to </a:t>
            </a:r>
            <a:r>
              <a:rPr lang="da-DK" dirty="0" err="1">
                <a:ea typeface="Calibri"/>
                <a:cs typeface="Times New Roman"/>
              </a:rPr>
              <a:t>oneself</a:t>
            </a:r>
            <a:r>
              <a:rPr lang="da-DK" dirty="0">
                <a:ea typeface="Calibri"/>
                <a:cs typeface="Times New Roman"/>
              </a:rPr>
              <a:t> or in relation to the </a:t>
            </a:r>
            <a:r>
              <a:rPr lang="da-DK" dirty="0" err="1">
                <a:ea typeface="Calibri"/>
                <a:cs typeface="Times New Roman"/>
              </a:rPr>
              <a:t>mother</a:t>
            </a:r>
            <a:r>
              <a:rPr lang="da-DK" dirty="0">
                <a:ea typeface="Calibri"/>
                <a:cs typeface="Times New Roman"/>
              </a:rPr>
              <a:t>.</a:t>
            </a:r>
          </a:p>
          <a:p>
            <a:pPr>
              <a:lnSpc>
                <a:spcPct val="115000"/>
              </a:lnSpc>
              <a:spcAft>
                <a:spcPts val="990"/>
              </a:spcAft>
            </a:pPr>
            <a:r>
              <a:rPr lang="da-DK" dirty="0">
                <a:solidFill>
                  <a:srgbClr val="222222"/>
                </a:solidFill>
                <a:latin typeface="Arial"/>
                <a:ea typeface="Calibri"/>
                <a:cs typeface="Times New Roman"/>
              </a:rPr>
              <a:t>The </a:t>
            </a:r>
            <a:r>
              <a:rPr lang="da-DK" dirty="0" err="1">
                <a:solidFill>
                  <a:srgbClr val="222222"/>
                </a:solidFill>
                <a:latin typeface="Arial"/>
                <a:ea typeface="Calibri"/>
                <a:cs typeface="Times New Roman"/>
              </a:rPr>
              <a:t>children</a:t>
            </a:r>
            <a:r>
              <a:rPr lang="da-DK" dirty="0">
                <a:solidFill>
                  <a:srgbClr val="222222"/>
                </a:solidFill>
                <a:latin typeface="Arial"/>
                <a:ea typeface="Calibri"/>
                <a:cs typeface="Times New Roman"/>
              </a:rPr>
              <a:t> have a </a:t>
            </a:r>
            <a:r>
              <a:rPr lang="da-DK" dirty="0" err="1">
                <a:solidFill>
                  <a:srgbClr val="222222"/>
                </a:solidFill>
                <a:latin typeface="Arial"/>
                <a:ea typeface="Calibri"/>
                <a:cs typeface="Times New Roman"/>
              </a:rPr>
              <a:t>persistent</a:t>
            </a:r>
            <a:r>
              <a:rPr lang="da-DK" dirty="0">
                <a:solidFill>
                  <a:srgbClr val="222222"/>
                </a:solidFill>
                <a:latin typeface="Arial"/>
                <a:ea typeface="Calibri"/>
                <a:cs typeface="Times New Roman"/>
              </a:rPr>
              <a:t> mental </a:t>
            </a:r>
            <a:r>
              <a:rPr lang="da-DK" dirty="0" err="1">
                <a:solidFill>
                  <a:srgbClr val="222222"/>
                </a:solidFill>
                <a:latin typeface="Arial"/>
                <a:ea typeface="Calibri"/>
                <a:cs typeface="Times New Roman"/>
              </a:rPr>
              <a:t>alertness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high</a:t>
            </a:r>
            <a:r>
              <a:rPr lang="da-DK" dirty="0">
                <a:solidFill>
                  <a:srgbClr val="222222"/>
                </a:solidFill>
                <a:latin typeface="Arial"/>
                <a:ea typeface="Calibri"/>
                <a:cs typeface="Times New Roman"/>
              </a:rPr>
              <a:t> aurasal). </a:t>
            </a:r>
            <a:r>
              <a:rPr lang="da-DK" dirty="0" err="1">
                <a:ea typeface="Calibri"/>
                <a:cs typeface="Times New Roman"/>
              </a:rPr>
              <a:t>Children</a:t>
            </a:r>
            <a:r>
              <a:rPr lang="da-DK" dirty="0">
                <a:ea typeface="Calibri"/>
                <a:cs typeface="Times New Roman"/>
              </a:rPr>
              <a:t> </a:t>
            </a:r>
            <a:r>
              <a:rPr lang="da-DK" dirty="0" err="1">
                <a:ea typeface="Calibri"/>
                <a:cs typeface="Times New Roman"/>
              </a:rPr>
              <a:t>sitting</a:t>
            </a:r>
            <a:r>
              <a:rPr lang="da-DK" dirty="0">
                <a:ea typeface="Calibri"/>
                <a:cs typeface="Times New Roman"/>
              </a:rPr>
              <a:t> for </a:t>
            </a:r>
            <a:r>
              <a:rPr lang="da-DK" dirty="0" err="1">
                <a:ea typeface="Calibri"/>
                <a:cs typeface="Times New Roman"/>
              </a:rPr>
              <a:t>example</a:t>
            </a:r>
            <a:r>
              <a:rPr lang="da-DK" dirty="0">
                <a:ea typeface="Calibri"/>
                <a:cs typeface="Times New Roman"/>
              </a:rPr>
              <a:t> in the </a:t>
            </a:r>
            <a:r>
              <a:rPr lang="da-DK" dirty="0" err="1">
                <a:ea typeface="Calibri"/>
                <a:cs typeface="Times New Roman"/>
              </a:rPr>
              <a:t>room</a:t>
            </a:r>
            <a:r>
              <a:rPr lang="da-DK" dirty="0">
                <a:ea typeface="Calibri"/>
                <a:cs typeface="Times New Roman"/>
              </a:rPr>
              <a:t> and </a:t>
            </a:r>
            <a:r>
              <a:rPr lang="da-DK" dirty="0" err="1">
                <a:ea typeface="Calibri"/>
                <a:cs typeface="Times New Roman"/>
              </a:rPr>
              <a:t>hear</a:t>
            </a:r>
            <a:r>
              <a:rPr lang="da-DK" dirty="0">
                <a:ea typeface="Calibri"/>
                <a:cs typeface="Times New Roman"/>
              </a:rPr>
              <a:t> </a:t>
            </a:r>
            <a:r>
              <a:rPr lang="da-DK" dirty="0" err="1">
                <a:ea typeface="Calibri"/>
                <a:cs typeface="Times New Roman"/>
              </a:rPr>
              <a:t>mother</a:t>
            </a:r>
            <a:r>
              <a:rPr lang="da-DK" dirty="0">
                <a:ea typeface="Calibri"/>
                <a:cs typeface="Times New Roman"/>
              </a:rPr>
              <a:t> </a:t>
            </a:r>
            <a:r>
              <a:rPr lang="da-DK" dirty="0" err="1">
                <a:ea typeface="Calibri"/>
                <a:cs typeface="Times New Roman"/>
              </a:rPr>
              <a:t>being</a:t>
            </a:r>
            <a:r>
              <a:rPr lang="da-DK" dirty="0">
                <a:ea typeface="Calibri"/>
                <a:cs typeface="Times New Roman"/>
              </a:rPr>
              <a:t> beaten. </a:t>
            </a:r>
            <a:r>
              <a:rPr lang="da-DK" dirty="0" err="1">
                <a:ea typeface="Calibri"/>
                <a:cs typeface="Times New Roman"/>
              </a:rPr>
              <a:t>Then</a:t>
            </a:r>
            <a:r>
              <a:rPr lang="da-DK" dirty="0">
                <a:ea typeface="Calibri"/>
                <a:cs typeface="Times New Roman"/>
              </a:rPr>
              <a:t> </a:t>
            </a:r>
            <a:r>
              <a:rPr lang="da-DK" dirty="0" err="1">
                <a:ea typeface="Calibri"/>
                <a:cs typeface="Times New Roman"/>
              </a:rPr>
              <a:t>silence</a:t>
            </a:r>
            <a:r>
              <a:rPr lang="da-DK" dirty="0">
                <a:ea typeface="Calibri"/>
                <a:cs typeface="Times New Roman"/>
              </a:rPr>
              <a:t>. Is </a:t>
            </a:r>
            <a:r>
              <a:rPr lang="da-DK" dirty="0" err="1">
                <a:ea typeface="Calibri"/>
                <a:cs typeface="Times New Roman"/>
              </a:rPr>
              <a:t>she</a:t>
            </a:r>
            <a:r>
              <a:rPr lang="da-DK" dirty="0">
                <a:ea typeface="Calibri"/>
                <a:cs typeface="Times New Roman"/>
              </a:rPr>
              <a:t> </a:t>
            </a:r>
            <a:r>
              <a:rPr lang="da-DK" dirty="0" err="1">
                <a:ea typeface="Calibri"/>
                <a:cs typeface="Times New Roman"/>
              </a:rPr>
              <a:t>dead</a:t>
            </a:r>
            <a:r>
              <a:rPr lang="da-DK" dirty="0">
                <a:ea typeface="Calibri"/>
                <a:cs typeface="Times New Roman"/>
              </a:rPr>
              <a:t>? </a:t>
            </a:r>
            <a:r>
              <a:rPr lang="da-DK" dirty="0" err="1">
                <a:ea typeface="Calibri"/>
                <a:cs typeface="Times New Roman"/>
              </a:rPr>
              <a:t>They</a:t>
            </a:r>
            <a:r>
              <a:rPr lang="da-DK" dirty="0">
                <a:ea typeface="Calibri"/>
                <a:cs typeface="Times New Roman"/>
              </a:rPr>
              <a:t> do not </a:t>
            </a:r>
            <a:r>
              <a:rPr lang="da-DK" dirty="0" err="1">
                <a:ea typeface="Calibri"/>
                <a:cs typeface="Times New Roman"/>
              </a:rPr>
              <a:t>get</a:t>
            </a:r>
            <a:r>
              <a:rPr lang="da-DK" dirty="0">
                <a:ea typeface="Calibri"/>
                <a:cs typeface="Times New Roman"/>
              </a:rPr>
              <a:t> the </a:t>
            </a:r>
            <a:r>
              <a:rPr lang="da-DK" dirty="0" err="1">
                <a:ea typeface="Calibri"/>
                <a:cs typeface="Times New Roman"/>
              </a:rPr>
              <a:t>consistency</a:t>
            </a:r>
            <a:r>
              <a:rPr lang="da-DK" dirty="0">
                <a:ea typeface="Calibri"/>
                <a:cs typeface="Times New Roman"/>
              </a:rPr>
              <a:t> of </a:t>
            </a:r>
            <a:r>
              <a:rPr lang="da-DK" dirty="0" err="1">
                <a:ea typeface="Calibri"/>
                <a:cs typeface="Times New Roman"/>
              </a:rPr>
              <a:t>their</a:t>
            </a:r>
            <a:r>
              <a:rPr lang="da-DK" dirty="0">
                <a:ea typeface="Calibri"/>
                <a:cs typeface="Times New Roman"/>
              </a:rPr>
              <a:t> </a:t>
            </a:r>
            <a:r>
              <a:rPr lang="da-DK" dirty="0" err="1">
                <a:ea typeface="Calibri"/>
                <a:cs typeface="Times New Roman"/>
              </a:rPr>
              <a:t>life</a:t>
            </a:r>
            <a:r>
              <a:rPr lang="da-DK" dirty="0">
                <a:ea typeface="Calibri"/>
                <a:cs typeface="Times New Roman"/>
              </a:rPr>
              <a:t> story.</a:t>
            </a:r>
          </a:p>
          <a:p>
            <a:pPr>
              <a:lnSpc>
                <a:spcPct val="115000"/>
              </a:lnSpc>
              <a:spcAft>
                <a:spcPts val="990"/>
              </a:spcAft>
            </a:pPr>
            <a:endParaRPr lang="da-DK" dirty="0">
              <a:solidFill>
                <a:srgbClr val="222222"/>
              </a:solidFill>
              <a:latin typeface="Arial"/>
              <a:ea typeface="Calibri"/>
              <a:cs typeface="Times New Roman"/>
            </a:endParaRPr>
          </a:p>
          <a:p>
            <a:pPr>
              <a:lnSpc>
                <a:spcPct val="115000"/>
              </a:lnSpc>
              <a:spcAft>
                <a:spcPts val="990"/>
              </a:spcAft>
            </a:pPr>
            <a:r>
              <a:rPr lang="da-DK" dirty="0">
                <a:solidFill>
                  <a:srgbClr val="222222"/>
                </a:solidFill>
                <a:latin typeface="Arial"/>
                <a:ea typeface="Calibri"/>
                <a:cs typeface="Times New Roman"/>
              </a:rPr>
              <a:t>It is </a:t>
            </a:r>
            <a:r>
              <a:rPr lang="da-DK" dirty="0" err="1">
                <a:solidFill>
                  <a:srgbClr val="222222"/>
                </a:solidFill>
                <a:latin typeface="Arial"/>
                <a:ea typeface="Calibri"/>
                <a:cs typeface="Times New Roman"/>
              </a:rPr>
              <a:t>children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characterized</a:t>
            </a:r>
            <a:r>
              <a:rPr lang="da-DK" dirty="0">
                <a:solidFill>
                  <a:srgbClr val="222222"/>
                </a:solidFill>
                <a:latin typeface="Arial"/>
                <a:ea typeface="Calibri"/>
                <a:cs typeface="Times New Roman"/>
              </a:rPr>
              <a:t> by:</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 </a:t>
            </a:r>
            <a:r>
              <a:rPr lang="da-DK" dirty="0">
                <a:ea typeface="Calibri"/>
                <a:cs typeface="Times New Roman"/>
              </a:rPr>
              <a:t>Over </a:t>
            </a:r>
            <a:r>
              <a:rPr lang="da-DK" dirty="0" err="1">
                <a:ea typeface="Calibri"/>
                <a:cs typeface="Times New Roman"/>
              </a:rPr>
              <a:t>alertness</a:t>
            </a:r>
            <a:r>
              <a:rPr lang="da-DK" dirty="0">
                <a:ea typeface="Calibri"/>
                <a:cs typeface="Times New Roman"/>
              </a:rPr>
              <a:t/>
            </a:r>
            <a:br>
              <a:rPr lang="da-DK" dirty="0">
                <a:ea typeface="Calibri"/>
                <a:cs typeface="Times New Roman"/>
              </a:rPr>
            </a:br>
            <a:r>
              <a:rPr lang="da-DK" dirty="0">
                <a:ea typeface="Calibri"/>
                <a:cs typeface="Times New Roman"/>
              </a:rPr>
              <a:t>- </a:t>
            </a:r>
            <a:r>
              <a:rPr lang="da-DK" dirty="0" err="1">
                <a:ea typeface="Calibri"/>
                <a:cs typeface="Times New Roman"/>
              </a:rPr>
              <a:t>Difficulty</a:t>
            </a:r>
            <a:r>
              <a:rPr lang="da-DK" dirty="0">
                <a:ea typeface="Calibri"/>
                <a:cs typeface="Times New Roman"/>
              </a:rPr>
              <a:t> in </a:t>
            </a:r>
            <a:r>
              <a:rPr lang="da-DK" dirty="0" err="1">
                <a:ea typeface="Calibri"/>
                <a:cs typeface="Times New Roman"/>
              </a:rPr>
              <a:t>falling</a:t>
            </a:r>
            <a:r>
              <a:rPr lang="da-DK" dirty="0">
                <a:ea typeface="Calibri"/>
                <a:cs typeface="Times New Roman"/>
              </a:rPr>
              <a:t> </a:t>
            </a:r>
            <a:r>
              <a:rPr lang="da-DK" dirty="0" err="1">
                <a:ea typeface="Calibri"/>
                <a:cs typeface="Times New Roman"/>
              </a:rPr>
              <a:t>asleep</a:t>
            </a:r>
            <a:r>
              <a:rPr lang="da-DK" dirty="0">
                <a:ea typeface="Calibri"/>
                <a:cs typeface="Times New Roman"/>
              </a:rPr>
              <a:t> or </a:t>
            </a:r>
            <a:r>
              <a:rPr lang="da-DK" dirty="0" err="1">
                <a:ea typeface="Calibri"/>
                <a:cs typeface="Times New Roman"/>
              </a:rPr>
              <a:t>staying</a:t>
            </a:r>
            <a:r>
              <a:rPr lang="da-DK" dirty="0">
                <a:ea typeface="Calibri"/>
                <a:cs typeface="Times New Roman"/>
              </a:rPr>
              <a:t> </a:t>
            </a:r>
            <a:r>
              <a:rPr lang="da-DK" dirty="0" err="1">
                <a:ea typeface="Calibri"/>
                <a:cs typeface="Times New Roman"/>
              </a:rPr>
              <a:t>asleep</a:t>
            </a:r>
            <a:r>
              <a:rPr lang="da-DK" dirty="0">
                <a:ea typeface="Calibri"/>
                <a:cs typeface="Times New Roman"/>
              </a:rPr>
              <a:t/>
            </a:r>
            <a:br>
              <a:rPr lang="da-DK" dirty="0">
                <a:ea typeface="Calibri"/>
                <a:cs typeface="Times New Roman"/>
              </a:rPr>
            </a:br>
            <a:r>
              <a:rPr lang="da-DK" dirty="0">
                <a:ea typeface="Calibri"/>
                <a:cs typeface="Times New Roman"/>
              </a:rPr>
              <a:t>- </a:t>
            </a:r>
            <a:r>
              <a:rPr lang="da-DK" dirty="0" err="1">
                <a:ea typeface="Calibri"/>
                <a:cs typeface="Times New Roman"/>
              </a:rPr>
              <a:t>Irritability</a:t>
            </a:r>
            <a:r>
              <a:rPr lang="da-DK" dirty="0">
                <a:ea typeface="Calibri"/>
                <a:cs typeface="Times New Roman"/>
              </a:rPr>
              <a:t> and anger</a:t>
            </a:r>
            <a:br>
              <a:rPr lang="da-DK" dirty="0">
                <a:ea typeface="Calibri"/>
                <a:cs typeface="Times New Roman"/>
              </a:rPr>
            </a:br>
            <a:r>
              <a:rPr lang="da-DK" dirty="0">
                <a:ea typeface="Calibri"/>
                <a:cs typeface="Times New Roman"/>
              </a:rPr>
              <a:t>- </a:t>
            </a:r>
            <a:r>
              <a:rPr lang="da-DK" dirty="0" err="1">
                <a:ea typeface="Calibri"/>
                <a:cs typeface="Times New Roman"/>
              </a:rPr>
              <a:t>Difficulty</a:t>
            </a:r>
            <a:r>
              <a:rPr lang="da-DK" dirty="0">
                <a:ea typeface="Calibri"/>
                <a:cs typeface="Times New Roman"/>
              </a:rPr>
              <a:t> </a:t>
            </a:r>
            <a:r>
              <a:rPr lang="da-DK" dirty="0" err="1">
                <a:ea typeface="Calibri"/>
                <a:cs typeface="Times New Roman"/>
              </a:rPr>
              <a:t>concentrating</a:t>
            </a:r>
            <a:r>
              <a:rPr lang="da-DK" dirty="0">
                <a:ea typeface="Calibri"/>
                <a:cs typeface="Times New Roman"/>
              </a:rPr>
              <a:t/>
            </a:r>
            <a:br>
              <a:rPr lang="da-DK" dirty="0">
                <a:ea typeface="Calibri"/>
                <a:cs typeface="Times New Roman"/>
              </a:rPr>
            </a:br>
            <a:r>
              <a:rPr lang="da-DK" dirty="0">
                <a:ea typeface="Calibri"/>
                <a:cs typeface="Times New Roman"/>
              </a:rPr>
              <a:t>- Over </a:t>
            </a:r>
            <a:r>
              <a:rPr lang="da-DK" dirty="0" err="1">
                <a:ea typeface="Calibri"/>
                <a:cs typeface="Times New Roman"/>
              </a:rPr>
              <a:t>Reaction</a:t>
            </a:r>
            <a:r>
              <a:rPr lang="da-DK" dirty="0">
                <a:ea typeface="Calibri"/>
                <a:cs typeface="Times New Roman"/>
              </a:rPr>
              <a:t> to </a:t>
            </a:r>
            <a:r>
              <a:rPr lang="da-DK" dirty="0" err="1">
                <a:ea typeface="Calibri"/>
                <a:cs typeface="Times New Roman"/>
              </a:rPr>
              <a:t>scaring</a:t>
            </a:r>
            <a:r>
              <a:rPr lang="da-DK" dirty="0">
                <a:ea typeface="Calibri"/>
                <a:cs typeface="Times New Roman"/>
              </a:rPr>
              <a:t> situations</a:t>
            </a:r>
            <a:br>
              <a:rPr lang="da-DK" dirty="0">
                <a:ea typeface="Calibri"/>
                <a:cs typeface="Times New Roman"/>
              </a:rPr>
            </a:br>
            <a:r>
              <a:rPr lang="da-DK" dirty="0">
                <a:ea typeface="Calibri"/>
                <a:cs typeface="Times New Roman"/>
              </a:rPr>
              <a:t/>
            </a:r>
            <a:br>
              <a:rPr lang="da-DK" dirty="0">
                <a:ea typeface="Calibri"/>
                <a:cs typeface="Times New Roman"/>
              </a:rPr>
            </a:br>
            <a:r>
              <a:rPr lang="da-DK" dirty="0">
                <a:ea typeface="Calibri"/>
                <a:cs typeface="Times New Roman"/>
              </a:rPr>
              <a:t>(PTSD) </a:t>
            </a:r>
            <a:r>
              <a:rPr lang="da-DK" dirty="0" err="1">
                <a:ea typeface="Calibri"/>
                <a:cs typeface="Times New Roman"/>
              </a:rPr>
              <a:t>among</a:t>
            </a:r>
            <a:r>
              <a:rPr lang="da-DK" dirty="0">
                <a:ea typeface="Calibri"/>
                <a:cs typeface="Times New Roman"/>
              </a:rPr>
              <a:t> 25-50 per cent. of </a:t>
            </a:r>
            <a:r>
              <a:rPr lang="da-DK" dirty="0" err="1">
                <a:ea typeface="Calibri"/>
                <a:cs typeface="Times New Roman"/>
              </a:rPr>
              <a:t>children</a:t>
            </a:r>
            <a:r>
              <a:rPr lang="da-DK" dirty="0">
                <a:ea typeface="Calibri"/>
                <a:cs typeface="Times New Roman"/>
              </a:rPr>
              <a:t> </a:t>
            </a:r>
            <a:r>
              <a:rPr lang="da-DK" dirty="0" err="1">
                <a:ea typeface="Calibri"/>
                <a:cs typeface="Times New Roman"/>
              </a:rPr>
              <a:t>subjected</a:t>
            </a:r>
            <a:r>
              <a:rPr lang="da-DK" dirty="0">
                <a:ea typeface="Calibri"/>
                <a:cs typeface="Times New Roman"/>
              </a:rPr>
              <a:t> to </a:t>
            </a:r>
            <a:r>
              <a:rPr lang="da-DK" dirty="0" err="1">
                <a:ea typeface="Calibri"/>
                <a:cs typeface="Times New Roman"/>
              </a:rPr>
              <a:t>physical</a:t>
            </a:r>
            <a:r>
              <a:rPr lang="da-DK" dirty="0">
                <a:ea typeface="Calibri"/>
                <a:cs typeface="Times New Roman"/>
              </a:rPr>
              <a:t> </a:t>
            </a:r>
            <a:r>
              <a:rPr lang="da-DK" dirty="0" err="1">
                <a:ea typeface="Calibri"/>
                <a:cs typeface="Times New Roman"/>
              </a:rPr>
              <a:t>abuse</a:t>
            </a:r>
            <a:r>
              <a:rPr lang="da-DK" dirty="0">
                <a:ea typeface="Calibri"/>
                <a:cs typeface="Times New Roman"/>
              </a:rPr>
              <a:t> (</a:t>
            </a:r>
            <a:r>
              <a:rPr lang="da-DK" dirty="0" err="1">
                <a:ea typeface="Calibri"/>
                <a:cs typeface="Times New Roman"/>
              </a:rPr>
              <a:t>Emery</a:t>
            </a:r>
            <a:r>
              <a:rPr lang="da-DK" dirty="0">
                <a:ea typeface="Calibri"/>
                <a:cs typeface="Times New Roman"/>
              </a:rPr>
              <a:t> &amp; Laumann-Billings, 2002; </a:t>
            </a:r>
            <a:r>
              <a:rPr lang="da-DK" dirty="0" err="1">
                <a:ea typeface="Calibri"/>
                <a:cs typeface="Times New Roman"/>
              </a:rPr>
              <a:t>Kiser</a:t>
            </a:r>
            <a:r>
              <a:rPr lang="da-DK" dirty="0">
                <a:ea typeface="Calibri"/>
                <a:cs typeface="Times New Roman"/>
              </a:rPr>
              <a:t> et al, 1991; </a:t>
            </a:r>
            <a:r>
              <a:rPr lang="da-DK" dirty="0" err="1">
                <a:ea typeface="Calibri"/>
                <a:cs typeface="Times New Roman"/>
              </a:rPr>
              <a:t>Livingston</a:t>
            </a:r>
            <a:r>
              <a:rPr lang="da-DK" dirty="0">
                <a:ea typeface="Calibri"/>
                <a:cs typeface="Times New Roman"/>
              </a:rPr>
              <a:t> et al, 1993). Or </a:t>
            </a:r>
            <a:r>
              <a:rPr lang="da-DK" dirty="0" err="1">
                <a:ea typeface="Calibri"/>
                <a:cs typeface="Times New Roman"/>
              </a:rPr>
              <a:t>they</a:t>
            </a:r>
            <a:r>
              <a:rPr lang="da-DK" dirty="0">
                <a:ea typeface="Calibri"/>
                <a:cs typeface="Times New Roman"/>
              </a:rPr>
              <a:t> </a:t>
            </a:r>
            <a:r>
              <a:rPr lang="da-DK" dirty="0" err="1">
                <a:ea typeface="Calibri"/>
                <a:cs typeface="Times New Roman"/>
              </a:rPr>
              <a:t>are</a:t>
            </a:r>
            <a:r>
              <a:rPr lang="da-DK" dirty="0">
                <a:ea typeface="Calibri"/>
                <a:cs typeface="Times New Roman"/>
              </a:rPr>
              <a:t> not age-</a:t>
            </a:r>
            <a:r>
              <a:rPr lang="da-DK" dirty="0" err="1">
                <a:ea typeface="Calibri"/>
                <a:cs typeface="Times New Roman"/>
              </a:rPr>
              <a:t>appropriate</a:t>
            </a:r>
            <a:r>
              <a:rPr lang="da-DK" dirty="0">
                <a:ea typeface="Calibri"/>
                <a:cs typeface="Times New Roman"/>
              </a:rPr>
              <a:t> </a:t>
            </a:r>
            <a:r>
              <a:rPr lang="da-DK" dirty="0" err="1">
                <a:ea typeface="Calibri"/>
                <a:cs typeface="Times New Roman"/>
              </a:rPr>
              <a:t>developed</a:t>
            </a:r>
            <a:r>
              <a:rPr lang="da-DK" dirty="0">
                <a:ea typeface="Calibri"/>
                <a:cs typeface="Times New Roman"/>
              </a:rPr>
              <a:t> as a </a:t>
            </a:r>
            <a:r>
              <a:rPr lang="da-DK" dirty="0" err="1">
                <a:ea typeface="Calibri"/>
                <a:cs typeface="Times New Roman"/>
              </a:rPr>
              <a:t>result</a:t>
            </a:r>
            <a:r>
              <a:rPr lang="da-DK" dirty="0">
                <a:ea typeface="Calibri"/>
                <a:cs typeface="Times New Roman"/>
              </a:rPr>
              <a:t> of the </a:t>
            </a:r>
            <a:r>
              <a:rPr lang="da-DK" dirty="0" err="1">
                <a:ea typeface="Calibri"/>
                <a:cs typeface="Times New Roman"/>
              </a:rPr>
              <a:t>abuse</a:t>
            </a:r>
            <a:r>
              <a:rPr lang="da-DK" dirty="0">
                <a:ea typeface="Calibri"/>
                <a:cs typeface="Times New Roman"/>
              </a:rPr>
              <a:t>. It is </a:t>
            </a:r>
            <a:r>
              <a:rPr lang="da-DK" dirty="0" err="1">
                <a:ea typeface="Calibri"/>
                <a:cs typeface="Times New Roman"/>
              </a:rPr>
              <a:t>only</a:t>
            </a:r>
            <a:r>
              <a:rPr lang="da-DK" dirty="0">
                <a:ea typeface="Calibri"/>
                <a:cs typeface="Times New Roman"/>
              </a:rPr>
              <a:t> in recent </a:t>
            </a:r>
            <a:r>
              <a:rPr lang="da-DK" dirty="0" err="1">
                <a:ea typeface="Calibri"/>
                <a:cs typeface="Times New Roman"/>
              </a:rPr>
              <a:t>years</a:t>
            </a:r>
            <a:r>
              <a:rPr lang="da-DK" dirty="0">
                <a:ea typeface="Calibri"/>
                <a:cs typeface="Times New Roman"/>
              </a:rPr>
              <a:t> </a:t>
            </a:r>
            <a:r>
              <a:rPr lang="da-DK" dirty="0" err="1">
                <a:ea typeface="Calibri"/>
                <a:cs typeface="Times New Roman"/>
              </a:rPr>
              <a:t>that</a:t>
            </a:r>
            <a:r>
              <a:rPr lang="da-DK" dirty="0">
                <a:ea typeface="Calibri"/>
                <a:cs typeface="Times New Roman"/>
              </a:rPr>
              <a:t> </a:t>
            </a:r>
            <a:r>
              <a:rPr lang="da-DK" dirty="0" err="1">
                <a:ea typeface="Calibri"/>
                <a:cs typeface="Times New Roman"/>
              </a:rPr>
              <a:t>we</a:t>
            </a:r>
            <a:r>
              <a:rPr lang="da-DK" dirty="0">
                <a:ea typeface="Calibri"/>
                <a:cs typeface="Times New Roman"/>
              </a:rPr>
              <a:t> have </a:t>
            </a:r>
            <a:r>
              <a:rPr lang="da-DK" dirty="0" err="1">
                <a:ea typeface="Calibri"/>
                <a:cs typeface="Times New Roman"/>
              </a:rPr>
              <a:t>become</a:t>
            </a:r>
            <a:r>
              <a:rPr lang="da-DK" dirty="0">
                <a:ea typeface="Calibri"/>
                <a:cs typeface="Times New Roman"/>
              </a:rPr>
              <a:t> </a:t>
            </a:r>
            <a:r>
              <a:rPr lang="da-DK" dirty="0" err="1">
                <a:ea typeface="Calibri"/>
                <a:cs typeface="Times New Roman"/>
              </a:rPr>
              <a:t>aware</a:t>
            </a:r>
            <a:r>
              <a:rPr lang="da-DK" dirty="0">
                <a:ea typeface="Calibri"/>
                <a:cs typeface="Times New Roman"/>
              </a:rPr>
              <a:t> </a:t>
            </a:r>
            <a:r>
              <a:rPr lang="da-DK" dirty="0" err="1">
                <a:ea typeface="Calibri"/>
                <a:cs typeface="Times New Roman"/>
              </a:rPr>
              <a:t>that</a:t>
            </a:r>
            <a:r>
              <a:rPr lang="da-DK" dirty="0">
                <a:ea typeface="Calibri"/>
                <a:cs typeface="Times New Roman"/>
              </a:rPr>
              <a:t> </a:t>
            </a:r>
            <a:r>
              <a:rPr lang="da-DK" dirty="0" err="1">
                <a:ea typeface="Calibri"/>
                <a:cs typeface="Times New Roman"/>
              </a:rPr>
              <a:t>children</a:t>
            </a:r>
            <a:r>
              <a:rPr lang="da-DK" dirty="0">
                <a:ea typeface="Calibri"/>
                <a:cs typeface="Times New Roman"/>
              </a:rPr>
              <a:t> </a:t>
            </a:r>
            <a:r>
              <a:rPr lang="da-DK" dirty="0" err="1">
                <a:ea typeface="Calibri"/>
                <a:cs typeface="Times New Roman"/>
              </a:rPr>
              <a:t>who</a:t>
            </a:r>
            <a:r>
              <a:rPr lang="da-DK" dirty="0">
                <a:ea typeface="Calibri"/>
                <a:cs typeface="Times New Roman"/>
              </a:rPr>
              <a:t> </a:t>
            </a:r>
            <a:r>
              <a:rPr lang="da-DK" dirty="0" err="1">
                <a:ea typeface="Calibri"/>
                <a:cs typeface="Times New Roman"/>
              </a:rPr>
              <a:t>witness</a:t>
            </a:r>
            <a:r>
              <a:rPr lang="da-DK" dirty="0">
                <a:ea typeface="Calibri"/>
                <a:cs typeface="Times New Roman"/>
              </a:rPr>
              <a:t> </a:t>
            </a:r>
            <a:r>
              <a:rPr lang="da-DK" dirty="0" err="1">
                <a:ea typeface="Calibri"/>
                <a:cs typeface="Times New Roman"/>
              </a:rPr>
              <a:t>domestic</a:t>
            </a:r>
            <a:r>
              <a:rPr lang="da-DK" dirty="0">
                <a:ea typeface="Calibri"/>
                <a:cs typeface="Times New Roman"/>
              </a:rPr>
              <a:t> </a:t>
            </a:r>
            <a:r>
              <a:rPr lang="da-DK" dirty="0" err="1">
                <a:ea typeface="Calibri"/>
                <a:cs typeface="Times New Roman"/>
              </a:rPr>
              <a:t>violence</a:t>
            </a:r>
            <a:r>
              <a:rPr lang="da-DK" dirty="0">
                <a:ea typeface="Calibri"/>
                <a:cs typeface="Times New Roman"/>
              </a:rPr>
              <a:t> </a:t>
            </a:r>
            <a:r>
              <a:rPr lang="da-DK" dirty="0" err="1">
                <a:ea typeface="Calibri"/>
                <a:cs typeface="Times New Roman"/>
              </a:rPr>
              <a:t>are</a:t>
            </a:r>
            <a:r>
              <a:rPr lang="da-DK" dirty="0">
                <a:ea typeface="Calibri"/>
                <a:cs typeface="Times New Roman"/>
              </a:rPr>
              <a:t> </a:t>
            </a:r>
            <a:r>
              <a:rPr lang="da-DK" dirty="0" err="1">
                <a:ea typeface="Calibri"/>
                <a:cs typeface="Times New Roman"/>
              </a:rPr>
              <a:t>also</a:t>
            </a:r>
            <a:r>
              <a:rPr lang="da-DK" dirty="0">
                <a:ea typeface="Calibri"/>
                <a:cs typeface="Times New Roman"/>
              </a:rPr>
              <a:t> </a:t>
            </a:r>
            <a:r>
              <a:rPr lang="da-DK" dirty="0" err="1">
                <a:ea typeface="Calibri"/>
                <a:cs typeface="Times New Roman"/>
              </a:rPr>
              <a:t>victims</a:t>
            </a:r>
            <a:r>
              <a:rPr lang="da-DK" dirty="0">
                <a:ea typeface="Calibri"/>
                <a:cs typeface="Times New Roman"/>
              </a:rPr>
              <a:t> of </a:t>
            </a:r>
            <a:r>
              <a:rPr lang="da-DK" dirty="0" err="1">
                <a:ea typeface="Calibri"/>
                <a:cs typeface="Times New Roman"/>
              </a:rPr>
              <a:t>violence</a:t>
            </a:r>
            <a:r>
              <a:rPr lang="da-DK" dirty="0">
                <a:ea typeface="Calibri"/>
                <a:cs typeface="Times New Roman"/>
              </a:rPr>
              <a:t> (</a:t>
            </a:r>
            <a:r>
              <a:rPr lang="da-DK" dirty="0" err="1">
                <a:ea typeface="Calibri"/>
                <a:cs typeface="Times New Roman"/>
              </a:rPr>
              <a:t>Sudermann</a:t>
            </a:r>
            <a:r>
              <a:rPr lang="da-DK" dirty="0">
                <a:ea typeface="Calibri"/>
                <a:cs typeface="Times New Roman"/>
              </a:rPr>
              <a:t> &amp; </a:t>
            </a:r>
            <a:r>
              <a:rPr lang="da-DK" dirty="0" err="1">
                <a:ea typeface="Calibri"/>
                <a:cs typeface="Times New Roman"/>
              </a:rPr>
              <a:t>Jaffe</a:t>
            </a:r>
            <a:r>
              <a:rPr lang="da-DK" dirty="0">
                <a:ea typeface="Calibri"/>
                <a:cs typeface="Times New Roman"/>
              </a:rPr>
              <a:t>, 1999). The </a:t>
            </a:r>
            <a:r>
              <a:rPr lang="da-DK" dirty="0" err="1">
                <a:ea typeface="Calibri"/>
                <a:cs typeface="Times New Roman"/>
              </a:rPr>
              <a:t>children</a:t>
            </a:r>
            <a:r>
              <a:rPr lang="da-DK" dirty="0">
                <a:ea typeface="Calibri"/>
                <a:cs typeface="Times New Roman"/>
              </a:rPr>
              <a:t> </a:t>
            </a:r>
            <a:r>
              <a:rPr lang="da-DK" dirty="0" err="1">
                <a:ea typeface="Calibri"/>
                <a:cs typeface="Times New Roman"/>
              </a:rPr>
              <a:t>who</a:t>
            </a:r>
            <a:r>
              <a:rPr lang="da-DK" dirty="0">
                <a:ea typeface="Calibri"/>
                <a:cs typeface="Times New Roman"/>
              </a:rPr>
              <a:t> have </a:t>
            </a:r>
            <a:r>
              <a:rPr lang="da-DK" dirty="0" err="1">
                <a:ea typeface="Calibri"/>
                <a:cs typeface="Times New Roman"/>
              </a:rPr>
              <a:t>witnessed</a:t>
            </a:r>
            <a:r>
              <a:rPr lang="da-DK" dirty="0">
                <a:ea typeface="Calibri"/>
                <a:cs typeface="Times New Roman"/>
              </a:rPr>
              <a:t> </a:t>
            </a:r>
            <a:r>
              <a:rPr lang="da-DK" dirty="0" err="1">
                <a:ea typeface="Calibri"/>
                <a:cs typeface="Times New Roman"/>
              </a:rPr>
              <a:t>violence</a:t>
            </a:r>
            <a:r>
              <a:rPr lang="da-DK" dirty="0">
                <a:ea typeface="Calibri"/>
                <a:cs typeface="Times New Roman"/>
              </a:rPr>
              <a:t> or </a:t>
            </a:r>
            <a:r>
              <a:rPr lang="da-DK" dirty="0" err="1">
                <a:ea typeface="Calibri"/>
                <a:cs typeface="Times New Roman"/>
              </a:rPr>
              <a:t>knows</a:t>
            </a:r>
            <a:r>
              <a:rPr lang="da-DK" dirty="0">
                <a:ea typeface="Calibri"/>
                <a:cs typeface="Times New Roman"/>
              </a:rPr>
              <a:t> </a:t>
            </a:r>
            <a:r>
              <a:rPr lang="da-DK" dirty="0" err="1">
                <a:ea typeface="Calibri"/>
                <a:cs typeface="Times New Roman"/>
              </a:rPr>
              <a:t>about</a:t>
            </a:r>
            <a:r>
              <a:rPr lang="da-DK" dirty="0">
                <a:ea typeface="Calibri"/>
                <a:cs typeface="Times New Roman"/>
              </a:rPr>
              <a:t> the </a:t>
            </a:r>
            <a:r>
              <a:rPr lang="da-DK" dirty="0" err="1">
                <a:ea typeface="Calibri"/>
                <a:cs typeface="Times New Roman"/>
              </a:rPr>
              <a:t>violence</a:t>
            </a:r>
            <a:r>
              <a:rPr lang="da-DK" dirty="0">
                <a:ea typeface="Calibri"/>
                <a:cs typeface="Times New Roman"/>
              </a:rPr>
              <a:t>, displays </a:t>
            </a:r>
            <a:r>
              <a:rPr lang="da-DK" dirty="0" err="1">
                <a:ea typeface="Calibri"/>
                <a:cs typeface="Times New Roman"/>
              </a:rPr>
              <a:t>reactions</a:t>
            </a:r>
            <a:r>
              <a:rPr lang="da-DK" dirty="0">
                <a:ea typeface="Calibri"/>
                <a:cs typeface="Times New Roman"/>
              </a:rPr>
              <a:t> </a:t>
            </a:r>
            <a:r>
              <a:rPr lang="da-DK" dirty="0" err="1">
                <a:ea typeface="Calibri"/>
                <a:cs typeface="Times New Roman"/>
              </a:rPr>
              <a:t>similar</a:t>
            </a:r>
            <a:r>
              <a:rPr lang="da-DK" dirty="0">
                <a:ea typeface="Calibri"/>
                <a:cs typeface="Times New Roman"/>
              </a:rPr>
              <a:t> to </a:t>
            </a:r>
            <a:r>
              <a:rPr lang="da-DK" dirty="0" err="1">
                <a:ea typeface="Calibri"/>
                <a:cs typeface="Times New Roman"/>
              </a:rPr>
              <a:t>reactions</a:t>
            </a:r>
            <a:r>
              <a:rPr lang="da-DK" dirty="0">
                <a:ea typeface="Calibri"/>
                <a:cs typeface="Times New Roman"/>
              </a:rPr>
              <a:t> to </a:t>
            </a:r>
            <a:r>
              <a:rPr lang="da-DK" dirty="0" err="1">
                <a:ea typeface="Calibri"/>
                <a:cs typeface="Times New Roman"/>
              </a:rPr>
              <a:t>psychological</a:t>
            </a:r>
            <a:r>
              <a:rPr lang="da-DK" dirty="0">
                <a:ea typeface="Calibri"/>
                <a:cs typeface="Times New Roman"/>
              </a:rPr>
              <a:t> </a:t>
            </a:r>
            <a:r>
              <a:rPr lang="da-DK" dirty="0" err="1">
                <a:ea typeface="Calibri"/>
                <a:cs typeface="Times New Roman"/>
              </a:rPr>
              <a:t>ill-treatment</a:t>
            </a:r>
            <a:r>
              <a:rPr lang="da-DK" dirty="0">
                <a:ea typeface="Calibri"/>
                <a:cs typeface="Times New Roman"/>
              </a:rPr>
              <a:t> or post-</a:t>
            </a:r>
            <a:r>
              <a:rPr lang="da-DK" dirty="0" err="1">
                <a:ea typeface="Calibri"/>
                <a:cs typeface="Times New Roman"/>
              </a:rPr>
              <a:t>traumatic</a:t>
            </a:r>
            <a:r>
              <a:rPr lang="da-DK" dirty="0">
                <a:ea typeface="Calibri"/>
                <a:cs typeface="Times New Roman"/>
              </a:rPr>
              <a:t> stress </a:t>
            </a:r>
            <a:r>
              <a:rPr lang="da-DK" dirty="0" err="1">
                <a:ea typeface="Calibri"/>
                <a:cs typeface="Times New Roman"/>
              </a:rPr>
              <a:t>disorders</a:t>
            </a:r>
            <a:r>
              <a:rPr lang="da-DK" dirty="0">
                <a:ea typeface="Calibri"/>
                <a:cs typeface="Times New Roman"/>
              </a:rPr>
              <a:t> (PTSD). The </a:t>
            </a:r>
            <a:r>
              <a:rPr lang="da-DK" dirty="0" err="1">
                <a:ea typeface="Calibri"/>
                <a:cs typeface="Times New Roman"/>
              </a:rPr>
              <a:t>children</a:t>
            </a:r>
            <a:r>
              <a:rPr lang="da-DK" dirty="0">
                <a:ea typeface="Calibri"/>
                <a:cs typeface="Times New Roman"/>
              </a:rPr>
              <a:t> </a:t>
            </a:r>
            <a:r>
              <a:rPr lang="da-DK" dirty="0" err="1">
                <a:ea typeface="Calibri"/>
                <a:cs typeface="Times New Roman"/>
              </a:rPr>
              <a:t>exhibit</a:t>
            </a:r>
            <a:r>
              <a:rPr lang="da-DK" dirty="0">
                <a:ea typeface="Calibri"/>
                <a:cs typeface="Times New Roman"/>
              </a:rPr>
              <a:t> in </a:t>
            </a:r>
            <a:r>
              <a:rPr lang="da-DK" dirty="0" err="1">
                <a:ea typeface="Calibri"/>
                <a:cs typeface="Times New Roman"/>
              </a:rPr>
              <a:t>some</a:t>
            </a:r>
            <a:r>
              <a:rPr lang="da-DK" dirty="0">
                <a:ea typeface="Calibri"/>
                <a:cs typeface="Times New Roman"/>
              </a:rPr>
              <a:t> cases the same symptoms as if </a:t>
            </a:r>
            <a:r>
              <a:rPr lang="da-DK" dirty="0" err="1">
                <a:ea typeface="Calibri"/>
                <a:cs typeface="Times New Roman"/>
              </a:rPr>
              <a:t>they</a:t>
            </a:r>
            <a:r>
              <a:rPr lang="da-DK" dirty="0">
                <a:ea typeface="Calibri"/>
                <a:cs typeface="Times New Roman"/>
              </a:rPr>
              <a:t> themselves had </a:t>
            </a:r>
            <a:r>
              <a:rPr lang="da-DK" dirty="0" err="1">
                <a:ea typeface="Calibri"/>
                <a:cs typeface="Times New Roman"/>
              </a:rPr>
              <a:t>been</a:t>
            </a:r>
            <a:r>
              <a:rPr lang="da-DK" dirty="0">
                <a:ea typeface="Calibri"/>
                <a:cs typeface="Times New Roman"/>
              </a:rPr>
              <a:t> </a:t>
            </a:r>
            <a:r>
              <a:rPr lang="da-DK" dirty="0" err="1">
                <a:ea typeface="Calibri"/>
                <a:cs typeface="Times New Roman"/>
              </a:rPr>
              <a:t>subjected</a:t>
            </a:r>
            <a:r>
              <a:rPr lang="da-DK" dirty="0">
                <a:ea typeface="Calibri"/>
                <a:cs typeface="Times New Roman"/>
              </a:rPr>
              <a:t> to </a:t>
            </a:r>
            <a:r>
              <a:rPr lang="da-DK" dirty="0" err="1">
                <a:ea typeface="Calibri"/>
                <a:cs typeface="Times New Roman"/>
              </a:rPr>
              <a:t>physical</a:t>
            </a:r>
            <a:r>
              <a:rPr lang="da-DK" dirty="0">
                <a:ea typeface="Calibri"/>
                <a:cs typeface="Times New Roman"/>
              </a:rPr>
              <a:t> </a:t>
            </a:r>
            <a:r>
              <a:rPr lang="da-DK" dirty="0" err="1">
                <a:ea typeface="Calibri"/>
                <a:cs typeface="Times New Roman"/>
              </a:rPr>
              <a:t>abuse</a:t>
            </a:r>
            <a:r>
              <a:rPr lang="da-DK" dirty="0">
                <a:ea typeface="Calibri"/>
                <a:cs typeface="Times New Roman"/>
              </a:rPr>
              <a:t>. Studies show </a:t>
            </a:r>
            <a:r>
              <a:rPr lang="da-DK" dirty="0" err="1">
                <a:ea typeface="Calibri"/>
                <a:cs typeface="Times New Roman"/>
              </a:rPr>
              <a:t>that</a:t>
            </a:r>
            <a:r>
              <a:rPr lang="da-DK" dirty="0">
                <a:ea typeface="Calibri"/>
                <a:cs typeface="Times New Roman"/>
              </a:rPr>
              <a:t> </a:t>
            </a:r>
            <a:r>
              <a:rPr lang="da-DK" dirty="0" err="1">
                <a:ea typeface="Calibri"/>
                <a:cs typeface="Times New Roman"/>
              </a:rPr>
              <a:t>they</a:t>
            </a:r>
            <a:r>
              <a:rPr lang="da-DK" dirty="0">
                <a:ea typeface="Calibri"/>
                <a:cs typeface="Times New Roman"/>
              </a:rPr>
              <a:t> </a:t>
            </a:r>
            <a:r>
              <a:rPr lang="da-DK" dirty="0" err="1">
                <a:ea typeface="Calibri"/>
                <a:cs typeface="Times New Roman"/>
              </a:rPr>
              <a:t>often</a:t>
            </a:r>
            <a:r>
              <a:rPr lang="da-DK" dirty="0">
                <a:ea typeface="Calibri"/>
                <a:cs typeface="Times New Roman"/>
              </a:rPr>
              <a:t> have </a:t>
            </a:r>
            <a:r>
              <a:rPr lang="da-DK" dirty="0" err="1">
                <a:ea typeface="Calibri"/>
                <a:cs typeface="Times New Roman"/>
              </a:rPr>
              <a:t>emotional</a:t>
            </a:r>
            <a:r>
              <a:rPr lang="da-DK" dirty="0">
                <a:ea typeface="Calibri"/>
                <a:cs typeface="Times New Roman"/>
              </a:rPr>
              <a:t>, </a:t>
            </a:r>
            <a:r>
              <a:rPr lang="da-DK" dirty="0" err="1">
                <a:ea typeface="Calibri"/>
                <a:cs typeface="Times New Roman"/>
              </a:rPr>
              <a:t>behavioral</a:t>
            </a:r>
            <a:r>
              <a:rPr lang="da-DK" dirty="0">
                <a:ea typeface="Calibri"/>
                <a:cs typeface="Times New Roman"/>
              </a:rPr>
              <a:t> or social problems, </a:t>
            </a:r>
            <a:r>
              <a:rPr lang="da-DK" dirty="0" err="1">
                <a:ea typeface="Calibri"/>
                <a:cs typeface="Times New Roman"/>
              </a:rPr>
              <a:t>including</a:t>
            </a:r>
            <a:r>
              <a:rPr lang="da-DK" dirty="0">
                <a:ea typeface="Calibri"/>
                <a:cs typeface="Times New Roman"/>
              </a:rPr>
              <a:t> problems at </a:t>
            </a:r>
            <a:r>
              <a:rPr lang="da-DK" dirty="0" err="1">
                <a:ea typeface="Calibri"/>
                <a:cs typeface="Times New Roman"/>
              </a:rPr>
              <a:t>school</a:t>
            </a:r>
            <a:r>
              <a:rPr lang="da-DK" dirty="0">
                <a:ea typeface="Calibri"/>
                <a:cs typeface="Times New Roman"/>
              </a:rPr>
              <a:t>. </a:t>
            </a:r>
            <a:r>
              <a:rPr lang="da-DK" dirty="0" err="1">
                <a:ea typeface="Calibri"/>
                <a:cs typeface="Times New Roman"/>
              </a:rPr>
              <a:t>They</a:t>
            </a:r>
            <a:r>
              <a:rPr lang="da-DK" dirty="0">
                <a:ea typeface="Calibri"/>
                <a:cs typeface="Times New Roman"/>
              </a:rPr>
              <a:t> </a:t>
            </a:r>
            <a:r>
              <a:rPr lang="da-DK" dirty="0" err="1">
                <a:ea typeface="Calibri"/>
                <a:cs typeface="Times New Roman"/>
              </a:rPr>
              <a:t>often</a:t>
            </a:r>
            <a:r>
              <a:rPr lang="da-DK" dirty="0">
                <a:ea typeface="Calibri"/>
                <a:cs typeface="Times New Roman"/>
              </a:rPr>
              <a:t> have </a:t>
            </a:r>
            <a:r>
              <a:rPr lang="da-DK" dirty="0" err="1">
                <a:ea typeface="Calibri"/>
                <a:cs typeface="Times New Roman"/>
              </a:rPr>
              <a:t>trouble</a:t>
            </a:r>
            <a:r>
              <a:rPr lang="da-DK" dirty="0">
                <a:ea typeface="Calibri"/>
                <a:cs typeface="Times New Roman"/>
              </a:rPr>
              <a:t> </a:t>
            </a:r>
            <a:r>
              <a:rPr lang="da-DK" dirty="0" err="1">
                <a:ea typeface="Calibri"/>
                <a:cs typeface="Times New Roman"/>
              </a:rPr>
              <a:t>concentrating</a:t>
            </a:r>
            <a:r>
              <a:rPr lang="da-DK" dirty="0">
                <a:ea typeface="Calibri"/>
                <a:cs typeface="Times New Roman"/>
              </a:rPr>
              <a:t> and </a:t>
            </a:r>
            <a:r>
              <a:rPr lang="da-DK" dirty="0" err="1">
                <a:ea typeface="Calibri"/>
                <a:cs typeface="Times New Roman"/>
              </a:rPr>
              <a:t>uses</a:t>
            </a:r>
            <a:r>
              <a:rPr lang="da-DK" dirty="0">
                <a:ea typeface="Calibri"/>
                <a:cs typeface="Times New Roman"/>
              </a:rPr>
              <a:t> aggressive </a:t>
            </a:r>
            <a:r>
              <a:rPr lang="da-DK" dirty="0" err="1">
                <a:ea typeface="Calibri"/>
                <a:cs typeface="Times New Roman"/>
              </a:rPr>
              <a:t>strategies</a:t>
            </a:r>
            <a:r>
              <a:rPr lang="da-DK" dirty="0">
                <a:ea typeface="Calibri"/>
                <a:cs typeface="Times New Roman"/>
              </a:rPr>
              <a:t> to </a:t>
            </a:r>
            <a:r>
              <a:rPr lang="da-DK" dirty="0" err="1">
                <a:ea typeface="Calibri"/>
                <a:cs typeface="Times New Roman"/>
              </a:rPr>
              <a:t>resolve</a:t>
            </a:r>
            <a:r>
              <a:rPr lang="da-DK" dirty="0">
                <a:ea typeface="Calibri"/>
                <a:cs typeface="Times New Roman"/>
              </a:rPr>
              <a:t> </a:t>
            </a:r>
            <a:r>
              <a:rPr lang="da-DK" dirty="0" err="1">
                <a:ea typeface="Calibri"/>
                <a:cs typeface="Times New Roman"/>
              </a:rPr>
              <a:t>their</a:t>
            </a:r>
            <a:r>
              <a:rPr lang="da-DK" dirty="0">
                <a:ea typeface="Calibri"/>
                <a:cs typeface="Times New Roman"/>
              </a:rPr>
              <a:t> </a:t>
            </a:r>
            <a:r>
              <a:rPr lang="da-DK" dirty="0" err="1">
                <a:ea typeface="Calibri"/>
                <a:cs typeface="Times New Roman"/>
              </a:rPr>
              <a:t>mutual</a:t>
            </a:r>
            <a:r>
              <a:rPr lang="da-DK" dirty="0">
                <a:ea typeface="Calibri"/>
                <a:cs typeface="Times New Roman"/>
              </a:rPr>
              <a:t> problems with </a:t>
            </a:r>
            <a:r>
              <a:rPr lang="da-DK" dirty="0" err="1">
                <a:ea typeface="Calibri"/>
                <a:cs typeface="Times New Roman"/>
              </a:rPr>
              <a:t>their</a:t>
            </a:r>
            <a:r>
              <a:rPr lang="da-DK" dirty="0">
                <a:ea typeface="Calibri"/>
                <a:cs typeface="Times New Roman"/>
              </a:rPr>
              <a:t> peers (Christensen, 1988; </a:t>
            </a:r>
            <a:r>
              <a:rPr lang="da-DK" dirty="0" err="1">
                <a:ea typeface="Calibri"/>
                <a:cs typeface="Times New Roman"/>
              </a:rPr>
              <a:t>Sudermann</a:t>
            </a:r>
            <a:r>
              <a:rPr lang="da-DK" dirty="0">
                <a:ea typeface="Calibri"/>
                <a:cs typeface="Times New Roman"/>
              </a:rPr>
              <a:t> &amp; </a:t>
            </a:r>
            <a:r>
              <a:rPr lang="da-DK" dirty="0" err="1">
                <a:ea typeface="Calibri"/>
                <a:cs typeface="Times New Roman"/>
              </a:rPr>
              <a:t>Jaffe</a:t>
            </a:r>
            <a:r>
              <a:rPr lang="da-DK" dirty="0">
                <a:ea typeface="Calibri"/>
                <a:cs typeface="Times New Roman"/>
              </a:rPr>
              <a:t>, 1999).</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diasnummer 3"/>
          <p:cNvSpPr>
            <a:spLocks noGrp="1"/>
          </p:cNvSpPr>
          <p:nvPr>
            <p:ph type="sldNum" sz="quarter" idx="10"/>
          </p:nvPr>
        </p:nvSpPr>
        <p:spPr/>
        <p:txBody>
          <a:bodyPr/>
          <a:lstStyle/>
          <a:p>
            <a:pPr>
              <a:defRPr/>
            </a:pPr>
            <a:fld id="{6C629F6C-0E78-4FF5-8174-7E66CF057A8F}" type="slidenum">
              <a:rPr lang="da-DK" altLang="da-DK" smtClean="0"/>
              <a:pPr>
                <a:defRPr/>
              </a:pPr>
              <a:t>3</a:t>
            </a:fld>
            <a:endParaRPr lang="da-DK" altLang="da-DK"/>
          </a:p>
        </p:txBody>
      </p:sp>
    </p:spTree>
    <p:extLst>
      <p:ext uri="{BB962C8B-B14F-4D97-AF65-F5344CB8AC3E}">
        <p14:creationId xmlns:p14="http://schemas.microsoft.com/office/powerpoint/2010/main" val="3860252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Pladsholder til diasnummer 6"/>
          <p:cNvSpPr>
            <a:spLocks noGrp="1"/>
          </p:cNvSpPr>
          <p:nvPr>
            <p:ph type="sldNum" sz="quarter" idx="5"/>
          </p:nvPr>
        </p:nvSpPr>
        <p:spPr bwMode="auto">
          <a:noFill/>
          <a:ln>
            <a:miter lim="800000"/>
            <a:headEnd/>
            <a:tailEnd/>
          </a:ln>
        </p:spPr>
        <p:txBody>
          <a:bodyPr/>
          <a:lstStyle/>
          <a:p>
            <a:fld id="{976EB6D1-47E5-4EB5-9EBB-B9396DD35B3F}" type="slidenum">
              <a:rPr lang="da-DK" smtClean="0"/>
              <a:pPr/>
              <a:t>30</a:t>
            </a:fld>
            <a:endParaRPr lang="da-DK" smtClean="0"/>
          </a:p>
        </p:txBody>
      </p:sp>
      <p:sp>
        <p:nvSpPr>
          <p:cNvPr id="286723" name="Pladsholder til diasbillede 1"/>
          <p:cNvSpPr>
            <a:spLocks noGrp="1" noRot="1" noChangeAspect="1" noTextEdit="1"/>
          </p:cNvSpPr>
          <p:nvPr>
            <p:ph type="sldImg"/>
          </p:nvPr>
        </p:nvSpPr>
        <p:spPr bwMode="auto">
          <a:noFill/>
          <a:ln>
            <a:solidFill>
              <a:srgbClr val="000000"/>
            </a:solidFill>
            <a:miter lim="800000"/>
            <a:headEnd/>
            <a:tailEnd/>
          </a:ln>
        </p:spPr>
      </p:sp>
      <p:sp>
        <p:nvSpPr>
          <p:cNvPr id="235524" name="Pladsholder til noter 2"/>
          <p:cNvSpPr>
            <a:spLocks noGrp="1"/>
          </p:cNvSpPr>
          <p:nvPr>
            <p:ph type="body" idx="1"/>
          </p:nvPr>
        </p:nvSpPr>
        <p:spPr>
          <a:ln/>
        </p:spPr>
        <p:txBody>
          <a:bodyPr>
            <a:normAutofit fontScale="55000" lnSpcReduction="20000"/>
          </a:bodyPr>
          <a:lstStyle/>
          <a:p>
            <a:pPr>
              <a:lnSpc>
                <a:spcPct val="115000"/>
              </a:lnSpc>
              <a:spcAft>
                <a:spcPts val="990"/>
              </a:spcAft>
            </a:pPr>
            <a:r>
              <a:rPr lang="da-DK" dirty="0">
                <a:solidFill>
                  <a:srgbClr val="222222"/>
                </a:solidFill>
                <a:latin typeface="Arial"/>
                <a:ea typeface="Calibri"/>
                <a:cs typeface="Times New Roman"/>
              </a:rPr>
              <a:t>The trauma, </a:t>
            </a:r>
            <a:r>
              <a:rPr lang="da-DK" dirty="0" err="1">
                <a:solidFill>
                  <a:srgbClr val="222222"/>
                </a:solidFill>
                <a:latin typeface="Arial"/>
                <a:ea typeface="Calibri"/>
                <a:cs typeface="Times New Roman"/>
              </a:rPr>
              <a:t>children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can</a:t>
            </a:r>
            <a:r>
              <a:rPr lang="da-DK" dirty="0">
                <a:solidFill>
                  <a:srgbClr val="222222"/>
                </a:solidFill>
                <a:latin typeface="Arial"/>
                <a:ea typeface="Calibri"/>
                <a:cs typeface="Times New Roman"/>
              </a:rPr>
              <a:t> have, if </a:t>
            </a:r>
            <a:r>
              <a:rPr lang="da-DK" dirty="0" err="1">
                <a:solidFill>
                  <a:srgbClr val="222222"/>
                </a:solidFill>
                <a:latin typeface="Arial"/>
                <a:ea typeface="Calibri"/>
                <a:cs typeface="Times New Roman"/>
              </a:rPr>
              <a:t>they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are</a:t>
            </a:r>
            <a:r>
              <a:rPr lang="da-DK" dirty="0">
                <a:solidFill>
                  <a:srgbClr val="222222"/>
                </a:solidFill>
                <a:latin typeface="Arial"/>
                <a:ea typeface="Calibri"/>
                <a:cs typeface="Times New Roman"/>
              </a:rPr>
              <a:t> in the </a:t>
            </a:r>
            <a:r>
              <a:rPr lang="da-DK" dirty="0" err="1">
                <a:solidFill>
                  <a:srgbClr val="222222"/>
                </a:solidFill>
                <a:latin typeface="Arial"/>
                <a:ea typeface="Calibri"/>
                <a:cs typeface="Times New Roman"/>
              </a:rPr>
              <a:t>family</a:t>
            </a:r>
            <a:r>
              <a:rPr lang="da-DK" dirty="0">
                <a:solidFill>
                  <a:srgbClr val="222222"/>
                </a:solidFill>
                <a:latin typeface="Arial"/>
                <a:ea typeface="Calibri"/>
                <a:cs typeface="Times New Roman"/>
              </a:rPr>
              <a:t> is </a:t>
            </a:r>
            <a:r>
              <a:rPr lang="da-DK" dirty="0" err="1">
                <a:solidFill>
                  <a:srgbClr val="222222"/>
                </a:solidFill>
                <a:latin typeface="Arial"/>
                <a:ea typeface="Calibri"/>
                <a:cs typeface="Times New Roman"/>
              </a:rPr>
              <a:t>distinguished</a:t>
            </a:r>
            <a:r>
              <a:rPr lang="da-DK" dirty="0">
                <a:solidFill>
                  <a:srgbClr val="222222"/>
                </a:solidFill>
                <a:latin typeface="Arial"/>
                <a:ea typeface="Calibri"/>
                <a:cs typeface="Times New Roman"/>
              </a:rPr>
              <a:t> from </a:t>
            </a:r>
            <a:r>
              <a:rPr lang="da-DK" dirty="0" err="1">
                <a:solidFill>
                  <a:srgbClr val="222222"/>
                </a:solidFill>
                <a:latin typeface="Arial"/>
                <a:ea typeface="Calibri"/>
                <a:cs typeface="Times New Roman"/>
              </a:rPr>
              <a:t>other</a:t>
            </a:r>
            <a:r>
              <a:rPr lang="da-DK" dirty="0">
                <a:solidFill>
                  <a:srgbClr val="222222"/>
                </a:solidFill>
                <a:latin typeface="Arial"/>
                <a:ea typeface="Calibri"/>
                <a:cs typeface="Times New Roman"/>
              </a:rPr>
              <a:t> trauma in </a:t>
            </a:r>
            <a:r>
              <a:rPr lang="da-DK" dirty="0" err="1">
                <a:solidFill>
                  <a:srgbClr val="222222"/>
                </a:solidFill>
                <a:latin typeface="Arial"/>
                <a:ea typeface="Calibri"/>
                <a:cs typeface="Times New Roman"/>
              </a:rPr>
              <a:t>several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ways</a:t>
            </a:r>
            <a:r>
              <a:rPr lang="da-DK" dirty="0">
                <a:solidFill>
                  <a:srgbClr val="222222"/>
                </a:solidFill>
                <a:latin typeface="Arial"/>
                <a:ea typeface="Calibri"/>
                <a:cs typeface="Times New Roman"/>
              </a:rPr>
              <a:t>. </a:t>
            </a:r>
            <a:r>
              <a:rPr lang="da-DK" dirty="0">
                <a:ea typeface="Calibri"/>
                <a:cs typeface="Times New Roman"/>
              </a:rPr>
              <a:t>(not a </a:t>
            </a:r>
            <a:r>
              <a:rPr lang="da-DK" dirty="0" err="1">
                <a:ea typeface="Calibri"/>
                <a:cs typeface="Times New Roman"/>
              </a:rPr>
              <a:t>psychiatric</a:t>
            </a:r>
            <a:r>
              <a:rPr lang="da-DK" dirty="0">
                <a:ea typeface="Calibri"/>
                <a:cs typeface="Times New Roman"/>
              </a:rPr>
              <a:t> </a:t>
            </a:r>
            <a:r>
              <a:rPr lang="da-DK" dirty="0" err="1">
                <a:ea typeface="Calibri"/>
                <a:cs typeface="Times New Roman"/>
              </a:rPr>
              <a:t>diagnosis</a:t>
            </a:r>
            <a:r>
              <a:rPr lang="da-DK" dirty="0">
                <a:ea typeface="Calibri"/>
                <a:cs typeface="Times New Roman"/>
              </a:rPr>
              <a:t> but a frame)</a:t>
            </a:r>
            <a:br>
              <a:rPr lang="da-DK" dirty="0">
                <a:ea typeface="Calibri"/>
                <a:cs typeface="Times New Roman"/>
              </a:rPr>
            </a:br>
            <a:r>
              <a:rPr lang="da-DK" dirty="0" err="1">
                <a:ea typeface="Calibri"/>
                <a:cs typeface="Times New Roman"/>
              </a:rPr>
              <a:t>There</a:t>
            </a:r>
            <a:r>
              <a:rPr lang="da-DK" dirty="0">
                <a:ea typeface="Calibri"/>
                <a:cs typeface="Times New Roman"/>
              </a:rPr>
              <a:t> </a:t>
            </a:r>
            <a:r>
              <a:rPr lang="da-DK" dirty="0" err="1">
                <a:ea typeface="Calibri"/>
                <a:cs typeface="Times New Roman"/>
              </a:rPr>
              <a:t>are</a:t>
            </a:r>
            <a:r>
              <a:rPr lang="da-DK" dirty="0">
                <a:ea typeface="Calibri"/>
                <a:cs typeface="Times New Roman"/>
              </a:rPr>
              <a:t> </a:t>
            </a:r>
            <a:r>
              <a:rPr lang="da-DK" dirty="0" err="1">
                <a:ea typeface="Calibri"/>
                <a:cs typeface="Times New Roman"/>
              </a:rPr>
              <a:t>three</a:t>
            </a:r>
            <a:r>
              <a:rPr lang="da-DK" dirty="0">
                <a:ea typeface="Calibri"/>
                <a:cs typeface="Times New Roman"/>
              </a:rPr>
              <a:t> </a:t>
            </a:r>
            <a:r>
              <a:rPr lang="da-DK" dirty="0" err="1">
                <a:ea typeface="Calibri"/>
                <a:cs typeface="Times New Roman"/>
              </a:rPr>
              <a:t>things</a:t>
            </a:r>
            <a:r>
              <a:rPr lang="da-DK" dirty="0">
                <a:ea typeface="Calibri"/>
                <a:cs typeface="Times New Roman"/>
              </a:rPr>
              <a:t> </a:t>
            </a:r>
            <a:r>
              <a:rPr lang="da-DK" dirty="0" err="1">
                <a:ea typeface="Calibri"/>
                <a:cs typeface="Times New Roman"/>
              </a:rPr>
              <a:t>you</a:t>
            </a:r>
            <a:r>
              <a:rPr lang="da-DK" dirty="0">
                <a:ea typeface="Calibri"/>
                <a:cs typeface="Times New Roman"/>
              </a:rPr>
              <a:t> know </a:t>
            </a:r>
            <a:r>
              <a:rPr lang="da-DK" dirty="0" err="1">
                <a:ea typeface="Calibri"/>
                <a:cs typeface="Times New Roman"/>
              </a:rPr>
              <a:t>are</a:t>
            </a:r>
            <a:r>
              <a:rPr lang="da-DK" dirty="0">
                <a:ea typeface="Calibri"/>
                <a:cs typeface="Times New Roman"/>
              </a:rPr>
              <a:t> </a:t>
            </a:r>
            <a:r>
              <a:rPr lang="da-DK" dirty="0" err="1">
                <a:ea typeface="Calibri"/>
                <a:cs typeface="Times New Roman"/>
              </a:rPr>
              <a:t>traumatic</a:t>
            </a:r>
            <a:r>
              <a:rPr lang="da-DK" dirty="0">
                <a:ea typeface="Calibri"/>
                <a:cs typeface="Times New Roman"/>
              </a:rPr>
              <a:t> for </a:t>
            </a:r>
            <a:r>
              <a:rPr lang="da-DK" dirty="0" err="1">
                <a:ea typeface="Calibri"/>
                <a:cs typeface="Times New Roman"/>
              </a:rPr>
              <a:t>children</a:t>
            </a:r>
            <a:r>
              <a:rPr lang="da-DK" dirty="0">
                <a:ea typeface="Calibri"/>
                <a:cs typeface="Times New Roman"/>
              </a:rPr>
              <a:t>, </a:t>
            </a:r>
            <a:r>
              <a:rPr lang="da-DK" dirty="0" err="1">
                <a:ea typeface="Calibri"/>
                <a:cs typeface="Times New Roman"/>
              </a:rPr>
              <a:t>sexually</a:t>
            </a:r>
            <a:r>
              <a:rPr lang="da-DK" dirty="0">
                <a:ea typeface="Calibri"/>
                <a:cs typeface="Times New Roman"/>
              </a:rPr>
              <a:t> </a:t>
            </a:r>
            <a:r>
              <a:rPr lang="da-DK" dirty="0" err="1">
                <a:ea typeface="Calibri"/>
                <a:cs typeface="Times New Roman"/>
              </a:rPr>
              <a:t>abused</a:t>
            </a:r>
            <a:r>
              <a:rPr lang="da-DK" dirty="0">
                <a:ea typeface="Calibri"/>
                <a:cs typeface="Times New Roman"/>
              </a:rPr>
              <a:t>, </a:t>
            </a:r>
            <a:r>
              <a:rPr lang="da-DK" dirty="0" err="1">
                <a:ea typeface="Calibri"/>
                <a:cs typeface="Times New Roman"/>
              </a:rPr>
              <a:t>subjected</a:t>
            </a:r>
            <a:r>
              <a:rPr lang="da-DK" dirty="0">
                <a:ea typeface="Calibri"/>
                <a:cs typeface="Times New Roman"/>
              </a:rPr>
              <a:t> to </a:t>
            </a:r>
            <a:r>
              <a:rPr lang="da-DK" dirty="0" err="1">
                <a:ea typeface="Calibri"/>
                <a:cs typeface="Times New Roman"/>
              </a:rPr>
              <a:t>violence</a:t>
            </a:r>
            <a:r>
              <a:rPr lang="da-DK" dirty="0">
                <a:ea typeface="Calibri"/>
                <a:cs typeface="Times New Roman"/>
              </a:rPr>
              <a:t>, </a:t>
            </a:r>
            <a:r>
              <a:rPr lang="da-DK" dirty="0" err="1">
                <a:ea typeface="Calibri"/>
                <a:cs typeface="Times New Roman"/>
              </a:rPr>
              <a:t>witnessing</a:t>
            </a:r>
            <a:r>
              <a:rPr lang="da-DK" dirty="0">
                <a:ea typeface="Calibri"/>
                <a:cs typeface="Times New Roman"/>
              </a:rPr>
              <a:t> </a:t>
            </a:r>
            <a:r>
              <a:rPr lang="da-DK" dirty="0" err="1">
                <a:ea typeface="Calibri"/>
                <a:cs typeface="Times New Roman"/>
              </a:rPr>
              <a:t>violence</a:t>
            </a:r>
            <a:r>
              <a:rPr lang="da-DK" dirty="0">
                <a:ea typeface="Calibri"/>
                <a:cs typeface="Times New Roman"/>
              </a:rPr>
              <a:t>.</a:t>
            </a:r>
            <a:br>
              <a:rPr lang="da-DK" dirty="0">
                <a:ea typeface="Calibri"/>
                <a:cs typeface="Times New Roman"/>
              </a:rPr>
            </a:br>
            <a:r>
              <a:rPr lang="da-DK" dirty="0">
                <a:ea typeface="Calibri"/>
                <a:cs typeface="Times New Roman"/>
              </a:rPr>
              <a:t>And </a:t>
            </a:r>
            <a:r>
              <a:rPr lang="da-DK" dirty="0" err="1">
                <a:ea typeface="Calibri"/>
                <a:cs typeface="Times New Roman"/>
              </a:rPr>
              <a:t>here</a:t>
            </a:r>
            <a:r>
              <a:rPr lang="da-DK" dirty="0">
                <a:ea typeface="Calibri"/>
                <a:cs typeface="Times New Roman"/>
              </a:rPr>
              <a:t> </a:t>
            </a:r>
            <a:r>
              <a:rPr lang="da-DK" dirty="0" err="1">
                <a:ea typeface="Calibri"/>
                <a:cs typeface="Times New Roman"/>
              </a:rPr>
              <a:t>we</a:t>
            </a:r>
            <a:r>
              <a:rPr lang="da-DK" dirty="0">
                <a:ea typeface="Calibri"/>
                <a:cs typeface="Times New Roman"/>
              </a:rPr>
              <a:t> </a:t>
            </a:r>
            <a:r>
              <a:rPr lang="da-DK" dirty="0" err="1">
                <a:ea typeface="Calibri"/>
                <a:cs typeface="Times New Roman"/>
              </a:rPr>
              <a:t>are</a:t>
            </a:r>
            <a:r>
              <a:rPr lang="da-DK" dirty="0">
                <a:ea typeface="Calibri"/>
                <a:cs typeface="Times New Roman"/>
              </a:rPr>
              <a:t> </a:t>
            </a:r>
            <a:r>
              <a:rPr lang="da-DK" dirty="0" err="1">
                <a:ea typeface="Calibri"/>
                <a:cs typeface="Times New Roman"/>
              </a:rPr>
              <a:t>talking</a:t>
            </a:r>
            <a:r>
              <a:rPr lang="da-DK" dirty="0">
                <a:ea typeface="Calibri"/>
                <a:cs typeface="Times New Roman"/>
              </a:rPr>
              <a:t> </a:t>
            </a:r>
            <a:r>
              <a:rPr lang="da-DK" dirty="0" err="1">
                <a:ea typeface="Calibri"/>
                <a:cs typeface="Times New Roman"/>
              </a:rPr>
              <a:t>about</a:t>
            </a:r>
            <a:r>
              <a:rPr lang="da-DK" dirty="0">
                <a:ea typeface="Calibri"/>
                <a:cs typeface="Times New Roman"/>
              </a:rPr>
              <a:t> </a:t>
            </a:r>
            <a:r>
              <a:rPr lang="da-DK" dirty="0" err="1">
                <a:ea typeface="Calibri"/>
                <a:cs typeface="Times New Roman"/>
              </a:rPr>
              <a:t>children</a:t>
            </a:r>
            <a:r>
              <a:rPr lang="da-DK" dirty="0">
                <a:ea typeface="Calibri"/>
                <a:cs typeface="Times New Roman"/>
              </a:rPr>
              <a:t> </a:t>
            </a:r>
            <a:r>
              <a:rPr lang="da-DK" dirty="0" err="1">
                <a:ea typeface="Calibri"/>
                <a:cs typeface="Times New Roman"/>
              </a:rPr>
              <a:t>who</a:t>
            </a:r>
            <a:r>
              <a:rPr lang="da-DK" dirty="0">
                <a:ea typeface="Calibri"/>
                <a:cs typeface="Times New Roman"/>
              </a:rPr>
              <a:t> </a:t>
            </a:r>
            <a:r>
              <a:rPr lang="da-DK" dirty="0" err="1">
                <a:ea typeface="Calibri"/>
                <a:cs typeface="Times New Roman"/>
              </a:rPr>
              <a:t>grow</a:t>
            </a:r>
            <a:r>
              <a:rPr lang="da-DK" dirty="0">
                <a:ea typeface="Calibri"/>
                <a:cs typeface="Times New Roman"/>
              </a:rPr>
              <a:t> up with </a:t>
            </a:r>
            <a:r>
              <a:rPr lang="da-DK" dirty="0" err="1">
                <a:ea typeface="Calibri"/>
                <a:cs typeface="Times New Roman"/>
              </a:rPr>
              <a:t>violence</a:t>
            </a:r>
            <a:r>
              <a:rPr lang="da-DK" dirty="0">
                <a:ea typeface="Calibri"/>
                <a:cs typeface="Times New Roman"/>
              </a:rPr>
              <a:t> as </a:t>
            </a:r>
            <a:r>
              <a:rPr lang="da-DK" b="1" dirty="0">
                <a:ea typeface="Calibri"/>
                <a:cs typeface="Times New Roman"/>
              </a:rPr>
              <a:t>a </a:t>
            </a:r>
            <a:r>
              <a:rPr lang="da-DK" b="1" dirty="0" err="1">
                <a:ea typeface="Calibri"/>
                <a:cs typeface="Times New Roman"/>
              </a:rPr>
              <a:t>regular</a:t>
            </a:r>
            <a:r>
              <a:rPr lang="da-DK" b="1" dirty="0">
                <a:ea typeface="Calibri"/>
                <a:cs typeface="Times New Roman"/>
              </a:rPr>
              <a:t> part of </a:t>
            </a:r>
            <a:r>
              <a:rPr lang="da-DK" b="1" dirty="0" err="1">
                <a:ea typeface="Calibri"/>
                <a:cs typeface="Times New Roman"/>
              </a:rPr>
              <a:t>their</a:t>
            </a:r>
            <a:r>
              <a:rPr lang="da-DK" b="1" dirty="0">
                <a:ea typeface="Calibri"/>
                <a:cs typeface="Times New Roman"/>
              </a:rPr>
              <a:t> lives</a:t>
            </a:r>
            <a:r>
              <a:rPr lang="da-DK" dirty="0">
                <a:ea typeface="Calibri"/>
                <a:cs typeface="Times New Roman"/>
              </a:rPr>
              <a:t>, and </a:t>
            </a:r>
            <a:r>
              <a:rPr lang="da-DK" dirty="0" err="1">
                <a:ea typeface="Calibri"/>
                <a:cs typeface="Times New Roman"/>
              </a:rPr>
              <a:t>where</a:t>
            </a:r>
            <a:r>
              <a:rPr lang="da-DK" dirty="0">
                <a:ea typeface="Calibri"/>
                <a:cs typeface="Times New Roman"/>
              </a:rPr>
              <a:t> </a:t>
            </a:r>
            <a:r>
              <a:rPr lang="da-DK" dirty="0" err="1">
                <a:ea typeface="Calibri"/>
                <a:cs typeface="Times New Roman"/>
              </a:rPr>
              <a:t>violence</a:t>
            </a:r>
            <a:r>
              <a:rPr lang="da-DK" dirty="0">
                <a:ea typeface="Calibri"/>
                <a:cs typeface="Times New Roman"/>
              </a:rPr>
              <a:t> is </a:t>
            </a:r>
            <a:r>
              <a:rPr lang="da-DK" b="1" dirty="0" err="1">
                <a:ea typeface="Calibri"/>
                <a:cs typeface="Times New Roman"/>
              </a:rPr>
              <a:t>committed</a:t>
            </a:r>
            <a:r>
              <a:rPr lang="da-DK" b="1" dirty="0">
                <a:ea typeface="Calibri"/>
                <a:cs typeface="Times New Roman"/>
              </a:rPr>
              <a:t> by the </a:t>
            </a:r>
            <a:r>
              <a:rPr lang="da-DK" b="1" dirty="0" err="1">
                <a:ea typeface="Calibri"/>
                <a:cs typeface="Times New Roman"/>
              </a:rPr>
              <a:t>mother</a:t>
            </a:r>
            <a:r>
              <a:rPr lang="da-DK" b="1" dirty="0">
                <a:ea typeface="Calibri"/>
                <a:cs typeface="Times New Roman"/>
              </a:rPr>
              <a:t> or </a:t>
            </a:r>
            <a:r>
              <a:rPr lang="da-DK" b="1" dirty="0" err="1">
                <a:ea typeface="Calibri"/>
                <a:cs typeface="Times New Roman"/>
              </a:rPr>
              <a:t>father</a:t>
            </a:r>
            <a:r>
              <a:rPr lang="da-DK" b="1" dirty="0">
                <a:ea typeface="Calibri"/>
                <a:cs typeface="Times New Roman"/>
              </a:rPr>
              <a:t> - </a:t>
            </a:r>
            <a:r>
              <a:rPr lang="da-DK" b="1" dirty="0" err="1">
                <a:ea typeface="Calibri"/>
                <a:cs typeface="Times New Roman"/>
              </a:rPr>
              <a:t>either</a:t>
            </a:r>
            <a:r>
              <a:rPr lang="da-DK" b="1" dirty="0">
                <a:ea typeface="Calibri"/>
                <a:cs typeface="Times New Roman"/>
              </a:rPr>
              <a:t> </a:t>
            </a:r>
            <a:r>
              <a:rPr lang="da-DK" b="1" dirty="0" err="1">
                <a:ea typeface="Calibri"/>
                <a:cs typeface="Times New Roman"/>
              </a:rPr>
              <a:t>against</a:t>
            </a:r>
            <a:r>
              <a:rPr lang="da-DK" b="1" dirty="0">
                <a:ea typeface="Calibri"/>
                <a:cs typeface="Times New Roman"/>
              </a:rPr>
              <a:t> </a:t>
            </a:r>
            <a:r>
              <a:rPr lang="da-DK" b="1" dirty="0" err="1">
                <a:ea typeface="Calibri"/>
                <a:cs typeface="Times New Roman"/>
              </a:rPr>
              <a:t>them</a:t>
            </a:r>
            <a:r>
              <a:rPr lang="da-DK" b="1" dirty="0">
                <a:ea typeface="Calibri"/>
                <a:cs typeface="Times New Roman"/>
              </a:rPr>
              <a:t> or </a:t>
            </a:r>
            <a:r>
              <a:rPr lang="da-DK" b="1" dirty="0" err="1">
                <a:ea typeface="Calibri"/>
                <a:cs typeface="Times New Roman"/>
              </a:rPr>
              <a:t>against</a:t>
            </a:r>
            <a:r>
              <a:rPr lang="da-DK" b="1" dirty="0">
                <a:ea typeface="Calibri"/>
                <a:cs typeface="Times New Roman"/>
              </a:rPr>
              <a:t> the </a:t>
            </a:r>
            <a:r>
              <a:rPr lang="da-DK" b="1" dirty="0" err="1">
                <a:ea typeface="Calibri"/>
                <a:cs typeface="Times New Roman"/>
              </a:rPr>
              <a:t>other</a:t>
            </a:r>
            <a:r>
              <a:rPr lang="da-DK" b="1" dirty="0">
                <a:ea typeface="Calibri"/>
                <a:cs typeface="Times New Roman"/>
              </a:rPr>
              <a:t> </a:t>
            </a:r>
            <a:r>
              <a:rPr lang="da-DK" b="1" dirty="0" err="1">
                <a:ea typeface="Calibri"/>
                <a:cs typeface="Times New Roman"/>
              </a:rPr>
              <a:t>adults</a:t>
            </a:r>
            <a:r>
              <a:rPr lang="da-DK" dirty="0">
                <a:ea typeface="Calibri"/>
                <a:cs typeface="Times New Roman"/>
              </a:rPr>
              <a:t> - so </a:t>
            </a:r>
            <a:r>
              <a:rPr lang="da-DK" dirty="0" err="1">
                <a:ea typeface="Calibri"/>
                <a:cs typeface="Times New Roman"/>
              </a:rPr>
              <a:t>we</a:t>
            </a:r>
            <a:r>
              <a:rPr lang="da-DK" dirty="0">
                <a:ea typeface="Calibri"/>
                <a:cs typeface="Times New Roman"/>
              </a:rPr>
              <a:t> </a:t>
            </a:r>
            <a:r>
              <a:rPr lang="da-DK" dirty="0" err="1">
                <a:ea typeface="Calibri"/>
                <a:cs typeface="Times New Roman"/>
              </a:rPr>
              <a:t>are</a:t>
            </a:r>
            <a:r>
              <a:rPr lang="da-DK" dirty="0">
                <a:ea typeface="Calibri"/>
                <a:cs typeface="Times New Roman"/>
              </a:rPr>
              <a:t> </a:t>
            </a:r>
            <a:r>
              <a:rPr lang="da-DK" dirty="0" err="1">
                <a:ea typeface="Calibri"/>
                <a:cs typeface="Times New Roman"/>
              </a:rPr>
              <a:t>talking</a:t>
            </a:r>
            <a:r>
              <a:rPr lang="da-DK" dirty="0">
                <a:ea typeface="Calibri"/>
                <a:cs typeface="Times New Roman"/>
              </a:rPr>
              <a:t> </a:t>
            </a:r>
            <a:r>
              <a:rPr lang="da-DK" dirty="0" err="1">
                <a:ea typeface="Calibri"/>
                <a:cs typeface="Times New Roman"/>
              </a:rPr>
              <a:t>about</a:t>
            </a:r>
            <a:r>
              <a:rPr lang="da-DK" dirty="0">
                <a:ea typeface="Calibri"/>
                <a:cs typeface="Times New Roman"/>
              </a:rPr>
              <a:t> a </a:t>
            </a:r>
            <a:r>
              <a:rPr lang="da-DK" dirty="0" err="1">
                <a:ea typeface="Calibri"/>
                <a:cs typeface="Times New Roman"/>
              </a:rPr>
              <a:t>developing</a:t>
            </a:r>
            <a:r>
              <a:rPr lang="da-DK" dirty="0">
                <a:ea typeface="Calibri"/>
                <a:cs typeface="Times New Roman"/>
              </a:rPr>
              <a:t> trauma.</a:t>
            </a:r>
            <a:br>
              <a:rPr lang="da-DK" dirty="0">
                <a:ea typeface="Calibri"/>
                <a:cs typeface="Times New Roman"/>
              </a:rPr>
            </a:br>
            <a:r>
              <a:rPr lang="da-DK" dirty="0">
                <a:ea typeface="Calibri"/>
                <a:cs typeface="Times New Roman"/>
              </a:rPr>
              <a:t/>
            </a:r>
            <a:br>
              <a:rPr lang="da-DK" dirty="0">
                <a:ea typeface="Calibri"/>
                <a:cs typeface="Times New Roman"/>
              </a:rPr>
            </a:br>
            <a:r>
              <a:rPr lang="da-DK" dirty="0" err="1">
                <a:ea typeface="Calibri"/>
                <a:cs typeface="Times New Roman"/>
              </a:rPr>
              <a:t>Children</a:t>
            </a:r>
            <a:r>
              <a:rPr lang="da-DK" dirty="0">
                <a:ea typeface="Calibri"/>
                <a:cs typeface="Times New Roman"/>
              </a:rPr>
              <a:t> </a:t>
            </a:r>
            <a:r>
              <a:rPr lang="da-DK" dirty="0" err="1">
                <a:ea typeface="Calibri"/>
                <a:cs typeface="Times New Roman"/>
              </a:rPr>
              <a:t>living</a:t>
            </a:r>
            <a:r>
              <a:rPr lang="da-DK" dirty="0">
                <a:ea typeface="Calibri"/>
                <a:cs typeface="Times New Roman"/>
              </a:rPr>
              <a:t> in families with </a:t>
            </a:r>
            <a:r>
              <a:rPr lang="da-DK" dirty="0" err="1">
                <a:ea typeface="Calibri"/>
                <a:cs typeface="Times New Roman"/>
              </a:rPr>
              <a:t>violence</a:t>
            </a:r>
            <a:r>
              <a:rPr lang="da-DK" dirty="0">
                <a:ea typeface="Calibri"/>
                <a:cs typeface="Times New Roman"/>
              </a:rPr>
              <a:t> </a:t>
            </a:r>
            <a:r>
              <a:rPr lang="da-DK" b="1" dirty="0" err="1">
                <a:ea typeface="Calibri"/>
                <a:cs typeface="Times New Roman"/>
              </a:rPr>
              <a:t>uses</a:t>
            </a:r>
            <a:r>
              <a:rPr lang="da-DK" b="1" dirty="0">
                <a:ea typeface="Calibri"/>
                <a:cs typeface="Times New Roman"/>
              </a:rPr>
              <a:t> </a:t>
            </a:r>
            <a:r>
              <a:rPr lang="da-DK" b="1" dirty="0" err="1">
                <a:ea typeface="Calibri"/>
                <a:cs typeface="Times New Roman"/>
              </a:rPr>
              <a:t>much</a:t>
            </a:r>
            <a:r>
              <a:rPr lang="da-DK" b="1" dirty="0">
                <a:ea typeface="Calibri"/>
                <a:cs typeface="Times New Roman"/>
              </a:rPr>
              <a:t> </a:t>
            </a:r>
            <a:r>
              <a:rPr lang="da-DK" b="1" dirty="0" err="1">
                <a:ea typeface="Calibri"/>
                <a:cs typeface="Times New Roman"/>
              </a:rPr>
              <a:t>energy</a:t>
            </a:r>
            <a:r>
              <a:rPr lang="da-DK" b="1" dirty="0">
                <a:ea typeface="Calibri"/>
                <a:cs typeface="Times New Roman"/>
              </a:rPr>
              <a:t> to </a:t>
            </a:r>
            <a:r>
              <a:rPr lang="da-DK" b="1" dirty="0" err="1">
                <a:ea typeface="Calibri"/>
                <a:cs typeface="Times New Roman"/>
              </a:rPr>
              <a:t>survive</a:t>
            </a:r>
            <a:r>
              <a:rPr lang="da-DK" dirty="0">
                <a:ea typeface="Calibri"/>
                <a:cs typeface="Times New Roman"/>
              </a:rPr>
              <a:t>. In addition, the </a:t>
            </a:r>
            <a:r>
              <a:rPr lang="da-DK" dirty="0" err="1">
                <a:ea typeface="Calibri"/>
                <a:cs typeface="Times New Roman"/>
              </a:rPr>
              <a:t>children</a:t>
            </a:r>
            <a:r>
              <a:rPr lang="da-DK" dirty="0">
                <a:ea typeface="Calibri"/>
                <a:cs typeface="Times New Roman"/>
              </a:rPr>
              <a:t>, </a:t>
            </a:r>
            <a:r>
              <a:rPr lang="da-DK" dirty="0" err="1">
                <a:ea typeface="Calibri"/>
                <a:cs typeface="Times New Roman"/>
              </a:rPr>
              <a:t>are</a:t>
            </a:r>
            <a:r>
              <a:rPr lang="da-DK" dirty="0">
                <a:ea typeface="Calibri"/>
                <a:cs typeface="Times New Roman"/>
              </a:rPr>
              <a:t> </a:t>
            </a:r>
            <a:r>
              <a:rPr lang="da-DK" dirty="0" err="1">
                <a:ea typeface="Calibri"/>
                <a:cs typeface="Times New Roman"/>
              </a:rPr>
              <a:t>depending</a:t>
            </a:r>
            <a:r>
              <a:rPr lang="da-DK" dirty="0">
                <a:ea typeface="Calibri"/>
                <a:cs typeface="Times New Roman"/>
              </a:rPr>
              <a:t> on the relation to the </a:t>
            </a:r>
            <a:r>
              <a:rPr lang="da-DK" dirty="0" err="1">
                <a:ea typeface="Calibri"/>
                <a:cs typeface="Times New Roman"/>
              </a:rPr>
              <a:t>associated</a:t>
            </a:r>
            <a:r>
              <a:rPr lang="da-DK" dirty="0">
                <a:ea typeface="Calibri"/>
                <a:cs typeface="Times New Roman"/>
              </a:rPr>
              <a:t> person. </a:t>
            </a:r>
            <a:r>
              <a:rPr lang="da-DK" dirty="0" err="1">
                <a:ea typeface="Calibri"/>
                <a:cs typeface="Times New Roman"/>
              </a:rPr>
              <a:t>Study</a:t>
            </a:r>
            <a:r>
              <a:rPr lang="da-DK" dirty="0">
                <a:ea typeface="Calibri"/>
                <a:cs typeface="Times New Roman"/>
              </a:rPr>
              <a:t> shows </a:t>
            </a:r>
            <a:r>
              <a:rPr lang="da-DK" dirty="0" err="1">
                <a:ea typeface="Calibri"/>
                <a:cs typeface="Times New Roman"/>
              </a:rPr>
              <a:t>that</a:t>
            </a:r>
            <a:r>
              <a:rPr lang="da-DK" dirty="0">
                <a:ea typeface="Calibri"/>
                <a:cs typeface="Times New Roman"/>
              </a:rPr>
              <a:t> </a:t>
            </a:r>
            <a:r>
              <a:rPr lang="da-DK" b="1" dirty="0" err="1">
                <a:ea typeface="Calibri"/>
                <a:cs typeface="Times New Roman"/>
              </a:rPr>
              <a:t>battered</a:t>
            </a:r>
            <a:r>
              <a:rPr lang="da-DK" b="1" dirty="0">
                <a:ea typeface="Calibri"/>
                <a:cs typeface="Times New Roman"/>
              </a:rPr>
              <a:t> </a:t>
            </a:r>
            <a:r>
              <a:rPr lang="da-DK" b="1" dirty="0" err="1">
                <a:ea typeface="Calibri"/>
                <a:cs typeface="Times New Roman"/>
              </a:rPr>
              <a:t>mothers</a:t>
            </a:r>
            <a:r>
              <a:rPr lang="da-DK" b="1" dirty="0">
                <a:ea typeface="Calibri"/>
                <a:cs typeface="Times New Roman"/>
              </a:rPr>
              <a:t> </a:t>
            </a:r>
            <a:r>
              <a:rPr lang="da-DK" b="1" dirty="0" err="1">
                <a:ea typeface="Calibri"/>
                <a:cs typeface="Times New Roman"/>
              </a:rPr>
              <a:t>level</a:t>
            </a:r>
            <a:r>
              <a:rPr lang="da-DK" b="1" dirty="0">
                <a:ea typeface="Calibri"/>
                <a:cs typeface="Times New Roman"/>
              </a:rPr>
              <a:t> of </a:t>
            </a:r>
            <a:r>
              <a:rPr lang="da-DK" b="1" dirty="0" err="1">
                <a:ea typeface="Calibri"/>
                <a:cs typeface="Times New Roman"/>
              </a:rPr>
              <a:t>traumatization</a:t>
            </a:r>
            <a:r>
              <a:rPr lang="da-DK" b="1" dirty="0">
                <a:ea typeface="Calibri"/>
                <a:cs typeface="Times New Roman"/>
              </a:rPr>
              <a:t> have a </a:t>
            </a:r>
            <a:r>
              <a:rPr lang="da-DK" b="1" dirty="0" err="1">
                <a:ea typeface="Calibri"/>
                <a:cs typeface="Times New Roman"/>
              </a:rPr>
              <a:t>direct</a:t>
            </a:r>
            <a:r>
              <a:rPr lang="da-DK" b="1" dirty="0">
                <a:ea typeface="Calibri"/>
                <a:cs typeface="Times New Roman"/>
              </a:rPr>
              <a:t> </a:t>
            </a:r>
            <a:r>
              <a:rPr lang="da-DK" b="1" dirty="0" err="1">
                <a:ea typeface="Calibri"/>
                <a:cs typeface="Times New Roman"/>
              </a:rPr>
              <a:t>impact</a:t>
            </a:r>
            <a:r>
              <a:rPr lang="da-DK" b="1" dirty="0">
                <a:ea typeface="Calibri"/>
                <a:cs typeface="Times New Roman"/>
              </a:rPr>
              <a:t> on </a:t>
            </a:r>
            <a:r>
              <a:rPr lang="da-DK" b="1" dirty="0" err="1">
                <a:ea typeface="Calibri"/>
                <a:cs typeface="Times New Roman"/>
              </a:rPr>
              <a:t>children's</a:t>
            </a:r>
            <a:r>
              <a:rPr lang="da-DK" b="1" dirty="0">
                <a:ea typeface="Calibri"/>
                <a:cs typeface="Times New Roman"/>
              </a:rPr>
              <a:t> </a:t>
            </a:r>
            <a:r>
              <a:rPr lang="da-DK" b="1" dirty="0" err="1">
                <a:ea typeface="Calibri"/>
                <a:cs typeface="Times New Roman"/>
              </a:rPr>
              <a:t>level</a:t>
            </a:r>
            <a:r>
              <a:rPr lang="da-DK" b="1" dirty="0">
                <a:ea typeface="Calibri"/>
                <a:cs typeface="Times New Roman"/>
              </a:rPr>
              <a:t> of trauma and </a:t>
            </a:r>
            <a:r>
              <a:rPr lang="da-DK" b="1" dirty="0" err="1">
                <a:ea typeface="Calibri"/>
                <a:cs typeface="Times New Roman"/>
              </a:rPr>
              <a:t>behavioral</a:t>
            </a:r>
            <a:r>
              <a:rPr lang="da-DK" b="1" dirty="0">
                <a:ea typeface="Calibri"/>
                <a:cs typeface="Times New Roman"/>
              </a:rPr>
              <a:t> problems</a:t>
            </a:r>
            <a:r>
              <a:rPr lang="da-DK" dirty="0">
                <a:ea typeface="Calibri"/>
                <a:cs typeface="Times New Roman"/>
              </a:rPr>
              <a:t/>
            </a:r>
            <a:br>
              <a:rPr lang="da-DK" dirty="0">
                <a:ea typeface="Calibri"/>
                <a:cs typeface="Times New Roman"/>
              </a:rPr>
            </a:br>
            <a:r>
              <a:rPr lang="da-DK" dirty="0">
                <a:ea typeface="Calibri"/>
                <a:cs typeface="Times New Roman"/>
              </a:rPr>
              <a:t/>
            </a:r>
            <a:br>
              <a:rPr lang="da-DK" dirty="0">
                <a:ea typeface="Calibri"/>
                <a:cs typeface="Times New Roman"/>
              </a:rPr>
            </a:br>
            <a:r>
              <a:rPr lang="da-DK" b="1" dirty="0" err="1">
                <a:ea typeface="Calibri"/>
                <a:cs typeface="Times New Roman"/>
              </a:rPr>
              <a:t>Silent</a:t>
            </a:r>
            <a:r>
              <a:rPr lang="da-DK" b="1" dirty="0">
                <a:ea typeface="Calibri"/>
                <a:cs typeface="Times New Roman"/>
              </a:rPr>
              <a:t> trauma</a:t>
            </a:r>
            <a:br>
              <a:rPr lang="da-DK" b="1" dirty="0">
                <a:ea typeface="Calibri"/>
                <a:cs typeface="Times New Roman"/>
              </a:rPr>
            </a:br>
            <a:r>
              <a:rPr lang="da-DK" dirty="0">
                <a:ea typeface="Calibri"/>
                <a:cs typeface="Times New Roman"/>
              </a:rPr>
              <a:t>First, the trauma </a:t>
            </a:r>
            <a:r>
              <a:rPr lang="da-DK" dirty="0" err="1">
                <a:ea typeface="Calibri"/>
                <a:cs typeface="Times New Roman"/>
              </a:rPr>
              <a:t>based</a:t>
            </a:r>
            <a:r>
              <a:rPr lang="da-DK" dirty="0">
                <a:ea typeface="Calibri"/>
                <a:cs typeface="Times New Roman"/>
              </a:rPr>
              <a:t> on events in the </a:t>
            </a:r>
            <a:r>
              <a:rPr lang="da-DK" dirty="0" err="1">
                <a:ea typeface="Calibri"/>
                <a:cs typeface="Times New Roman"/>
              </a:rPr>
              <a:t>family</a:t>
            </a:r>
            <a:r>
              <a:rPr lang="da-DK" dirty="0">
                <a:ea typeface="Calibri"/>
                <a:cs typeface="Times New Roman"/>
              </a:rPr>
              <a:t>, </a:t>
            </a:r>
            <a:r>
              <a:rPr lang="da-DK" dirty="0" err="1">
                <a:ea typeface="Calibri"/>
                <a:cs typeface="Times New Roman"/>
              </a:rPr>
              <a:t>where</a:t>
            </a:r>
            <a:r>
              <a:rPr lang="da-DK" dirty="0">
                <a:ea typeface="Calibri"/>
                <a:cs typeface="Times New Roman"/>
              </a:rPr>
              <a:t> the </a:t>
            </a:r>
            <a:r>
              <a:rPr lang="da-DK" dirty="0" err="1">
                <a:ea typeface="Calibri"/>
                <a:cs typeface="Times New Roman"/>
              </a:rPr>
              <a:t>child</a:t>
            </a:r>
            <a:r>
              <a:rPr lang="da-DK" dirty="0">
                <a:ea typeface="Calibri"/>
                <a:cs typeface="Times New Roman"/>
              </a:rPr>
              <a:t> </a:t>
            </a:r>
            <a:r>
              <a:rPr lang="da-DK" dirty="0" err="1">
                <a:ea typeface="Calibri"/>
                <a:cs typeface="Times New Roman"/>
              </a:rPr>
              <a:t>should</a:t>
            </a:r>
            <a:r>
              <a:rPr lang="da-DK" dirty="0">
                <a:ea typeface="Calibri"/>
                <a:cs typeface="Times New Roman"/>
              </a:rPr>
              <a:t> have </a:t>
            </a:r>
            <a:r>
              <a:rPr lang="da-DK" dirty="0" err="1">
                <a:ea typeface="Calibri"/>
                <a:cs typeface="Times New Roman"/>
              </a:rPr>
              <a:t>its</a:t>
            </a:r>
            <a:r>
              <a:rPr lang="da-DK" dirty="0">
                <a:ea typeface="Calibri"/>
                <a:cs typeface="Times New Roman"/>
              </a:rPr>
              <a:t> </a:t>
            </a:r>
            <a:r>
              <a:rPr lang="da-DK" dirty="0" err="1">
                <a:ea typeface="Calibri"/>
                <a:cs typeface="Times New Roman"/>
              </a:rPr>
              <a:t>safe</a:t>
            </a:r>
            <a:r>
              <a:rPr lang="da-DK" dirty="0">
                <a:ea typeface="Calibri"/>
                <a:cs typeface="Times New Roman"/>
              </a:rPr>
              <a:t> base .. The </a:t>
            </a:r>
            <a:r>
              <a:rPr lang="da-DK" dirty="0" err="1">
                <a:ea typeface="Calibri"/>
                <a:cs typeface="Times New Roman"/>
              </a:rPr>
              <a:t>father</a:t>
            </a:r>
            <a:r>
              <a:rPr lang="da-DK" dirty="0">
                <a:ea typeface="Calibri"/>
                <a:cs typeface="Times New Roman"/>
              </a:rPr>
              <a:t> beats the </a:t>
            </a:r>
            <a:r>
              <a:rPr lang="da-DK" dirty="0" err="1">
                <a:ea typeface="Calibri"/>
                <a:cs typeface="Times New Roman"/>
              </a:rPr>
              <a:t>mother</a:t>
            </a:r>
            <a:r>
              <a:rPr lang="da-DK" dirty="0">
                <a:ea typeface="Calibri"/>
                <a:cs typeface="Times New Roman"/>
              </a:rPr>
              <a:t> or the </a:t>
            </a:r>
            <a:r>
              <a:rPr lang="da-DK" dirty="0" err="1">
                <a:ea typeface="Calibri"/>
                <a:cs typeface="Times New Roman"/>
              </a:rPr>
              <a:t>child</a:t>
            </a:r>
            <a:r>
              <a:rPr lang="da-DK" dirty="0">
                <a:ea typeface="Calibri"/>
                <a:cs typeface="Times New Roman"/>
              </a:rPr>
              <a:t> is </a:t>
            </a:r>
            <a:r>
              <a:rPr lang="da-DK" dirty="0" err="1">
                <a:ea typeface="Calibri"/>
                <a:cs typeface="Times New Roman"/>
              </a:rPr>
              <a:t>exposed</a:t>
            </a:r>
            <a:r>
              <a:rPr lang="da-DK" dirty="0">
                <a:ea typeface="Calibri"/>
                <a:cs typeface="Times New Roman"/>
              </a:rPr>
              <a:t> to </a:t>
            </a:r>
            <a:r>
              <a:rPr lang="da-DK" dirty="0" err="1">
                <a:ea typeface="Calibri"/>
                <a:cs typeface="Times New Roman"/>
              </a:rPr>
              <a:t>violence</a:t>
            </a:r>
            <a:r>
              <a:rPr lang="da-DK" dirty="0">
                <a:ea typeface="Calibri"/>
                <a:cs typeface="Times New Roman"/>
              </a:rPr>
              <a:t> </a:t>
            </a:r>
            <a:r>
              <a:rPr lang="da-DK" dirty="0" err="1">
                <a:ea typeface="Calibri"/>
                <a:cs typeface="Times New Roman"/>
              </a:rPr>
              <a:t>either</a:t>
            </a:r>
            <a:r>
              <a:rPr lang="da-DK" dirty="0">
                <a:ea typeface="Calibri"/>
                <a:cs typeface="Times New Roman"/>
              </a:rPr>
              <a:t> from his </a:t>
            </a:r>
            <a:r>
              <a:rPr lang="da-DK" dirty="0" err="1">
                <a:ea typeface="Calibri"/>
                <a:cs typeface="Times New Roman"/>
              </a:rPr>
              <a:t>mother</a:t>
            </a:r>
            <a:r>
              <a:rPr lang="da-DK" dirty="0">
                <a:ea typeface="Calibri"/>
                <a:cs typeface="Times New Roman"/>
              </a:rPr>
              <a:t>, </a:t>
            </a:r>
            <a:r>
              <a:rPr lang="da-DK" dirty="0" err="1">
                <a:ea typeface="Calibri"/>
                <a:cs typeface="Times New Roman"/>
              </a:rPr>
              <a:t>father</a:t>
            </a:r>
            <a:r>
              <a:rPr lang="da-DK" dirty="0">
                <a:ea typeface="Calibri"/>
                <a:cs typeface="Times New Roman"/>
              </a:rPr>
              <a:t> or from </a:t>
            </a:r>
            <a:r>
              <a:rPr lang="da-DK" dirty="0" err="1">
                <a:ea typeface="Calibri"/>
                <a:cs typeface="Times New Roman"/>
              </a:rPr>
              <a:t>both</a:t>
            </a:r>
            <a:r>
              <a:rPr lang="da-DK" dirty="0">
                <a:ea typeface="Calibri"/>
                <a:cs typeface="Times New Roman"/>
              </a:rPr>
              <a:t> </a:t>
            </a:r>
            <a:r>
              <a:rPr lang="da-DK" dirty="0" err="1">
                <a:ea typeface="Calibri"/>
                <a:cs typeface="Times New Roman"/>
              </a:rPr>
              <a:t>parents</a:t>
            </a:r>
            <a:r>
              <a:rPr lang="da-DK" dirty="0">
                <a:ea typeface="Calibri"/>
                <a:cs typeface="Times New Roman"/>
              </a:rPr>
              <a:t>. In </a:t>
            </a:r>
            <a:r>
              <a:rPr lang="da-DK" dirty="0" err="1">
                <a:ea typeface="Calibri"/>
                <a:cs typeface="Times New Roman"/>
              </a:rPr>
              <a:t>both</a:t>
            </a:r>
            <a:r>
              <a:rPr lang="da-DK" dirty="0">
                <a:ea typeface="Calibri"/>
                <a:cs typeface="Times New Roman"/>
              </a:rPr>
              <a:t> cases, the </a:t>
            </a:r>
            <a:r>
              <a:rPr lang="da-DK" dirty="0" err="1">
                <a:ea typeface="Calibri"/>
                <a:cs typeface="Times New Roman"/>
              </a:rPr>
              <a:t>place</a:t>
            </a:r>
            <a:r>
              <a:rPr lang="da-DK" dirty="0">
                <a:ea typeface="Calibri"/>
                <a:cs typeface="Times New Roman"/>
              </a:rPr>
              <a:t> </a:t>
            </a:r>
            <a:r>
              <a:rPr lang="da-DK" dirty="0" err="1">
                <a:ea typeface="Calibri"/>
                <a:cs typeface="Times New Roman"/>
              </a:rPr>
              <a:t>which</a:t>
            </a:r>
            <a:r>
              <a:rPr lang="da-DK" dirty="0">
                <a:ea typeface="Calibri"/>
                <a:cs typeface="Times New Roman"/>
              </a:rPr>
              <a:t> </a:t>
            </a:r>
            <a:r>
              <a:rPr lang="da-DK" dirty="0" err="1">
                <a:ea typeface="Calibri"/>
                <a:cs typeface="Times New Roman"/>
              </a:rPr>
              <a:t>should</a:t>
            </a:r>
            <a:r>
              <a:rPr lang="da-DK" dirty="0">
                <a:ea typeface="Calibri"/>
                <a:cs typeface="Times New Roman"/>
              </a:rPr>
              <a:t> </a:t>
            </a:r>
            <a:r>
              <a:rPr lang="da-DK" dirty="0" err="1">
                <a:ea typeface="Calibri"/>
                <a:cs typeface="Times New Roman"/>
              </a:rPr>
              <a:t>be</a:t>
            </a:r>
            <a:r>
              <a:rPr lang="da-DK" dirty="0">
                <a:ea typeface="Calibri"/>
                <a:cs typeface="Times New Roman"/>
              </a:rPr>
              <a:t> the </a:t>
            </a:r>
            <a:r>
              <a:rPr lang="da-DK" dirty="0" err="1">
                <a:ea typeface="Calibri"/>
                <a:cs typeface="Times New Roman"/>
              </a:rPr>
              <a:t>safe</a:t>
            </a:r>
            <a:r>
              <a:rPr lang="da-DK" dirty="0">
                <a:ea typeface="Calibri"/>
                <a:cs typeface="Times New Roman"/>
              </a:rPr>
              <a:t> base for the </a:t>
            </a:r>
            <a:r>
              <a:rPr lang="da-DK" dirty="0" err="1">
                <a:ea typeface="Calibri"/>
                <a:cs typeface="Times New Roman"/>
              </a:rPr>
              <a:t>child's</a:t>
            </a:r>
            <a:r>
              <a:rPr lang="da-DK" dirty="0">
                <a:ea typeface="Calibri"/>
                <a:cs typeface="Times New Roman"/>
              </a:rPr>
              <a:t> </a:t>
            </a:r>
            <a:r>
              <a:rPr lang="da-DK" dirty="0" err="1">
                <a:ea typeface="Calibri"/>
                <a:cs typeface="Times New Roman"/>
              </a:rPr>
              <a:t>development</a:t>
            </a:r>
            <a:r>
              <a:rPr lang="da-DK" dirty="0">
                <a:ea typeface="Calibri"/>
                <a:cs typeface="Times New Roman"/>
              </a:rPr>
              <a:t>, is not </a:t>
            </a:r>
            <a:r>
              <a:rPr lang="da-DK" dirty="0" err="1">
                <a:ea typeface="Calibri"/>
                <a:cs typeface="Times New Roman"/>
              </a:rPr>
              <a:t>safe</a:t>
            </a:r>
            <a:r>
              <a:rPr lang="da-DK" dirty="0">
                <a:ea typeface="Calibri"/>
                <a:cs typeface="Times New Roman"/>
              </a:rPr>
              <a:t> </a:t>
            </a:r>
            <a:r>
              <a:rPr lang="da-DK" dirty="0" err="1">
                <a:ea typeface="Calibri"/>
                <a:cs typeface="Times New Roman"/>
              </a:rPr>
              <a:t>because</a:t>
            </a:r>
            <a:r>
              <a:rPr lang="da-DK" dirty="0">
                <a:ea typeface="Calibri"/>
                <a:cs typeface="Times New Roman"/>
              </a:rPr>
              <a:t> of the </a:t>
            </a:r>
            <a:r>
              <a:rPr lang="da-DK" dirty="0" err="1">
                <a:ea typeface="Calibri"/>
                <a:cs typeface="Times New Roman"/>
              </a:rPr>
              <a:t>violence</a:t>
            </a:r>
            <a:r>
              <a:rPr lang="da-DK" dirty="0">
                <a:ea typeface="Calibri"/>
                <a:cs typeface="Times New Roman"/>
              </a:rPr>
              <a:t>. </a:t>
            </a:r>
            <a:r>
              <a:rPr lang="da-DK" dirty="0" err="1">
                <a:solidFill>
                  <a:srgbClr val="222222"/>
                </a:solidFill>
                <a:latin typeface="Arial"/>
                <a:ea typeface="Calibri"/>
                <a:cs typeface="Times New Roman"/>
              </a:rPr>
              <a:t>Secondly</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usually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takes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place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several</a:t>
            </a:r>
            <a:r>
              <a:rPr lang="da-DK" dirty="0">
                <a:solidFill>
                  <a:srgbClr val="222222"/>
                </a:solidFill>
                <a:latin typeface="Arial"/>
                <a:ea typeface="Calibri"/>
                <a:cs typeface="Times New Roman"/>
              </a:rPr>
              <a:t> times and for </a:t>
            </a:r>
            <a:r>
              <a:rPr lang="da-DK" dirty="0" err="1">
                <a:solidFill>
                  <a:srgbClr val="222222"/>
                </a:solidFill>
                <a:latin typeface="Arial"/>
                <a:ea typeface="Calibri"/>
                <a:cs typeface="Times New Roman"/>
              </a:rPr>
              <a:t>several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years</a:t>
            </a:r>
            <a:r>
              <a:rPr lang="da-DK" dirty="0">
                <a:solidFill>
                  <a:srgbClr val="222222"/>
                </a:solidFill>
                <a:latin typeface="Arial"/>
                <a:ea typeface="Calibri"/>
                <a:cs typeface="Times New Roman"/>
              </a:rPr>
              <a:t>. </a:t>
            </a:r>
            <a:r>
              <a:rPr lang="da-DK" dirty="0">
                <a:ea typeface="Calibri"/>
                <a:cs typeface="Times New Roman"/>
              </a:rPr>
              <a:t>It is not </a:t>
            </a:r>
            <a:r>
              <a:rPr lang="da-DK" dirty="0" err="1">
                <a:ea typeface="Calibri"/>
                <a:cs typeface="Times New Roman"/>
              </a:rPr>
              <a:t>common</a:t>
            </a:r>
            <a:r>
              <a:rPr lang="da-DK" dirty="0">
                <a:ea typeface="Calibri"/>
                <a:cs typeface="Times New Roman"/>
              </a:rPr>
              <a:t> </a:t>
            </a:r>
            <a:r>
              <a:rPr lang="da-DK" dirty="0" err="1">
                <a:ea typeface="Calibri"/>
                <a:cs typeface="Times New Roman"/>
              </a:rPr>
              <a:t>that</a:t>
            </a:r>
            <a:r>
              <a:rPr lang="da-DK" dirty="0">
                <a:ea typeface="Calibri"/>
                <a:cs typeface="Times New Roman"/>
              </a:rPr>
              <a:t> </a:t>
            </a:r>
            <a:r>
              <a:rPr lang="da-DK" dirty="0" err="1">
                <a:ea typeface="Calibri"/>
                <a:cs typeface="Times New Roman"/>
              </a:rPr>
              <a:t>one</a:t>
            </a:r>
            <a:r>
              <a:rPr lang="da-DK" dirty="0">
                <a:ea typeface="Calibri"/>
                <a:cs typeface="Times New Roman"/>
              </a:rPr>
              <a:t> single event </a:t>
            </a:r>
            <a:r>
              <a:rPr lang="da-DK" dirty="0" err="1">
                <a:ea typeface="Calibri"/>
                <a:cs typeface="Times New Roman"/>
              </a:rPr>
              <a:t>results</a:t>
            </a:r>
            <a:r>
              <a:rPr lang="da-DK" dirty="0">
                <a:ea typeface="Calibri"/>
                <a:cs typeface="Times New Roman"/>
              </a:rPr>
              <a:t> in the trauma. </a:t>
            </a:r>
            <a:r>
              <a:rPr lang="da-DK" dirty="0" err="1">
                <a:ea typeface="Calibri"/>
                <a:cs typeface="Times New Roman"/>
              </a:rPr>
              <a:t>Domestic</a:t>
            </a:r>
            <a:r>
              <a:rPr lang="da-DK" dirty="0">
                <a:ea typeface="Calibri"/>
                <a:cs typeface="Times New Roman"/>
              </a:rPr>
              <a:t> </a:t>
            </a:r>
            <a:r>
              <a:rPr lang="da-DK" dirty="0" err="1">
                <a:ea typeface="Calibri"/>
                <a:cs typeface="Times New Roman"/>
              </a:rPr>
              <a:t>violence</a:t>
            </a:r>
            <a:r>
              <a:rPr lang="da-DK" dirty="0">
                <a:ea typeface="Calibri"/>
                <a:cs typeface="Times New Roman"/>
              </a:rPr>
              <a:t> is for the most part </a:t>
            </a:r>
            <a:r>
              <a:rPr lang="da-DK" dirty="0" err="1">
                <a:ea typeface="Calibri"/>
                <a:cs typeface="Times New Roman"/>
              </a:rPr>
              <a:t>something</a:t>
            </a:r>
            <a:r>
              <a:rPr lang="da-DK" dirty="0">
                <a:ea typeface="Calibri"/>
                <a:cs typeface="Times New Roman"/>
              </a:rPr>
              <a:t> </a:t>
            </a:r>
            <a:r>
              <a:rPr lang="da-DK" dirty="0" err="1">
                <a:ea typeface="Calibri"/>
                <a:cs typeface="Times New Roman"/>
              </a:rPr>
              <a:t>that</a:t>
            </a:r>
            <a:r>
              <a:rPr lang="da-DK" dirty="0">
                <a:ea typeface="Calibri"/>
                <a:cs typeface="Times New Roman"/>
              </a:rPr>
              <a:t> </a:t>
            </a:r>
            <a:r>
              <a:rPr lang="da-DK" dirty="0" err="1">
                <a:ea typeface="Calibri"/>
                <a:cs typeface="Times New Roman"/>
              </a:rPr>
              <a:t>takes</a:t>
            </a:r>
            <a:r>
              <a:rPr lang="da-DK" dirty="0">
                <a:ea typeface="Calibri"/>
                <a:cs typeface="Times New Roman"/>
              </a:rPr>
              <a:t> </a:t>
            </a:r>
            <a:r>
              <a:rPr lang="da-DK" dirty="0" err="1">
                <a:ea typeface="Calibri"/>
                <a:cs typeface="Times New Roman"/>
              </a:rPr>
              <a:t>place</a:t>
            </a:r>
            <a:r>
              <a:rPr lang="da-DK" dirty="0">
                <a:ea typeface="Calibri"/>
                <a:cs typeface="Times New Roman"/>
              </a:rPr>
              <a:t> </a:t>
            </a:r>
            <a:r>
              <a:rPr lang="da-DK" dirty="0" err="1">
                <a:ea typeface="Calibri"/>
                <a:cs typeface="Times New Roman"/>
              </a:rPr>
              <a:t>several</a:t>
            </a:r>
            <a:r>
              <a:rPr lang="da-DK" dirty="0">
                <a:ea typeface="Calibri"/>
                <a:cs typeface="Times New Roman"/>
              </a:rPr>
              <a:t> times over </a:t>
            </a:r>
            <a:r>
              <a:rPr lang="da-DK" dirty="0" err="1">
                <a:ea typeface="Calibri"/>
                <a:cs typeface="Times New Roman"/>
              </a:rPr>
              <a:t>several</a:t>
            </a:r>
            <a:r>
              <a:rPr lang="da-DK" dirty="0">
                <a:ea typeface="Calibri"/>
                <a:cs typeface="Times New Roman"/>
              </a:rPr>
              <a:t> </a:t>
            </a:r>
            <a:r>
              <a:rPr lang="da-DK" dirty="0" err="1">
                <a:ea typeface="Calibri"/>
                <a:cs typeface="Times New Roman"/>
              </a:rPr>
              <a:t>years</a:t>
            </a:r>
            <a:r>
              <a:rPr lang="da-DK" dirty="0">
                <a:ea typeface="Calibri"/>
                <a:cs typeface="Times New Roman"/>
              </a:rPr>
              <a:t>, </a:t>
            </a:r>
            <a:r>
              <a:rPr lang="da-DK" dirty="0" err="1">
                <a:ea typeface="Calibri"/>
                <a:cs typeface="Times New Roman"/>
              </a:rPr>
              <a:t>regardless</a:t>
            </a:r>
            <a:r>
              <a:rPr lang="da-DK" dirty="0">
                <a:ea typeface="Calibri"/>
                <a:cs typeface="Times New Roman"/>
              </a:rPr>
              <a:t> of </a:t>
            </a:r>
            <a:r>
              <a:rPr lang="da-DK" dirty="0" err="1">
                <a:ea typeface="Calibri"/>
                <a:cs typeface="Times New Roman"/>
              </a:rPr>
              <a:t>whether</a:t>
            </a:r>
            <a:r>
              <a:rPr lang="da-DK" dirty="0">
                <a:ea typeface="Calibri"/>
                <a:cs typeface="Times New Roman"/>
              </a:rPr>
              <a:t> the </a:t>
            </a:r>
            <a:r>
              <a:rPr lang="da-DK" dirty="0" err="1">
                <a:ea typeface="Calibri"/>
                <a:cs typeface="Times New Roman"/>
              </a:rPr>
              <a:t>violence</a:t>
            </a:r>
            <a:r>
              <a:rPr lang="da-DK" dirty="0">
                <a:ea typeface="Calibri"/>
                <a:cs typeface="Times New Roman"/>
              </a:rPr>
              <a:t> is </a:t>
            </a:r>
            <a:r>
              <a:rPr lang="da-DK" dirty="0" err="1">
                <a:ea typeface="Calibri"/>
                <a:cs typeface="Times New Roman"/>
              </a:rPr>
              <a:t>directed</a:t>
            </a:r>
            <a:r>
              <a:rPr lang="da-DK" dirty="0">
                <a:ea typeface="Calibri"/>
                <a:cs typeface="Times New Roman"/>
              </a:rPr>
              <a:t> </a:t>
            </a:r>
            <a:r>
              <a:rPr lang="da-DK" dirty="0" err="1">
                <a:ea typeface="Calibri"/>
                <a:cs typeface="Times New Roman"/>
              </a:rPr>
              <a:t>against</a:t>
            </a:r>
            <a:r>
              <a:rPr lang="da-DK" dirty="0">
                <a:ea typeface="Calibri"/>
                <a:cs typeface="Times New Roman"/>
              </a:rPr>
              <a:t> the </a:t>
            </a:r>
            <a:r>
              <a:rPr lang="da-DK" dirty="0" err="1">
                <a:ea typeface="Calibri"/>
                <a:cs typeface="Times New Roman"/>
              </a:rPr>
              <a:t>woman</a:t>
            </a:r>
            <a:r>
              <a:rPr lang="da-DK" dirty="0">
                <a:ea typeface="Calibri"/>
                <a:cs typeface="Times New Roman"/>
              </a:rPr>
              <a:t> or the </a:t>
            </a:r>
            <a:r>
              <a:rPr lang="da-DK" dirty="0" err="1">
                <a:ea typeface="Calibri"/>
                <a:cs typeface="Times New Roman"/>
              </a:rPr>
              <a:t>child</a:t>
            </a:r>
            <a:r>
              <a:rPr lang="da-DK" dirty="0">
                <a:ea typeface="Calibri"/>
                <a:cs typeface="Times New Roman"/>
              </a:rPr>
              <a:t>.</a:t>
            </a:r>
          </a:p>
          <a:p>
            <a:pPr>
              <a:lnSpc>
                <a:spcPct val="115000"/>
              </a:lnSpc>
              <a:spcAft>
                <a:spcPts val="990"/>
              </a:spcAft>
            </a:pPr>
            <a:r>
              <a:rPr lang="da-DK" dirty="0">
                <a:solidFill>
                  <a:srgbClr val="222222"/>
                </a:solidFill>
                <a:latin typeface="Arial"/>
                <a:ea typeface="Calibri"/>
                <a:cs typeface="Times New Roman"/>
              </a:rPr>
              <a:t>The </a:t>
            </a:r>
            <a:r>
              <a:rPr lang="da-DK" dirty="0" err="1">
                <a:solidFill>
                  <a:srgbClr val="222222"/>
                </a:solidFill>
                <a:latin typeface="Arial"/>
                <a:ea typeface="Calibri"/>
                <a:cs typeface="Times New Roman"/>
              </a:rPr>
              <a:t>third</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special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circumstances</a:t>
            </a:r>
            <a:r>
              <a:rPr lang="da-DK" dirty="0">
                <a:solidFill>
                  <a:srgbClr val="222222"/>
                </a:solidFill>
                <a:latin typeface="Arial"/>
                <a:ea typeface="Calibri"/>
                <a:cs typeface="Times New Roman"/>
              </a:rPr>
              <a:t> in </a:t>
            </a:r>
            <a:r>
              <a:rPr lang="da-DK" dirty="0" err="1">
                <a:solidFill>
                  <a:srgbClr val="222222"/>
                </a:solidFill>
                <a:latin typeface="Arial"/>
                <a:ea typeface="Calibri"/>
                <a:cs typeface="Times New Roman"/>
              </a:rPr>
              <a:t>connection</a:t>
            </a:r>
            <a:r>
              <a:rPr lang="da-DK" dirty="0">
                <a:solidFill>
                  <a:srgbClr val="222222"/>
                </a:solidFill>
                <a:latin typeface="Arial"/>
                <a:ea typeface="Calibri"/>
                <a:cs typeface="Times New Roman"/>
              </a:rPr>
              <a:t> with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in the </a:t>
            </a:r>
            <a:r>
              <a:rPr lang="da-DK" dirty="0" err="1">
                <a:solidFill>
                  <a:srgbClr val="222222"/>
                </a:solidFill>
                <a:latin typeface="Arial"/>
                <a:ea typeface="Calibri"/>
                <a:cs typeface="Times New Roman"/>
              </a:rPr>
              <a:t>family</a:t>
            </a:r>
            <a:r>
              <a:rPr lang="da-DK" dirty="0">
                <a:solidFill>
                  <a:srgbClr val="222222"/>
                </a:solidFill>
                <a:latin typeface="Arial"/>
                <a:ea typeface="Calibri"/>
                <a:cs typeface="Times New Roman"/>
              </a:rPr>
              <a:t> is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very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often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there</a:t>
            </a:r>
            <a:r>
              <a:rPr lang="da-DK" dirty="0">
                <a:solidFill>
                  <a:srgbClr val="222222"/>
                </a:solidFill>
                <a:latin typeface="Arial"/>
                <a:ea typeface="Calibri"/>
                <a:cs typeface="Times New Roman"/>
              </a:rPr>
              <a:t> is </a:t>
            </a:r>
            <a:r>
              <a:rPr lang="da-DK" dirty="0" err="1">
                <a:solidFill>
                  <a:srgbClr val="222222"/>
                </a:solidFill>
                <a:latin typeface="Arial"/>
                <a:ea typeface="Calibri"/>
                <a:cs typeface="Times New Roman"/>
              </a:rPr>
              <a:t>silence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about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a:t>
            </a:r>
            <a:r>
              <a:rPr lang="da-DK" dirty="0">
                <a:ea typeface="Calibri"/>
                <a:cs typeface="Times New Roman"/>
              </a:rPr>
              <a:t>The </a:t>
            </a:r>
            <a:r>
              <a:rPr lang="da-DK" dirty="0" err="1">
                <a:ea typeface="Calibri"/>
                <a:cs typeface="Times New Roman"/>
              </a:rPr>
              <a:t>violence</a:t>
            </a:r>
            <a:r>
              <a:rPr lang="da-DK" dirty="0">
                <a:ea typeface="Calibri"/>
                <a:cs typeface="Times New Roman"/>
              </a:rPr>
              <a:t> is not </a:t>
            </a:r>
            <a:r>
              <a:rPr lang="da-DK" dirty="0" err="1">
                <a:ea typeface="Calibri"/>
                <a:cs typeface="Times New Roman"/>
              </a:rPr>
              <a:t>discussed</a:t>
            </a:r>
            <a:r>
              <a:rPr lang="da-DK" dirty="0">
                <a:ea typeface="Calibri"/>
                <a:cs typeface="Times New Roman"/>
              </a:rPr>
              <a:t>, </a:t>
            </a:r>
            <a:r>
              <a:rPr lang="da-DK" dirty="0" err="1">
                <a:ea typeface="Calibri"/>
                <a:cs typeface="Times New Roman"/>
              </a:rPr>
              <a:t>either</a:t>
            </a:r>
            <a:r>
              <a:rPr lang="da-DK" dirty="0">
                <a:ea typeface="Calibri"/>
                <a:cs typeface="Times New Roman"/>
              </a:rPr>
              <a:t> in the </a:t>
            </a:r>
            <a:r>
              <a:rPr lang="da-DK" dirty="0" err="1">
                <a:ea typeface="Calibri"/>
                <a:cs typeface="Times New Roman"/>
              </a:rPr>
              <a:t>family</a:t>
            </a:r>
            <a:r>
              <a:rPr lang="da-DK" dirty="0">
                <a:ea typeface="Calibri"/>
                <a:cs typeface="Times New Roman"/>
              </a:rPr>
              <a:t> or with </a:t>
            </a:r>
            <a:r>
              <a:rPr lang="da-DK" dirty="0" err="1">
                <a:ea typeface="Calibri"/>
                <a:cs typeface="Times New Roman"/>
              </a:rPr>
              <a:t>people</a:t>
            </a:r>
            <a:r>
              <a:rPr lang="da-DK" dirty="0">
                <a:ea typeface="Calibri"/>
                <a:cs typeface="Times New Roman"/>
              </a:rPr>
              <a:t> </a:t>
            </a:r>
            <a:r>
              <a:rPr lang="da-DK" dirty="0" err="1">
                <a:ea typeface="Calibri"/>
                <a:cs typeface="Times New Roman"/>
              </a:rPr>
              <a:t>outside</a:t>
            </a:r>
            <a:r>
              <a:rPr lang="da-DK" dirty="0">
                <a:ea typeface="Calibri"/>
                <a:cs typeface="Times New Roman"/>
              </a:rPr>
              <a:t> the </a:t>
            </a:r>
            <a:r>
              <a:rPr lang="da-DK" dirty="0" err="1">
                <a:ea typeface="Calibri"/>
                <a:cs typeface="Times New Roman"/>
              </a:rPr>
              <a:t>family</a:t>
            </a:r>
            <a:r>
              <a:rPr lang="da-DK" dirty="0">
                <a:ea typeface="Calibri"/>
                <a:cs typeface="Times New Roman"/>
              </a:rPr>
              <a:t>. The </a:t>
            </a:r>
            <a:r>
              <a:rPr lang="da-DK" dirty="0" err="1">
                <a:ea typeface="Calibri"/>
                <a:cs typeface="Times New Roman"/>
              </a:rPr>
              <a:t>fact</a:t>
            </a:r>
            <a:r>
              <a:rPr lang="da-DK" dirty="0">
                <a:ea typeface="Calibri"/>
                <a:cs typeface="Times New Roman"/>
              </a:rPr>
              <a:t> </a:t>
            </a:r>
            <a:r>
              <a:rPr lang="da-DK" dirty="0" err="1">
                <a:ea typeface="Calibri"/>
                <a:cs typeface="Times New Roman"/>
              </a:rPr>
              <a:t>that</a:t>
            </a:r>
            <a:r>
              <a:rPr lang="da-DK" dirty="0">
                <a:ea typeface="Calibri"/>
                <a:cs typeface="Times New Roman"/>
              </a:rPr>
              <a:t> </a:t>
            </a:r>
            <a:r>
              <a:rPr lang="da-DK" dirty="0" err="1">
                <a:ea typeface="Calibri"/>
                <a:cs typeface="Times New Roman"/>
              </a:rPr>
              <a:t>there</a:t>
            </a:r>
            <a:r>
              <a:rPr lang="da-DK" dirty="0">
                <a:ea typeface="Calibri"/>
                <a:cs typeface="Times New Roman"/>
              </a:rPr>
              <a:t> is </a:t>
            </a:r>
            <a:r>
              <a:rPr lang="da-DK" dirty="0" err="1">
                <a:ea typeface="Calibri"/>
                <a:cs typeface="Times New Roman"/>
              </a:rPr>
              <a:t>no</a:t>
            </a:r>
            <a:r>
              <a:rPr lang="da-DK" dirty="0">
                <a:ea typeface="Calibri"/>
                <a:cs typeface="Times New Roman"/>
              </a:rPr>
              <a:t> talk of </a:t>
            </a:r>
            <a:r>
              <a:rPr lang="da-DK" dirty="0" err="1">
                <a:ea typeface="Calibri"/>
                <a:cs typeface="Times New Roman"/>
              </a:rPr>
              <a:t>violence</a:t>
            </a:r>
            <a:r>
              <a:rPr lang="da-DK" dirty="0">
                <a:ea typeface="Calibri"/>
                <a:cs typeface="Times New Roman"/>
              </a:rPr>
              <a:t> and </a:t>
            </a:r>
            <a:r>
              <a:rPr lang="da-DK" dirty="0" err="1">
                <a:ea typeface="Calibri"/>
                <a:cs typeface="Times New Roman"/>
              </a:rPr>
              <a:t>that</a:t>
            </a:r>
            <a:r>
              <a:rPr lang="da-DK" dirty="0">
                <a:ea typeface="Calibri"/>
                <a:cs typeface="Times New Roman"/>
              </a:rPr>
              <a:t> the </a:t>
            </a:r>
            <a:r>
              <a:rPr lang="da-DK" dirty="0" err="1">
                <a:ea typeface="Calibri"/>
                <a:cs typeface="Times New Roman"/>
              </a:rPr>
              <a:t>victim</a:t>
            </a:r>
            <a:r>
              <a:rPr lang="da-DK" dirty="0">
                <a:ea typeface="Calibri"/>
                <a:cs typeface="Times New Roman"/>
              </a:rPr>
              <a:t> and the </a:t>
            </a:r>
            <a:r>
              <a:rPr lang="da-DK" dirty="0" err="1">
                <a:ea typeface="Calibri"/>
                <a:cs typeface="Times New Roman"/>
              </a:rPr>
              <a:t>witnesses</a:t>
            </a:r>
            <a:r>
              <a:rPr lang="da-DK" dirty="0">
                <a:ea typeface="Calibri"/>
                <a:cs typeface="Times New Roman"/>
              </a:rPr>
              <a:t> </a:t>
            </a:r>
            <a:r>
              <a:rPr lang="da-DK" dirty="0" err="1">
                <a:ea typeface="Calibri"/>
                <a:cs typeface="Times New Roman"/>
              </a:rPr>
              <a:t>thus</a:t>
            </a:r>
            <a:r>
              <a:rPr lang="da-DK" dirty="0">
                <a:ea typeface="Calibri"/>
                <a:cs typeface="Times New Roman"/>
              </a:rPr>
              <a:t> </a:t>
            </a:r>
            <a:r>
              <a:rPr lang="da-DK" dirty="0" err="1">
                <a:ea typeface="Calibri"/>
                <a:cs typeface="Times New Roman"/>
              </a:rPr>
              <a:t>are</a:t>
            </a:r>
            <a:r>
              <a:rPr lang="da-DK" dirty="0">
                <a:ea typeface="Calibri"/>
                <a:cs typeface="Times New Roman"/>
              </a:rPr>
              <a:t> not </a:t>
            </a:r>
            <a:r>
              <a:rPr lang="da-DK" dirty="0" err="1">
                <a:ea typeface="Calibri"/>
                <a:cs typeface="Times New Roman"/>
              </a:rPr>
              <a:t>able</a:t>
            </a:r>
            <a:r>
              <a:rPr lang="da-DK" dirty="0">
                <a:ea typeface="Calibri"/>
                <a:cs typeface="Times New Roman"/>
              </a:rPr>
              <a:t> to </a:t>
            </a:r>
            <a:r>
              <a:rPr lang="da-DK" dirty="0" err="1">
                <a:ea typeface="Calibri"/>
                <a:cs typeface="Times New Roman"/>
              </a:rPr>
              <a:t>tell</a:t>
            </a:r>
            <a:r>
              <a:rPr lang="da-DK" dirty="0">
                <a:ea typeface="Calibri"/>
                <a:cs typeface="Times New Roman"/>
              </a:rPr>
              <a:t> </a:t>
            </a:r>
            <a:r>
              <a:rPr lang="da-DK" dirty="0" err="1">
                <a:ea typeface="Calibri"/>
                <a:cs typeface="Times New Roman"/>
              </a:rPr>
              <a:t>what</a:t>
            </a:r>
            <a:r>
              <a:rPr lang="da-DK" dirty="0">
                <a:ea typeface="Calibri"/>
                <a:cs typeface="Times New Roman"/>
              </a:rPr>
              <a:t> has </a:t>
            </a:r>
            <a:r>
              <a:rPr lang="da-DK" dirty="0" err="1">
                <a:ea typeface="Calibri"/>
                <a:cs typeface="Times New Roman"/>
              </a:rPr>
              <a:t>happened</a:t>
            </a:r>
            <a:r>
              <a:rPr lang="da-DK" dirty="0">
                <a:ea typeface="Calibri"/>
                <a:cs typeface="Times New Roman"/>
              </a:rPr>
              <a:t> and </a:t>
            </a:r>
            <a:r>
              <a:rPr lang="da-DK" dirty="0" err="1">
                <a:ea typeface="Calibri"/>
                <a:cs typeface="Times New Roman"/>
              </a:rPr>
              <a:t>express</a:t>
            </a:r>
            <a:r>
              <a:rPr lang="da-DK" dirty="0">
                <a:ea typeface="Calibri"/>
                <a:cs typeface="Times New Roman"/>
              </a:rPr>
              <a:t> </a:t>
            </a:r>
            <a:r>
              <a:rPr lang="da-DK" dirty="0" err="1">
                <a:ea typeface="Calibri"/>
                <a:cs typeface="Times New Roman"/>
              </a:rPr>
              <a:t>their</a:t>
            </a:r>
            <a:r>
              <a:rPr lang="da-DK" dirty="0">
                <a:ea typeface="Calibri"/>
                <a:cs typeface="Times New Roman"/>
              </a:rPr>
              <a:t> </a:t>
            </a:r>
            <a:r>
              <a:rPr lang="da-DK" dirty="0" err="1">
                <a:ea typeface="Calibri"/>
                <a:cs typeface="Times New Roman"/>
              </a:rPr>
              <a:t>grief</a:t>
            </a:r>
            <a:r>
              <a:rPr lang="da-DK" dirty="0">
                <a:ea typeface="Calibri"/>
                <a:cs typeface="Times New Roman"/>
              </a:rPr>
              <a:t> over it, is </a:t>
            </a:r>
            <a:r>
              <a:rPr lang="da-DK" dirty="0" err="1">
                <a:ea typeface="Calibri"/>
                <a:cs typeface="Times New Roman"/>
              </a:rPr>
              <a:t>particularly</a:t>
            </a:r>
            <a:r>
              <a:rPr lang="da-DK" dirty="0">
                <a:ea typeface="Calibri"/>
                <a:cs typeface="Times New Roman"/>
              </a:rPr>
              <a:t> </a:t>
            </a:r>
            <a:r>
              <a:rPr lang="da-DK" dirty="0" err="1">
                <a:ea typeface="Calibri"/>
                <a:cs typeface="Times New Roman"/>
              </a:rPr>
              <a:t>traumatizing</a:t>
            </a:r>
            <a:r>
              <a:rPr lang="da-DK" dirty="0">
                <a:ea typeface="Calibri"/>
                <a:cs typeface="Times New Roman"/>
              </a:rPr>
              <a:t>. </a:t>
            </a:r>
            <a:r>
              <a:rPr lang="da-DK" dirty="0" err="1">
                <a:ea typeface="Calibri"/>
                <a:cs typeface="Times New Roman"/>
              </a:rPr>
              <a:t>When</a:t>
            </a:r>
            <a:r>
              <a:rPr lang="da-DK" dirty="0">
                <a:ea typeface="Calibri"/>
                <a:cs typeface="Times New Roman"/>
              </a:rPr>
              <a:t> the </a:t>
            </a:r>
            <a:r>
              <a:rPr lang="da-DK" dirty="0" err="1">
                <a:ea typeface="Calibri"/>
                <a:cs typeface="Times New Roman"/>
              </a:rPr>
              <a:t>child</a:t>
            </a:r>
            <a:r>
              <a:rPr lang="da-DK" dirty="0">
                <a:ea typeface="Calibri"/>
                <a:cs typeface="Times New Roman"/>
              </a:rPr>
              <a:t> </a:t>
            </a:r>
            <a:r>
              <a:rPr lang="da-DK" dirty="0" err="1">
                <a:ea typeface="Calibri"/>
                <a:cs typeface="Times New Roman"/>
              </a:rPr>
              <a:t>does</a:t>
            </a:r>
            <a:r>
              <a:rPr lang="da-DK" dirty="0">
                <a:ea typeface="Calibri"/>
                <a:cs typeface="Times New Roman"/>
              </a:rPr>
              <a:t> </a:t>
            </a:r>
            <a:r>
              <a:rPr lang="da-DK" dirty="0" err="1">
                <a:ea typeface="Calibri"/>
                <a:cs typeface="Times New Roman"/>
              </a:rPr>
              <a:t>can’t</a:t>
            </a:r>
            <a:r>
              <a:rPr lang="da-DK" dirty="0">
                <a:ea typeface="Calibri"/>
                <a:cs typeface="Times New Roman"/>
              </a:rPr>
              <a:t> talk </a:t>
            </a:r>
            <a:r>
              <a:rPr lang="da-DK" dirty="0" err="1">
                <a:ea typeface="Calibri"/>
                <a:cs typeface="Times New Roman"/>
              </a:rPr>
              <a:t>about</a:t>
            </a:r>
            <a:r>
              <a:rPr lang="da-DK" dirty="0">
                <a:ea typeface="Calibri"/>
                <a:cs typeface="Times New Roman"/>
              </a:rPr>
              <a:t> the events </a:t>
            </a:r>
            <a:r>
              <a:rPr lang="da-DK" dirty="0" err="1">
                <a:ea typeface="Calibri"/>
                <a:cs typeface="Times New Roman"/>
              </a:rPr>
              <a:t>means</a:t>
            </a:r>
            <a:r>
              <a:rPr lang="da-DK" dirty="0">
                <a:ea typeface="Calibri"/>
                <a:cs typeface="Times New Roman"/>
              </a:rPr>
              <a:t> </a:t>
            </a:r>
            <a:r>
              <a:rPr lang="da-DK" dirty="0" err="1">
                <a:ea typeface="Calibri"/>
                <a:cs typeface="Times New Roman"/>
              </a:rPr>
              <a:t>that</a:t>
            </a:r>
            <a:r>
              <a:rPr lang="da-DK" dirty="0">
                <a:ea typeface="Calibri"/>
                <a:cs typeface="Times New Roman"/>
              </a:rPr>
              <a:t> </a:t>
            </a:r>
            <a:r>
              <a:rPr lang="da-DK" dirty="0" err="1">
                <a:ea typeface="Calibri"/>
                <a:cs typeface="Times New Roman"/>
              </a:rPr>
              <a:t>many</a:t>
            </a:r>
            <a:r>
              <a:rPr lang="da-DK" dirty="0">
                <a:ea typeface="Calibri"/>
                <a:cs typeface="Times New Roman"/>
              </a:rPr>
              <a:t> </a:t>
            </a:r>
            <a:r>
              <a:rPr lang="da-DK" dirty="0" err="1">
                <a:ea typeface="Calibri"/>
                <a:cs typeface="Times New Roman"/>
              </a:rPr>
              <a:t>children</a:t>
            </a:r>
            <a:r>
              <a:rPr lang="da-DK" dirty="0">
                <a:ea typeface="Calibri"/>
                <a:cs typeface="Times New Roman"/>
              </a:rPr>
              <a:t> </a:t>
            </a:r>
            <a:r>
              <a:rPr lang="da-DK" dirty="0" err="1">
                <a:ea typeface="Calibri"/>
                <a:cs typeface="Times New Roman"/>
              </a:rPr>
              <a:t>will</a:t>
            </a:r>
            <a:r>
              <a:rPr lang="da-DK" dirty="0">
                <a:ea typeface="Calibri"/>
                <a:cs typeface="Times New Roman"/>
              </a:rPr>
              <a:t> have an </a:t>
            </a:r>
            <a:r>
              <a:rPr lang="da-DK" dirty="0" err="1">
                <a:ea typeface="Calibri"/>
                <a:cs typeface="Times New Roman"/>
              </a:rPr>
              <a:t>uneasy</a:t>
            </a:r>
            <a:r>
              <a:rPr lang="da-DK" dirty="0">
                <a:ea typeface="Calibri"/>
                <a:cs typeface="Times New Roman"/>
              </a:rPr>
              <a:t> </a:t>
            </a:r>
            <a:r>
              <a:rPr lang="da-DK" dirty="0" err="1">
                <a:ea typeface="Calibri"/>
                <a:cs typeface="Times New Roman"/>
              </a:rPr>
              <a:t>feeling</a:t>
            </a:r>
            <a:r>
              <a:rPr lang="da-DK" dirty="0">
                <a:ea typeface="Calibri"/>
                <a:cs typeface="Times New Roman"/>
              </a:rPr>
              <a:t> </a:t>
            </a:r>
            <a:r>
              <a:rPr lang="da-DK" dirty="0" err="1">
                <a:ea typeface="Calibri"/>
                <a:cs typeface="Times New Roman"/>
              </a:rPr>
              <a:t>about</a:t>
            </a:r>
            <a:r>
              <a:rPr lang="da-DK" dirty="0">
                <a:ea typeface="Calibri"/>
                <a:cs typeface="Times New Roman"/>
              </a:rPr>
              <a:t> </a:t>
            </a:r>
            <a:r>
              <a:rPr lang="da-DK" dirty="0" err="1">
                <a:ea typeface="Calibri"/>
                <a:cs typeface="Times New Roman"/>
              </a:rPr>
              <a:t>everything</a:t>
            </a:r>
            <a:r>
              <a:rPr lang="da-DK" dirty="0">
                <a:ea typeface="Calibri"/>
                <a:cs typeface="Times New Roman"/>
              </a:rPr>
              <a:t> </a:t>
            </a:r>
            <a:r>
              <a:rPr lang="da-DK" dirty="0" err="1">
                <a:ea typeface="Calibri"/>
                <a:cs typeface="Times New Roman"/>
              </a:rPr>
              <a:t>that</a:t>
            </a:r>
            <a:r>
              <a:rPr lang="da-DK" dirty="0">
                <a:ea typeface="Calibri"/>
                <a:cs typeface="Times New Roman"/>
              </a:rPr>
              <a:t> </a:t>
            </a:r>
            <a:r>
              <a:rPr lang="da-DK" dirty="0" err="1">
                <a:ea typeface="Calibri"/>
                <a:cs typeface="Times New Roman"/>
              </a:rPr>
              <a:t>they</a:t>
            </a:r>
            <a:r>
              <a:rPr lang="da-DK" dirty="0">
                <a:ea typeface="Calibri"/>
                <a:cs typeface="Times New Roman"/>
              </a:rPr>
              <a:t> </a:t>
            </a:r>
            <a:r>
              <a:rPr lang="da-DK" dirty="0" err="1">
                <a:ea typeface="Calibri"/>
                <a:cs typeface="Times New Roman"/>
              </a:rPr>
              <a:t>remember</a:t>
            </a:r>
            <a:r>
              <a:rPr lang="da-DK" dirty="0">
                <a:ea typeface="Calibri"/>
                <a:cs typeface="Times New Roman"/>
              </a:rPr>
              <a:t> or </a:t>
            </a:r>
            <a:r>
              <a:rPr lang="da-DK" dirty="0" err="1">
                <a:ea typeface="Calibri"/>
                <a:cs typeface="Times New Roman"/>
              </a:rPr>
              <a:t>sense</a:t>
            </a:r>
            <a:r>
              <a:rPr lang="da-DK" dirty="0">
                <a:ea typeface="Calibri"/>
                <a:cs typeface="Times New Roman"/>
              </a:rPr>
              <a:t> </a:t>
            </a:r>
            <a:r>
              <a:rPr lang="da-DK" dirty="0" err="1">
                <a:ea typeface="Calibri"/>
                <a:cs typeface="Times New Roman"/>
              </a:rPr>
              <a:t>really</a:t>
            </a:r>
            <a:r>
              <a:rPr lang="da-DK" dirty="0">
                <a:ea typeface="Calibri"/>
                <a:cs typeface="Times New Roman"/>
              </a:rPr>
              <a:t> </a:t>
            </a:r>
            <a:r>
              <a:rPr lang="da-DK" dirty="0" err="1">
                <a:ea typeface="Calibri"/>
                <a:cs typeface="Times New Roman"/>
              </a:rPr>
              <a:t>happened</a:t>
            </a:r>
            <a:r>
              <a:rPr lang="da-DK" dirty="0">
                <a:ea typeface="Calibri"/>
                <a:cs typeface="Times New Roman"/>
              </a:rPr>
              <a:t>, or if </a:t>
            </a:r>
            <a:r>
              <a:rPr lang="da-DK" dirty="0" err="1">
                <a:ea typeface="Calibri"/>
                <a:cs typeface="Times New Roman"/>
              </a:rPr>
              <a:t>it's</a:t>
            </a:r>
            <a:r>
              <a:rPr lang="da-DK" dirty="0">
                <a:ea typeface="Calibri"/>
                <a:cs typeface="Times New Roman"/>
              </a:rPr>
              <a:t> just </a:t>
            </a:r>
            <a:r>
              <a:rPr lang="da-DK" dirty="0" err="1">
                <a:ea typeface="Calibri"/>
                <a:cs typeface="Times New Roman"/>
              </a:rPr>
              <a:t>something</a:t>
            </a:r>
            <a:r>
              <a:rPr lang="da-DK" dirty="0">
                <a:ea typeface="Calibri"/>
                <a:cs typeface="Times New Roman"/>
              </a:rPr>
              <a:t> </a:t>
            </a:r>
            <a:r>
              <a:rPr lang="da-DK" dirty="0" err="1">
                <a:ea typeface="Calibri"/>
                <a:cs typeface="Times New Roman"/>
              </a:rPr>
              <a:t>they</a:t>
            </a:r>
            <a:r>
              <a:rPr lang="da-DK" dirty="0">
                <a:ea typeface="Calibri"/>
                <a:cs typeface="Times New Roman"/>
              </a:rPr>
              <a:t> have </a:t>
            </a:r>
            <a:r>
              <a:rPr lang="da-DK" dirty="0" err="1">
                <a:ea typeface="Calibri"/>
                <a:cs typeface="Times New Roman"/>
              </a:rPr>
              <a:t>dreamed</a:t>
            </a:r>
            <a:r>
              <a:rPr lang="da-DK" dirty="0">
                <a:ea typeface="Calibri"/>
                <a:cs typeface="Times New Roman"/>
              </a:rPr>
              <a:t>. By </a:t>
            </a:r>
            <a:r>
              <a:rPr lang="da-DK" dirty="0" err="1">
                <a:ea typeface="Calibri"/>
                <a:cs typeface="Times New Roman"/>
              </a:rPr>
              <a:t>comparison</a:t>
            </a:r>
            <a:r>
              <a:rPr lang="da-DK" dirty="0">
                <a:ea typeface="Calibri"/>
                <a:cs typeface="Times New Roman"/>
              </a:rPr>
              <a:t>, </a:t>
            </a:r>
            <a:r>
              <a:rPr lang="da-DK" dirty="0" err="1">
                <a:ea typeface="Calibri"/>
                <a:cs typeface="Times New Roman"/>
              </a:rPr>
              <a:t>that</a:t>
            </a:r>
            <a:r>
              <a:rPr lang="da-DK" dirty="0">
                <a:ea typeface="Calibri"/>
                <a:cs typeface="Times New Roman"/>
              </a:rPr>
              <a:t> if </a:t>
            </a:r>
            <a:r>
              <a:rPr lang="da-DK" dirty="0" err="1">
                <a:ea typeface="Calibri"/>
                <a:cs typeface="Times New Roman"/>
              </a:rPr>
              <a:t>you</a:t>
            </a:r>
            <a:r>
              <a:rPr lang="da-DK" dirty="0">
                <a:ea typeface="Calibri"/>
                <a:cs typeface="Times New Roman"/>
              </a:rPr>
              <a:t> </a:t>
            </a:r>
            <a:r>
              <a:rPr lang="da-DK" dirty="0" err="1">
                <a:ea typeface="Calibri"/>
                <a:cs typeface="Times New Roman"/>
              </a:rPr>
              <a:t>lose</a:t>
            </a:r>
            <a:r>
              <a:rPr lang="da-DK" dirty="0">
                <a:ea typeface="Calibri"/>
                <a:cs typeface="Times New Roman"/>
              </a:rPr>
              <a:t> a </a:t>
            </a:r>
            <a:r>
              <a:rPr lang="da-DK" dirty="0" err="1">
                <a:ea typeface="Calibri"/>
                <a:cs typeface="Times New Roman"/>
              </a:rPr>
              <a:t>close</a:t>
            </a:r>
            <a:r>
              <a:rPr lang="da-DK" dirty="0">
                <a:ea typeface="Calibri"/>
                <a:cs typeface="Times New Roman"/>
              </a:rPr>
              <a:t> relative or is </a:t>
            </a:r>
            <a:r>
              <a:rPr lang="da-DK" dirty="0" err="1">
                <a:ea typeface="Calibri"/>
                <a:cs typeface="Times New Roman"/>
              </a:rPr>
              <a:t>being</a:t>
            </a:r>
            <a:r>
              <a:rPr lang="da-DK" dirty="0">
                <a:ea typeface="Calibri"/>
                <a:cs typeface="Times New Roman"/>
              </a:rPr>
              <a:t> </a:t>
            </a:r>
            <a:r>
              <a:rPr lang="da-DK" dirty="0" err="1">
                <a:ea typeface="Calibri"/>
                <a:cs typeface="Times New Roman"/>
              </a:rPr>
              <a:t>exposed</a:t>
            </a:r>
            <a:r>
              <a:rPr lang="da-DK" dirty="0">
                <a:ea typeface="Calibri"/>
                <a:cs typeface="Times New Roman"/>
              </a:rPr>
              <a:t> to a </a:t>
            </a:r>
            <a:r>
              <a:rPr lang="da-DK" dirty="0" err="1">
                <a:ea typeface="Calibri"/>
                <a:cs typeface="Times New Roman"/>
              </a:rPr>
              <a:t>traffic</a:t>
            </a:r>
            <a:r>
              <a:rPr lang="da-DK" dirty="0">
                <a:ea typeface="Calibri"/>
                <a:cs typeface="Times New Roman"/>
              </a:rPr>
              <a:t> </a:t>
            </a:r>
            <a:r>
              <a:rPr lang="da-DK" dirty="0" err="1">
                <a:ea typeface="Calibri"/>
                <a:cs typeface="Times New Roman"/>
              </a:rPr>
              <a:t>accident</a:t>
            </a:r>
            <a:r>
              <a:rPr lang="da-DK" dirty="0">
                <a:ea typeface="Calibri"/>
                <a:cs typeface="Times New Roman"/>
              </a:rPr>
              <a:t>, </a:t>
            </a:r>
            <a:r>
              <a:rPr lang="da-DK" dirty="0" err="1">
                <a:ea typeface="Calibri"/>
                <a:cs typeface="Times New Roman"/>
              </a:rPr>
              <a:t>which</a:t>
            </a:r>
            <a:r>
              <a:rPr lang="da-DK" dirty="0">
                <a:ea typeface="Calibri"/>
                <a:cs typeface="Times New Roman"/>
              </a:rPr>
              <a:t> </a:t>
            </a:r>
            <a:r>
              <a:rPr lang="da-DK" dirty="0" err="1">
                <a:ea typeface="Calibri"/>
                <a:cs typeface="Times New Roman"/>
              </a:rPr>
              <a:t>also</a:t>
            </a:r>
            <a:r>
              <a:rPr lang="da-DK" dirty="0">
                <a:ea typeface="Calibri"/>
                <a:cs typeface="Times New Roman"/>
              </a:rPr>
              <a:t> </a:t>
            </a:r>
            <a:r>
              <a:rPr lang="da-DK" dirty="0" err="1">
                <a:ea typeface="Calibri"/>
                <a:cs typeface="Times New Roman"/>
              </a:rPr>
              <a:t>can</a:t>
            </a:r>
            <a:r>
              <a:rPr lang="da-DK" dirty="0">
                <a:ea typeface="Calibri"/>
                <a:cs typeface="Times New Roman"/>
              </a:rPr>
              <a:t> </a:t>
            </a:r>
            <a:r>
              <a:rPr lang="da-DK" dirty="0" err="1">
                <a:ea typeface="Calibri"/>
                <a:cs typeface="Times New Roman"/>
              </a:rPr>
              <a:t>lead</a:t>
            </a:r>
            <a:r>
              <a:rPr lang="da-DK" dirty="0">
                <a:ea typeface="Calibri"/>
                <a:cs typeface="Times New Roman"/>
              </a:rPr>
              <a:t> to a trauma, </a:t>
            </a:r>
            <a:r>
              <a:rPr lang="da-DK" dirty="0" err="1">
                <a:ea typeface="Calibri"/>
                <a:cs typeface="Times New Roman"/>
              </a:rPr>
              <a:t>you</a:t>
            </a:r>
            <a:r>
              <a:rPr lang="da-DK" dirty="0">
                <a:ea typeface="Calibri"/>
                <a:cs typeface="Times New Roman"/>
              </a:rPr>
              <a:t> </a:t>
            </a:r>
            <a:r>
              <a:rPr lang="da-DK" dirty="0" err="1">
                <a:ea typeface="Calibri"/>
                <a:cs typeface="Times New Roman"/>
              </a:rPr>
              <a:t>can</a:t>
            </a:r>
            <a:r>
              <a:rPr lang="da-DK" dirty="0">
                <a:ea typeface="Calibri"/>
                <a:cs typeface="Times New Roman"/>
              </a:rPr>
              <a:t> talk </a:t>
            </a:r>
            <a:r>
              <a:rPr lang="da-DK" dirty="0" err="1">
                <a:ea typeface="Calibri"/>
                <a:cs typeface="Times New Roman"/>
              </a:rPr>
              <a:t>about</a:t>
            </a:r>
            <a:r>
              <a:rPr lang="da-DK" dirty="0">
                <a:ea typeface="Calibri"/>
                <a:cs typeface="Times New Roman"/>
              </a:rPr>
              <a:t> it. Even </a:t>
            </a:r>
            <a:r>
              <a:rPr lang="da-DK" dirty="0" err="1">
                <a:ea typeface="Calibri"/>
                <a:cs typeface="Times New Roman"/>
              </a:rPr>
              <a:t>though</a:t>
            </a:r>
            <a:r>
              <a:rPr lang="da-DK" dirty="0">
                <a:ea typeface="Calibri"/>
                <a:cs typeface="Times New Roman"/>
              </a:rPr>
              <a:t> </a:t>
            </a:r>
            <a:r>
              <a:rPr lang="da-DK" dirty="0" err="1">
                <a:ea typeface="Calibri"/>
                <a:cs typeface="Times New Roman"/>
              </a:rPr>
              <a:t>you</a:t>
            </a:r>
            <a:r>
              <a:rPr lang="da-DK" dirty="0">
                <a:ea typeface="Calibri"/>
                <a:cs typeface="Times New Roman"/>
              </a:rPr>
              <a:t> </a:t>
            </a:r>
            <a:r>
              <a:rPr lang="da-DK" dirty="0" err="1">
                <a:ea typeface="Calibri"/>
                <a:cs typeface="Times New Roman"/>
              </a:rPr>
              <a:t>are</a:t>
            </a:r>
            <a:r>
              <a:rPr lang="da-DK" dirty="0">
                <a:ea typeface="Calibri"/>
                <a:cs typeface="Times New Roman"/>
              </a:rPr>
              <a:t> perhaps far from </a:t>
            </a:r>
            <a:r>
              <a:rPr lang="da-DK" dirty="0" err="1">
                <a:ea typeface="Calibri"/>
                <a:cs typeface="Times New Roman"/>
              </a:rPr>
              <a:t>able</a:t>
            </a:r>
            <a:r>
              <a:rPr lang="da-DK" dirty="0">
                <a:ea typeface="Calibri"/>
                <a:cs typeface="Times New Roman"/>
              </a:rPr>
              <a:t> to </a:t>
            </a:r>
            <a:r>
              <a:rPr lang="da-DK" dirty="0" err="1">
                <a:ea typeface="Calibri"/>
                <a:cs typeface="Times New Roman"/>
              </a:rPr>
              <a:t>tell</a:t>
            </a:r>
            <a:r>
              <a:rPr lang="da-DK" dirty="0">
                <a:ea typeface="Calibri"/>
                <a:cs typeface="Times New Roman"/>
              </a:rPr>
              <a:t> </a:t>
            </a:r>
            <a:r>
              <a:rPr lang="da-DK" dirty="0" err="1">
                <a:ea typeface="Calibri"/>
                <a:cs typeface="Times New Roman"/>
              </a:rPr>
              <a:t>other</a:t>
            </a:r>
            <a:r>
              <a:rPr lang="da-DK" dirty="0">
                <a:ea typeface="Calibri"/>
                <a:cs typeface="Times New Roman"/>
              </a:rPr>
              <a:t> </a:t>
            </a:r>
            <a:r>
              <a:rPr lang="da-DK" dirty="0" err="1">
                <a:ea typeface="Calibri"/>
                <a:cs typeface="Times New Roman"/>
              </a:rPr>
              <a:t>people</a:t>
            </a:r>
            <a:r>
              <a:rPr lang="da-DK" dirty="0">
                <a:ea typeface="Calibri"/>
                <a:cs typeface="Times New Roman"/>
              </a:rPr>
              <a:t> </a:t>
            </a:r>
            <a:r>
              <a:rPr lang="da-DK" dirty="0" err="1">
                <a:ea typeface="Calibri"/>
                <a:cs typeface="Times New Roman"/>
              </a:rPr>
              <a:t>about</a:t>
            </a:r>
            <a:r>
              <a:rPr lang="da-DK" dirty="0">
                <a:ea typeface="Calibri"/>
                <a:cs typeface="Times New Roman"/>
              </a:rPr>
              <a:t> the </a:t>
            </a:r>
            <a:r>
              <a:rPr lang="da-DK" dirty="0" err="1">
                <a:ea typeface="Calibri"/>
                <a:cs typeface="Times New Roman"/>
              </a:rPr>
              <a:t>specific</a:t>
            </a:r>
            <a:r>
              <a:rPr lang="da-DK" dirty="0">
                <a:ea typeface="Calibri"/>
                <a:cs typeface="Times New Roman"/>
              </a:rPr>
              <a:t> </a:t>
            </a:r>
            <a:r>
              <a:rPr lang="da-DK" dirty="0" err="1">
                <a:ea typeface="Calibri"/>
                <a:cs typeface="Times New Roman"/>
              </a:rPr>
              <a:t>loss</a:t>
            </a:r>
            <a:r>
              <a:rPr lang="da-DK" dirty="0">
                <a:ea typeface="Calibri"/>
                <a:cs typeface="Times New Roman"/>
              </a:rPr>
              <a:t> </a:t>
            </a:r>
            <a:r>
              <a:rPr lang="da-DK" dirty="0" err="1">
                <a:ea typeface="Calibri"/>
                <a:cs typeface="Times New Roman"/>
              </a:rPr>
              <a:t>you</a:t>
            </a:r>
            <a:r>
              <a:rPr lang="da-DK" dirty="0">
                <a:ea typeface="Calibri"/>
                <a:cs typeface="Times New Roman"/>
              </a:rPr>
              <a:t> have </a:t>
            </a:r>
            <a:r>
              <a:rPr lang="da-DK" dirty="0" err="1">
                <a:ea typeface="Calibri"/>
                <a:cs typeface="Times New Roman"/>
              </a:rPr>
              <a:t>suffered</a:t>
            </a:r>
            <a:r>
              <a:rPr lang="da-DK" dirty="0">
                <a:ea typeface="Calibri"/>
                <a:cs typeface="Times New Roman"/>
              </a:rPr>
              <a:t>, </a:t>
            </a:r>
            <a:r>
              <a:rPr lang="da-DK" dirty="0" err="1">
                <a:ea typeface="Calibri"/>
                <a:cs typeface="Times New Roman"/>
              </a:rPr>
              <a:t>one</a:t>
            </a:r>
            <a:r>
              <a:rPr lang="da-DK" dirty="0">
                <a:ea typeface="Calibri"/>
                <a:cs typeface="Times New Roman"/>
              </a:rPr>
              <a:t> </a:t>
            </a:r>
            <a:r>
              <a:rPr lang="da-DK" dirty="0" err="1">
                <a:ea typeface="Calibri"/>
                <a:cs typeface="Times New Roman"/>
              </a:rPr>
              <a:t>can</a:t>
            </a:r>
            <a:r>
              <a:rPr lang="da-DK" dirty="0">
                <a:ea typeface="Calibri"/>
                <a:cs typeface="Times New Roman"/>
              </a:rPr>
              <a:t> talk </a:t>
            </a:r>
            <a:r>
              <a:rPr lang="da-DK" dirty="0" err="1">
                <a:ea typeface="Calibri"/>
                <a:cs typeface="Times New Roman"/>
              </a:rPr>
              <a:t>about</a:t>
            </a:r>
            <a:r>
              <a:rPr lang="da-DK" dirty="0">
                <a:ea typeface="Calibri"/>
                <a:cs typeface="Times New Roman"/>
              </a:rPr>
              <a:t> the </a:t>
            </a:r>
            <a:r>
              <a:rPr lang="da-DK" dirty="0" err="1">
                <a:ea typeface="Calibri"/>
                <a:cs typeface="Times New Roman"/>
              </a:rPr>
              <a:t>missed</a:t>
            </a:r>
            <a:r>
              <a:rPr lang="da-DK" dirty="0">
                <a:ea typeface="Calibri"/>
                <a:cs typeface="Times New Roman"/>
              </a:rPr>
              <a:t> or the </a:t>
            </a:r>
            <a:r>
              <a:rPr lang="da-DK" dirty="0" err="1">
                <a:ea typeface="Calibri"/>
                <a:cs typeface="Times New Roman"/>
              </a:rPr>
              <a:t>pain</a:t>
            </a:r>
            <a:r>
              <a:rPr lang="da-DK" dirty="0">
                <a:ea typeface="Calibri"/>
                <a:cs typeface="Times New Roman"/>
              </a:rPr>
              <a:t>, and </a:t>
            </a:r>
            <a:r>
              <a:rPr lang="da-DK" dirty="0" err="1">
                <a:ea typeface="Calibri"/>
                <a:cs typeface="Times New Roman"/>
              </a:rPr>
              <a:t>usually</a:t>
            </a:r>
            <a:r>
              <a:rPr lang="da-DK" dirty="0">
                <a:ea typeface="Calibri"/>
                <a:cs typeface="Times New Roman"/>
              </a:rPr>
              <a:t> </a:t>
            </a:r>
            <a:r>
              <a:rPr lang="da-DK" dirty="0" err="1">
                <a:ea typeface="Calibri"/>
                <a:cs typeface="Times New Roman"/>
              </a:rPr>
              <a:t>others</a:t>
            </a:r>
            <a:r>
              <a:rPr lang="da-DK" dirty="0">
                <a:ea typeface="Calibri"/>
                <a:cs typeface="Times New Roman"/>
              </a:rPr>
              <a:t> </a:t>
            </a:r>
            <a:r>
              <a:rPr lang="da-DK" dirty="0" err="1">
                <a:ea typeface="Calibri"/>
                <a:cs typeface="Times New Roman"/>
              </a:rPr>
              <a:t>will</a:t>
            </a:r>
            <a:r>
              <a:rPr lang="da-DK" dirty="0">
                <a:ea typeface="Calibri"/>
                <a:cs typeface="Times New Roman"/>
              </a:rPr>
              <a:t> ask </a:t>
            </a:r>
            <a:r>
              <a:rPr lang="da-DK" dirty="0" err="1">
                <a:ea typeface="Calibri"/>
                <a:cs typeface="Times New Roman"/>
              </a:rPr>
              <a:t>how</a:t>
            </a:r>
            <a:r>
              <a:rPr lang="da-DK" dirty="0">
                <a:ea typeface="Calibri"/>
                <a:cs typeface="Times New Roman"/>
              </a:rPr>
              <a:t> </a:t>
            </a:r>
            <a:r>
              <a:rPr lang="da-DK" dirty="0" err="1">
                <a:ea typeface="Calibri"/>
                <a:cs typeface="Times New Roman"/>
              </a:rPr>
              <a:t>things</a:t>
            </a:r>
            <a:r>
              <a:rPr lang="da-DK" dirty="0">
                <a:ea typeface="Calibri"/>
                <a:cs typeface="Times New Roman"/>
              </a:rPr>
              <a:t> </a:t>
            </a:r>
            <a:r>
              <a:rPr lang="da-DK" dirty="0" err="1">
                <a:ea typeface="Calibri"/>
                <a:cs typeface="Times New Roman"/>
              </a:rPr>
              <a:t>are</a:t>
            </a:r>
            <a:r>
              <a:rPr lang="da-DK" dirty="0">
                <a:ea typeface="Calibri"/>
                <a:cs typeface="Times New Roman"/>
              </a:rPr>
              <a:t> </a:t>
            </a:r>
            <a:r>
              <a:rPr lang="da-DK" dirty="0" err="1">
                <a:ea typeface="Calibri"/>
                <a:cs typeface="Times New Roman"/>
              </a:rPr>
              <a:t>going</a:t>
            </a:r>
            <a:r>
              <a:rPr lang="da-DK" dirty="0">
                <a:ea typeface="Calibri"/>
                <a:cs typeface="Times New Roman"/>
              </a:rPr>
              <a:t>, and </a:t>
            </a:r>
            <a:r>
              <a:rPr lang="da-DK" dirty="0" err="1">
                <a:ea typeface="Calibri"/>
                <a:cs typeface="Times New Roman"/>
              </a:rPr>
              <a:t>how</a:t>
            </a:r>
            <a:r>
              <a:rPr lang="da-DK" dirty="0">
                <a:ea typeface="Calibri"/>
                <a:cs typeface="Times New Roman"/>
              </a:rPr>
              <a:t> </a:t>
            </a:r>
            <a:r>
              <a:rPr lang="da-DK" dirty="0" err="1">
                <a:ea typeface="Calibri"/>
                <a:cs typeface="Times New Roman"/>
              </a:rPr>
              <a:t>you</a:t>
            </a:r>
            <a:r>
              <a:rPr lang="da-DK" dirty="0">
                <a:ea typeface="Calibri"/>
                <a:cs typeface="Times New Roman"/>
              </a:rPr>
              <a:t> perform .</a:t>
            </a:r>
            <a:br>
              <a:rPr lang="da-DK" dirty="0">
                <a:ea typeface="Calibri"/>
                <a:cs typeface="Times New Roman"/>
              </a:rPr>
            </a:br>
            <a:r>
              <a:rPr lang="da-DK" dirty="0">
                <a:ea typeface="Calibri"/>
                <a:cs typeface="Times New Roman"/>
              </a:rPr>
              <a:t/>
            </a:r>
            <a:br>
              <a:rPr lang="da-DK" dirty="0">
                <a:ea typeface="Calibri"/>
                <a:cs typeface="Times New Roman"/>
              </a:rPr>
            </a:br>
            <a:r>
              <a:rPr lang="da-DK" dirty="0">
                <a:ea typeface="Calibri"/>
                <a:cs typeface="Times New Roman"/>
              </a:rPr>
              <a:t>**********</a:t>
            </a:r>
            <a:br>
              <a:rPr lang="da-DK" dirty="0">
                <a:ea typeface="Calibri"/>
                <a:cs typeface="Times New Roman"/>
              </a:rPr>
            </a:br>
            <a:r>
              <a:rPr lang="da-DK" dirty="0">
                <a:ea typeface="Calibri"/>
                <a:cs typeface="Times New Roman"/>
              </a:rPr>
              <a:t/>
            </a:r>
            <a:br>
              <a:rPr lang="da-DK" dirty="0">
                <a:ea typeface="Calibri"/>
                <a:cs typeface="Times New Roman"/>
              </a:rPr>
            </a:br>
            <a:r>
              <a:rPr lang="da-DK" dirty="0">
                <a:ea typeface="Calibri"/>
                <a:cs typeface="Times New Roman"/>
              </a:rPr>
              <a:t>Lehmann </a:t>
            </a:r>
            <a:r>
              <a:rPr lang="da-DK" dirty="0" err="1">
                <a:ea typeface="Calibri"/>
                <a:cs typeface="Times New Roman"/>
              </a:rPr>
              <a:t>found</a:t>
            </a:r>
            <a:r>
              <a:rPr lang="da-DK" dirty="0">
                <a:ea typeface="Calibri"/>
                <a:cs typeface="Times New Roman"/>
              </a:rPr>
              <a:t> in his </a:t>
            </a:r>
            <a:r>
              <a:rPr lang="da-DK" dirty="0" err="1">
                <a:ea typeface="Calibri"/>
                <a:cs typeface="Times New Roman"/>
              </a:rPr>
              <a:t>study</a:t>
            </a:r>
            <a:r>
              <a:rPr lang="da-DK" dirty="0">
                <a:ea typeface="Calibri"/>
                <a:cs typeface="Times New Roman"/>
              </a:rPr>
              <a:t> of </a:t>
            </a:r>
            <a:r>
              <a:rPr lang="da-DK" dirty="0" err="1">
                <a:ea typeface="Calibri"/>
                <a:cs typeface="Times New Roman"/>
              </a:rPr>
              <a:t>children</a:t>
            </a:r>
            <a:r>
              <a:rPr lang="da-DK" dirty="0">
                <a:ea typeface="Calibri"/>
                <a:cs typeface="Times New Roman"/>
              </a:rPr>
              <a:t> from </a:t>
            </a:r>
            <a:r>
              <a:rPr lang="da-DK" dirty="0" err="1">
                <a:ea typeface="Calibri"/>
                <a:cs typeface="Times New Roman"/>
              </a:rPr>
              <a:t>women's</a:t>
            </a:r>
            <a:r>
              <a:rPr lang="da-DK" dirty="0">
                <a:ea typeface="Calibri"/>
                <a:cs typeface="Times New Roman"/>
              </a:rPr>
              <a:t> </a:t>
            </a:r>
            <a:r>
              <a:rPr lang="da-DK" dirty="0" err="1">
                <a:ea typeface="Calibri"/>
                <a:cs typeface="Times New Roman"/>
              </a:rPr>
              <a:t>shelters</a:t>
            </a:r>
            <a:r>
              <a:rPr lang="da-DK" dirty="0">
                <a:ea typeface="Calibri"/>
                <a:cs typeface="Times New Roman"/>
              </a:rPr>
              <a:t>, </a:t>
            </a:r>
            <a:r>
              <a:rPr lang="da-DK" dirty="0" err="1">
                <a:ea typeface="Calibri"/>
                <a:cs typeface="Times New Roman"/>
              </a:rPr>
              <a:t>that</a:t>
            </a:r>
            <a:r>
              <a:rPr lang="da-DK" dirty="0">
                <a:ea typeface="Calibri"/>
                <a:cs typeface="Times New Roman"/>
              </a:rPr>
              <a:t> 56 % </a:t>
            </a:r>
            <a:r>
              <a:rPr lang="da-DK" dirty="0" err="1">
                <a:ea typeface="Calibri"/>
                <a:cs typeface="Times New Roman"/>
              </a:rPr>
              <a:t>showed</a:t>
            </a:r>
            <a:r>
              <a:rPr lang="da-DK" dirty="0">
                <a:ea typeface="Calibri"/>
                <a:cs typeface="Times New Roman"/>
              </a:rPr>
              <a:t> symptoms of PTSD, and the rest </a:t>
            </a:r>
            <a:r>
              <a:rPr lang="da-DK" dirty="0" err="1">
                <a:ea typeface="Calibri"/>
                <a:cs typeface="Times New Roman"/>
              </a:rPr>
              <a:t>showed</a:t>
            </a:r>
            <a:r>
              <a:rPr lang="da-DK" dirty="0">
                <a:ea typeface="Calibri"/>
                <a:cs typeface="Times New Roman"/>
              </a:rPr>
              <a:t> PTSD symptoms in </a:t>
            </a:r>
            <a:r>
              <a:rPr lang="da-DK" dirty="0" err="1">
                <a:ea typeface="Calibri"/>
                <a:cs typeface="Times New Roman"/>
              </a:rPr>
              <a:t>varying</a:t>
            </a:r>
            <a:r>
              <a:rPr lang="da-DK" dirty="0">
                <a:ea typeface="Calibri"/>
                <a:cs typeface="Times New Roman"/>
              </a:rPr>
              <a:t> </a:t>
            </a:r>
            <a:r>
              <a:rPr lang="da-DK" dirty="0" err="1">
                <a:ea typeface="Calibri"/>
                <a:cs typeface="Times New Roman"/>
              </a:rPr>
              <a:t>degrees</a:t>
            </a:r>
            <a:r>
              <a:rPr lang="da-DK" dirty="0">
                <a:ea typeface="Calibri"/>
                <a:cs typeface="Times New Roman"/>
              </a:rPr>
              <a:t> (Lehmann, 1997). The smaller </a:t>
            </a:r>
            <a:r>
              <a:rPr lang="da-DK" dirty="0" err="1">
                <a:ea typeface="Calibri"/>
                <a:cs typeface="Times New Roman"/>
              </a:rPr>
              <a:t>children</a:t>
            </a:r>
            <a:r>
              <a:rPr lang="da-DK" dirty="0">
                <a:ea typeface="Calibri"/>
                <a:cs typeface="Times New Roman"/>
              </a:rPr>
              <a:t> </a:t>
            </a:r>
            <a:r>
              <a:rPr lang="da-DK" dirty="0" err="1">
                <a:ea typeface="Calibri"/>
                <a:cs typeface="Times New Roman"/>
              </a:rPr>
              <a:t>who</a:t>
            </a:r>
            <a:r>
              <a:rPr lang="da-DK" dirty="0">
                <a:ea typeface="Calibri"/>
                <a:cs typeface="Times New Roman"/>
              </a:rPr>
              <a:t> know </a:t>
            </a:r>
            <a:r>
              <a:rPr lang="da-DK" dirty="0" err="1">
                <a:ea typeface="Calibri"/>
                <a:cs typeface="Times New Roman"/>
              </a:rPr>
              <a:t>about</a:t>
            </a:r>
            <a:r>
              <a:rPr lang="da-DK" dirty="0">
                <a:ea typeface="Calibri"/>
                <a:cs typeface="Times New Roman"/>
              </a:rPr>
              <a:t> </a:t>
            </a:r>
            <a:r>
              <a:rPr lang="da-DK" dirty="0" err="1">
                <a:ea typeface="Calibri"/>
                <a:cs typeface="Times New Roman"/>
              </a:rPr>
              <a:t>domestic</a:t>
            </a:r>
            <a:r>
              <a:rPr lang="da-DK" dirty="0">
                <a:ea typeface="Calibri"/>
                <a:cs typeface="Times New Roman"/>
              </a:rPr>
              <a:t> </a:t>
            </a:r>
            <a:r>
              <a:rPr lang="da-DK" dirty="0" err="1">
                <a:ea typeface="Calibri"/>
                <a:cs typeface="Times New Roman"/>
              </a:rPr>
              <a:t>violence</a:t>
            </a:r>
            <a:r>
              <a:rPr lang="da-DK" dirty="0">
                <a:ea typeface="Calibri"/>
                <a:cs typeface="Times New Roman"/>
              </a:rPr>
              <a:t>, did not </a:t>
            </a:r>
            <a:r>
              <a:rPr lang="da-DK" dirty="0" err="1">
                <a:ea typeface="Calibri"/>
                <a:cs typeface="Times New Roman"/>
              </a:rPr>
              <a:t>thrive</a:t>
            </a:r>
            <a:r>
              <a:rPr lang="da-DK" dirty="0">
                <a:ea typeface="Calibri"/>
                <a:cs typeface="Times New Roman"/>
              </a:rPr>
              <a:t> </a:t>
            </a:r>
            <a:r>
              <a:rPr lang="da-DK" dirty="0" err="1">
                <a:ea typeface="Calibri"/>
                <a:cs typeface="Times New Roman"/>
              </a:rPr>
              <a:t>good</a:t>
            </a:r>
            <a:r>
              <a:rPr lang="da-DK" dirty="0">
                <a:ea typeface="Calibri"/>
                <a:cs typeface="Times New Roman"/>
              </a:rPr>
              <a:t>, </a:t>
            </a:r>
            <a:r>
              <a:rPr lang="da-DK" dirty="0" err="1">
                <a:ea typeface="Calibri"/>
                <a:cs typeface="Times New Roman"/>
              </a:rPr>
              <a:t>they</a:t>
            </a:r>
            <a:r>
              <a:rPr lang="da-DK" dirty="0">
                <a:ea typeface="Calibri"/>
                <a:cs typeface="Times New Roman"/>
              </a:rPr>
              <a:t> had </a:t>
            </a:r>
            <a:r>
              <a:rPr lang="da-DK" dirty="0" err="1">
                <a:ea typeface="Calibri"/>
                <a:cs typeface="Times New Roman"/>
              </a:rPr>
              <a:t>sleep</a:t>
            </a:r>
            <a:r>
              <a:rPr lang="da-DK" dirty="0">
                <a:ea typeface="Calibri"/>
                <a:cs typeface="Times New Roman"/>
              </a:rPr>
              <a:t> problems, </a:t>
            </a:r>
            <a:r>
              <a:rPr lang="da-DK" dirty="0" err="1">
                <a:ea typeface="Calibri"/>
                <a:cs typeface="Times New Roman"/>
              </a:rPr>
              <a:t>eating</a:t>
            </a:r>
            <a:r>
              <a:rPr lang="da-DK" dirty="0">
                <a:ea typeface="Calibri"/>
                <a:cs typeface="Times New Roman"/>
              </a:rPr>
              <a:t> </a:t>
            </a:r>
            <a:r>
              <a:rPr lang="da-DK" dirty="0" err="1">
                <a:ea typeface="Calibri"/>
                <a:cs typeface="Times New Roman"/>
              </a:rPr>
              <a:t>disorders</a:t>
            </a:r>
            <a:r>
              <a:rPr lang="da-DK" dirty="0">
                <a:ea typeface="Calibri"/>
                <a:cs typeface="Times New Roman"/>
              </a:rPr>
              <a:t>, and </a:t>
            </a:r>
            <a:r>
              <a:rPr lang="da-DK" dirty="0" err="1">
                <a:ea typeface="Calibri"/>
                <a:cs typeface="Times New Roman"/>
              </a:rPr>
              <a:t>they</a:t>
            </a:r>
            <a:r>
              <a:rPr lang="da-DK" dirty="0">
                <a:ea typeface="Calibri"/>
                <a:cs typeface="Times New Roman"/>
              </a:rPr>
              <a:t> </a:t>
            </a:r>
            <a:r>
              <a:rPr lang="da-DK" dirty="0" err="1">
                <a:ea typeface="Calibri"/>
                <a:cs typeface="Times New Roman"/>
              </a:rPr>
              <a:t>complained</a:t>
            </a:r>
            <a:r>
              <a:rPr lang="da-DK" dirty="0">
                <a:ea typeface="Calibri"/>
                <a:cs typeface="Times New Roman"/>
              </a:rPr>
              <a:t> </a:t>
            </a:r>
            <a:r>
              <a:rPr lang="da-DK" dirty="0" err="1">
                <a:ea typeface="Calibri"/>
                <a:cs typeface="Times New Roman"/>
              </a:rPr>
              <a:t>about</a:t>
            </a:r>
            <a:r>
              <a:rPr lang="da-DK" dirty="0">
                <a:ea typeface="Calibri"/>
                <a:cs typeface="Times New Roman"/>
              </a:rPr>
              <a:t> </a:t>
            </a:r>
            <a:r>
              <a:rPr lang="da-DK" dirty="0" err="1">
                <a:ea typeface="Calibri"/>
                <a:cs typeface="Times New Roman"/>
              </a:rPr>
              <a:t>somatic</a:t>
            </a:r>
            <a:r>
              <a:rPr lang="da-DK" dirty="0">
                <a:ea typeface="Calibri"/>
                <a:cs typeface="Times New Roman"/>
              </a:rPr>
              <a:t> problems (</a:t>
            </a:r>
            <a:r>
              <a:rPr lang="da-DK" dirty="0" err="1">
                <a:ea typeface="Calibri"/>
                <a:cs typeface="Times New Roman"/>
              </a:rPr>
              <a:t>headaches</a:t>
            </a:r>
            <a:r>
              <a:rPr lang="da-DK" dirty="0">
                <a:ea typeface="Calibri"/>
                <a:cs typeface="Times New Roman"/>
              </a:rPr>
              <a:t>, </a:t>
            </a:r>
            <a:r>
              <a:rPr lang="da-DK" dirty="0" err="1">
                <a:ea typeface="Calibri"/>
                <a:cs typeface="Times New Roman"/>
              </a:rPr>
              <a:t>stomach</a:t>
            </a:r>
            <a:r>
              <a:rPr lang="da-DK" dirty="0">
                <a:ea typeface="Calibri"/>
                <a:cs typeface="Times New Roman"/>
              </a:rPr>
              <a:t> </a:t>
            </a:r>
            <a:r>
              <a:rPr lang="da-DK" dirty="0" err="1">
                <a:ea typeface="Calibri"/>
                <a:cs typeface="Times New Roman"/>
              </a:rPr>
              <a:t>aches</a:t>
            </a:r>
            <a:r>
              <a:rPr lang="da-DK" dirty="0">
                <a:ea typeface="Calibri"/>
                <a:cs typeface="Times New Roman"/>
              </a:rPr>
              <a:t>, etc.). </a:t>
            </a:r>
            <a:r>
              <a:rPr lang="da-DK" dirty="0" err="1">
                <a:ea typeface="Calibri"/>
                <a:cs typeface="Times New Roman"/>
              </a:rPr>
              <a:t>Encoprese</a:t>
            </a:r>
            <a:r>
              <a:rPr lang="da-DK" dirty="0">
                <a:ea typeface="Calibri"/>
                <a:cs typeface="Times New Roman"/>
              </a:rPr>
              <a:t> (</a:t>
            </a:r>
            <a:r>
              <a:rPr lang="da-DK" dirty="0" err="1">
                <a:ea typeface="Calibri"/>
                <a:cs typeface="Times New Roman"/>
              </a:rPr>
              <a:t>ie</a:t>
            </a:r>
            <a:r>
              <a:rPr lang="da-DK" dirty="0">
                <a:ea typeface="Calibri"/>
                <a:cs typeface="Times New Roman"/>
              </a:rPr>
              <a:t> </a:t>
            </a:r>
            <a:r>
              <a:rPr lang="da-DK" dirty="0" err="1">
                <a:ea typeface="Calibri"/>
                <a:cs typeface="Times New Roman"/>
              </a:rPr>
              <a:t>stool</a:t>
            </a:r>
            <a:r>
              <a:rPr lang="da-DK" dirty="0">
                <a:ea typeface="Calibri"/>
                <a:cs typeface="Times New Roman"/>
              </a:rPr>
              <a:t> at </a:t>
            </a:r>
            <a:r>
              <a:rPr lang="da-DK" dirty="0" err="1">
                <a:ea typeface="Calibri"/>
                <a:cs typeface="Times New Roman"/>
              </a:rPr>
              <a:t>inappropriate</a:t>
            </a:r>
            <a:r>
              <a:rPr lang="da-DK" dirty="0">
                <a:ea typeface="Calibri"/>
                <a:cs typeface="Times New Roman"/>
              </a:rPr>
              <a:t> time and </a:t>
            </a:r>
            <a:r>
              <a:rPr lang="da-DK" dirty="0" err="1">
                <a:ea typeface="Calibri"/>
                <a:cs typeface="Times New Roman"/>
              </a:rPr>
              <a:t>place</a:t>
            </a:r>
            <a:r>
              <a:rPr lang="da-DK" dirty="0">
                <a:ea typeface="Calibri"/>
                <a:cs typeface="Times New Roman"/>
              </a:rPr>
              <a:t>) and </a:t>
            </a:r>
            <a:r>
              <a:rPr lang="da-DK" dirty="0" err="1">
                <a:ea typeface="Calibri"/>
                <a:cs typeface="Times New Roman"/>
              </a:rPr>
              <a:t>enuresis</a:t>
            </a:r>
            <a:r>
              <a:rPr lang="da-DK" dirty="0">
                <a:ea typeface="Calibri"/>
                <a:cs typeface="Times New Roman"/>
              </a:rPr>
              <a:t> (</a:t>
            </a:r>
            <a:r>
              <a:rPr lang="da-DK" dirty="0" err="1">
                <a:ea typeface="Calibri"/>
                <a:cs typeface="Times New Roman"/>
              </a:rPr>
              <a:t>ie</a:t>
            </a:r>
            <a:r>
              <a:rPr lang="da-DK" dirty="0">
                <a:ea typeface="Calibri"/>
                <a:cs typeface="Times New Roman"/>
              </a:rPr>
              <a:t> </a:t>
            </a:r>
            <a:r>
              <a:rPr lang="da-DK" dirty="0" err="1">
                <a:ea typeface="Calibri"/>
                <a:cs typeface="Times New Roman"/>
              </a:rPr>
              <a:t>nocturnal</a:t>
            </a:r>
            <a:r>
              <a:rPr lang="da-DK" dirty="0">
                <a:ea typeface="Calibri"/>
                <a:cs typeface="Times New Roman"/>
              </a:rPr>
              <a:t> </a:t>
            </a:r>
            <a:r>
              <a:rPr lang="da-DK" dirty="0" err="1">
                <a:ea typeface="Calibri"/>
                <a:cs typeface="Times New Roman"/>
              </a:rPr>
              <a:t>enuresis</a:t>
            </a:r>
            <a:r>
              <a:rPr lang="da-DK" dirty="0">
                <a:ea typeface="Calibri"/>
                <a:cs typeface="Times New Roman"/>
              </a:rPr>
              <a:t>) </a:t>
            </a:r>
            <a:r>
              <a:rPr lang="da-DK" dirty="0" err="1">
                <a:ea typeface="Calibri"/>
                <a:cs typeface="Times New Roman"/>
              </a:rPr>
              <a:t>were</a:t>
            </a:r>
            <a:r>
              <a:rPr lang="da-DK" dirty="0">
                <a:ea typeface="Calibri"/>
                <a:cs typeface="Times New Roman"/>
              </a:rPr>
              <a:t> more </a:t>
            </a:r>
            <a:r>
              <a:rPr lang="da-DK" dirty="0" err="1">
                <a:ea typeface="Calibri"/>
                <a:cs typeface="Times New Roman"/>
              </a:rPr>
              <a:t>frequent</a:t>
            </a:r>
            <a:r>
              <a:rPr lang="da-DK" dirty="0">
                <a:ea typeface="Calibri"/>
                <a:cs typeface="Times New Roman"/>
              </a:rPr>
              <a:t> </a:t>
            </a:r>
            <a:r>
              <a:rPr lang="da-DK" dirty="0" err="1">
                <a:ea typeface="Calibri"/>
                <a:cs typeface="Times New Roman"/>
              </a:rPr>
              <a:t>among</a:t>
            </a:r>
            <a:r>
              <a:rPr lang="da-DK" dirty="0">
                <a:ea typeface="Calibri"/>
                <a:cs typeface="Times New Roman"/>
              </a:rPr>
              <a:t> </a:t>
            </a:r>
            <a:r>
              <a:rPr lang="da-DK" dirty="0" err="1">
                <a:ea typeface="Calibri"/>
                <a:cs typeface="Times New Roman"/>
              </a:rPr>
              <a:t>these</a:t>
            </a:r>
            <a:r>
              <a:rPr lang="da-DK" dirty="0">
                <a:ea typeface="Calibri"/>
                <a:cs typeface="Times New Roman"/>
              </a:rPr>
              <a:t> </a:t>
            </a:r>
            <a:r>
              <a:rPr lang="da-DK" dirty="0" err="1">
                <a:ea typeface="Calibri"/>
                <a:cs typeface="Times New Roman"/>
              </a:rPr>
              <a:t>children</a:t>
            </a:r>
            <a:r>
              <a:rPr lang="da-DK" dirty="0">
                <a:ea typeface="Calibri"/>
                <a:cs typeface="Times New Roman"/>
              </a:rPr>
              <a:t> </a:t>
            </a:r>
            <a:r>
              <a:rPr lang="da-DK" dirty="0" err="1">
                <a:ea typeface="Calibri"/>
                <a:cs typeface="Times New Roman"/>
              </a:rPr>
              <a:t>than</a:t>
            </a:r>
            <a:r>
              <a:rPr lang="da-DK" dirty="0">
                <a:ea typeface="Calibri"/>
                <a:cs typeface="Times New Roman"/>
              </a:rPr>
              <a:t> </a:t>
            </a:r>
            <a:r>
              <a:rPr lang="da-DK" dirty="0" err="1">
                <a:ea typeface="Calibri"/>
                <a:cs typeface="Times New Roman"/>
              </a:rPr>
              <a:t>among</a:t>
            </a:r>
            <a:r>
              <a:rPr lang="da-DK" dirty="0">
                <a:ea typeface="Calibri"/>
                <a:cs typeface="Times New Roman"/>
              </a:rPr>
              <a:t> </a:t>
            </a:r>
            <a:r>
              <a:rPr lang="da-DK" dirty="0" err="1">
                <a:ea typeface="Calibri"/>
                <a:cs typeface="Times New Roman"/>
              </a:rPr>
              <a:t>their</a:t>
            </a:r>
            <a:r>
              <a:rPr lang="da-DK" dirty="0">
                <a:ea typeface="Calibri"/>
                <a:cs typeface="Times New Roman"/>
              </a:rPr>
              <a:t> peers </a:t>
            </a:r>
            <a:r>
              <a:rPr lang="da-DK" dirty="0" err="1">
                <a:ea typeface="Calibri"/>
                <a:cs typeface="Times New Roman"/>
              </a:rPr>
              <a:t>who</a:t>
            </a:r>
            <a:r>
              <a:rPr lang="da-DK" dirty="0">
                <a:ea typeface="Calibri"/>
                <a:cs typeface="Times New Roman"/>
              </a:rPr>
              <a:t> had not </a:t>
            </a:r>
            <a:r>
              <a:rPr lang="da-DK" dirty="0" err="1">
                <a:ea typeface="Calibri"/>
                <a:cs typeface="Times New Roman"/>
              </a:rPr>
              <a:t>lived</a:t>
            </a:r>
            <a:r>
              <a:rPr lang="da-DK" dirty="0">
                <a:ea typeface="Calibri"/>
                <a:cs typeface="Times New Roman"/>
              </a:rPr>
              <a:t> with </a:t>
            </a:r>
            <a:r>
              <a:rPr lang="da-DK" dirty="0" err="1">
                <a:ea typeface="Calibri"/>
                <a:cs typeface="Times New Roman"/>
              </a:rPr>
              <a:t>parents</a:t>
            </a:r>
            <a:r>
              <a:rPr lang="da-DK" dirty="0">
                <a:ea typeface="Calibri"/>
                <a:cs typeface="Times New Roman"/>
              </a:rPr>
              <a:t>' </a:t>
            </a:r>
            <a:r>
              <a:rPr lang="da-DK" dirty="0" err="1">
                <a:ea typeface="Calibri"/>
                <a:cs typeface="Times New Roman"/>
              </a:rPr>
              <a:t>mutual</a:t>
            </a:r>
            <a:r>
              <a:rPr lang="da-DK" dirty="0">
                <a:ea typeface="Calibri"/>
                <a:cs typeface="Times New Roman"/>
              </a:rPr>
              <a:t> </a:t>
            </a:r>
            <a:r>
              <a:rPr lang="da-DK" dirty="0" err="1">
                <a:ea typeface="Calibri"/>
                <a:cs typeface="Times New Roman"/>
              </a:rPr>
              <a:t>violence</a:t>
            </a:r>
            <a:r>
              <a:rPr lang="da-DK" dirty="0">
                <a:ea typeface="Calibri"/>
                <a:cs typeface="Times New Roman"/>
              </a:rPr>
              <a:t>. </a:t>
            </a:r>
            <a:r>
              <a:rPr lang="da-DK" dirty="0" err="1">
                <a:ea typeface="Calibri"/>
                <a:cs typeface="Times New Roman"/>
              </a:rPr>
              <a:t>Some</a:t>
            </a:r>
            <a:r>
              <a:rPr lang="da-DK" dirty="0">
                <a:ea typeface="Calibri"/>
                <a:cs typeface="Times New Roman"/>
              </a:rPr>
              <a:t> researchers </a:t>
            </a:r>
            <a:r>
              <a:rPr lang="da-DK" dirty="0" err="1">
                <a:ea typeface="Calibri"/>
                <a:cs typeface="Times New Roman"/>
              </a:rPr>
              <a:t>describes</a:t>
            </a:r>
            <a:r>
              <a:rPr lang="da-DK" dirty="0">
                <a:ea typeface="Calibri"/>
                <a:cs typeface="Times New Roman"/>
              </a:rPr>
              <a:t> </a:t>
            </a:r>
            <a:r>
              <a:rPr lang="da-DK" dirty="0" err="1">
                <a:ea typeface="Calibri"/>
                <a:cs typeface="Times New Roman"/>
              </a:rPr>
              <a:t>children’s</a:t>
            </a:r>
            <a:r>
              <a:rPr lang="da-DK" dirty="0">
                <a:ea typeface="Calibri"/>
                <a:cs typeface="Times New Roman"/>
              </a:rPr>
              <a:t> </a:t>
            </a:r>
            <a:r>
              <a:rPr lang="da-DK" dirty="0" err="1">
                <a:ea typeface="Calibri"/>
                <a:cs typeface="Times New Roman"/>
              </a:rPr>
              <a:t>aware</a:t>
            </a:r>
            <a:r>
              <a:rPr lang="da-DK" dirty="0">
                <a:ea typeface="Calibri"/>
                <a:cs typeface="Times New Roman"/>
              </a:rPr>
              <a:t> of </a:t>
            </a:r>
            <a:r>
              <a:rPr lang="da-DK" dirty="0" err="1">
                <a:ea typeface="Calibri"/>
                <a:cs typeface="Times New Roman"/>
              </a:rPr>
              <a:t>domestic</a:t>
            </a:r>
            <a:r>
              <a:rPr lang="da-DK" dirty="0">
                <a:ea typeface="Calibri"/>
                <a:cs typeface="Times New Roman"/>
              </a:rPr>
              <a:t> </a:t>
            </a:r>
            <a:r>
              <a:rPr lang="da-DK" dirty="0" err="1">
                <a:ea typeface="Calibri"/>
                <a:cs typeface="Times New Roman"/>
              </a:rPr>
              <a:t>violence</a:t>
            </a:r>
            <a:r>
              <a:rPr lang="da-DK" dirty="0">
                <a:ea typeface="Calibri"/>
                <a:cs typeface="Times New Roman"/>
              </a:rPr>
              <a:t> as an </a:t>
            </a:r>
            <a:r>
              <a:rPr lang="da-DK" dirty="0" err="1">
                <a:ea typeface="Calibri"/>
                <a:cs typeface="Times New Roman"/>
              </a:rPr>
              <a:t>example</a:t>
            </a:r>
            <a:r>
              <a:rPr lang="da-DK" dirty="0">
                <a:ea typeface="Calibri"/>
                <a:cs typeface="Times New Roman"/>
              </a:rPr>
              <a:t> of </a:t>
            </a:r>
            <a:r>
              <a:rPr lang="da-DK" dirty="0" err="1">
                <a:ea typeface="Calibri"/>
                <a:cs typeface="Times New Roman"/>
              </a:rPr>
              <a:t>psychological</a:t>
            </a:r>
            <a:r>
              <a:rPr lang="da-DK" dirty="0">
                <a:ea typeface="Calibri"/>
                <a:cs typeface="Times New Roman"/>
              </a:rPr>
              <a:t> </a:t>
            </a:r>
            <a:r>
              <a:rPr lang="da-DK" dirty="0" err="1">
                <a:ea typeface="Calibri"/>
                <a:cs typeface="Times New Roman"/>
              </a:rPr>
              <a:t>abuse</a:t>
            </a:r>
            <a:r>
              <a:rPr lang="da-DK" dirty="0">
                <a:ea typeface="Calibri"/>
                <a:cs typeface="Times New Roman"/>
              </a:rPr>
              <a:t> (</a:t>
            </a:r>
            <a:r>
              <a:rPr lang="da-DK" dirty="0" err="1">
                <a:ea typeface="Calibri"/>
                <a:cs typeface="Times New Roman"/>
              </a:rPr>
              <a:t>Sudermann</a:t>
            </a:r>
            <a:r>
              <a:rPr lang="da-DK" dirty="0">
                <a:ea typeface="Calibri"/>
                <a:cs typeface="Times New Roman"/>
              </a:rPr>
              <a:t> &amp; </a:t>
            </a:r>
            <a:r>
              <a:rPr lang="da-DK" dirty="0" err="1">
                <a:ea typeface="Calibri"/>
                <a:cs typeface="Times New Roman"/>
              </a:rPr>
              <a:t>Jaffe</a:t>
            </a:r>
            <a:r>
              <a:rPr lang="da-DK" dirty="0">
                <a:ea typeface="Calibri"/>
                <a:cs typeface="Times New Roman"/>
              </a:rPr>
              <a:t>, 1999).</a:t>
            </a:r>
            <a:r>
              <a:rPr lang="da-DK" b="1" dirty="0">
                <a:ea typeface="Calibri"/>
                <a:cs typeface="Times New Roman"/>
              </a:rPr>
              <a:t/>
            </a:r>
            <a:br>
              <a:rPr lang="da-DK" b="1" dirty="0">
                <a:ea typeface="Calibri"/>
                <a:cs typeface="Times New Roman"/>
              </a:rPr>
            </a:br>
            <a:r>
              <a:rPr lang="da-DK" b="1" dirty="0">
                <a:ea typeface="Calibri"/>
                <a:cs typeface="Times New Roman"/>
              </a:rPr>
              <a:t/>
            </a:r>
            <a:br>
              <a:rPr lang="da-DK" b="1" dirty="0">
                <a:ea typeface="Calibri"/>
                <a:cs typeface="Times New Roman"/>
              </a:rPr>
            </a:br>
            <a:r>
              <a:rPr lang="da-DK" dirty="0">
                <a:ea typeface="Calibri"/>
                <a:cs typeface="Times New Roman"/>
              </a:rPr>
              <a:t>From </a:t>
            </a:r>
            <a:r>
              <a:rPr lang="da-DK" dirty="0" err="1">
                <a:ea typeface="Calibri"/>
                <a:cs typeface="Times New Roman"/>
              </a:rPr>
              <a:t>previous</a:t>
            </a:r>
            <a:r>
              <a:rPr lang="da-DK" dirty="0">
                <a:ea typeface="Calibri"/>
                <a:cs typeface="Times New Roman"/>
              </a:rPr>
              <a:t> studies </a:t>
            </a:r>
            <a:r>
              <a:rPr lang="da-DK" dirty="0" err="1">
                <a:ea typeface="Calibri"/>
                <a:cs typeface="Times New Roman"/>
              </a:rPr>
              <a:t>we</a:t>
            </a:r>
            <a:r>
              <a:rPr lang="da-DK" dirty="0">
                <a:ea typeface="Calibri"/>
                <a:cs typeface="Times New Roman"/>
              </a:rPr>
              <a:t> have </a:t>
            </a:r>
            <a:r>
              <a:rPr lang="da-DK" dirty="0" err="1">
                <a:ea typeface="Calibri"/>
                <a:cs typeface="Times New Roman"/>
              </a:rPr>
              <a:t>been</a:t>
            </a:r>
            <a:r>
              <a:rPr lang="da-DK" dirty="0">
                <a:ea typeface="Calibri"/>
                <a:cs typeface="Times New Roman"/>
              </a:rPr>
              <a:t> </a:t>
            </a:r>
            <a:r>
              <a:rPr lang="da-DK" dirty="0" err="1">
                <a:ea typeface="Calibri"/>
                <a:cs typeface="Times New Roman"/>
              </a:rPr>
              <a:t>aware</a:t>
            </a:r>
            <a:r>
              <a:rPr lang="da-DK" dirty="0">
                <a:ea typeface="Calibri"/>
                <a:cs typeface="Times New Roman"/>
              </a:rPr>
              <a:t> of the long-term </a:t>
            </a:r>
            <a:r>
              <a:rPr lang="da-DK" dirty="0" err="1">
                <a:ea typeface="Calibri"/>
                <a:cs typeface="Times New Roman"/>
              </a:rPr>
              <a:t>consequences</a:t>
            </a:r>
            <a:r>
              <a:rPr lang="da-DK" dirty="0">
                <a:ea typeface="Calibri"/>
                <a:cs typeface="Times New Roman"/>
              </a:rPr>
              <a:t> of </a:t>
            </a:r>
            <a:r>
              <a:rPr lang="da-DK" dirty="0" err="1">
                <a:ea typeface="Calibri"/>
                <a:cs typeface="Times New Roman"/>
              </a:rPr>
              <a:t>physical</a:t>
            </a:r>
            <a:r>
              <a:rPr lang="da-DK" dirty="0">
                <a:ea typeface="Calibri"/>
                <a:cs typeface="Times New Roman"/>
              </a:rPr>
              <a:t> </a:t>
            </a:r>
            <a:r>
              <a:rPr lang="da-DK" dirty="0" err="1">
                <a:ea typeface="Calibri"/>
                <a:cs typeface="Times New Roman"/>
              </a:rPr>
              <a:t>abuse</a:t>
            </a:r>
            <a:r>
              <a:rPr lang="da-DK" dirty="0">
                <a:ea typeface="Calibri"/>
                <a:cs typeface="Times New Roman"/>
              </a:rPr>
              <a:t> (</a:t>
            </a:r>
            <a:r>
              <a:rPr lang="da-DK" dirty="0" err="1">
                <a:ea typeface="Calibri"/>
                <a:cs typeface="Times New Roman"/>
              </a:rPr>
              <a:t>Kolko</a:t>
            </a:r>
            <a:r>
              <a:rPr lang="da-DK" dirty="0">
                <a:ea typeface="Calibri"/>
                <a:cs typeface="Times New Roman"/>
              </a:rPr>
              <a:t>, 2002). Here </a:t>
            </a:r>
            <a:r>
              <a:rPr lang="da-DK" dirty="0" err="1">
                <a:ea typeface="Calibri"/>
                <a:cs typeface="Times New Roman"/>
              </a:rPr>
              <a:t>we</a:t>
            </a:r>
            <a:r>
              <a:rPr lang="da-DK" dirty="0">
                <a:ea typeface="Calibri"/>
                <a:cs typeface="Times New Roman"/>
              </a:rPr>
              <a:t> </a:t>
            </a:r>
            <a:r>
              <a:rPr lang="da-DK" dirty="0" err="1">
                <a:ea typeface="Calibri"/>
                <a:cs typeface="Times New Roman"/>
              </a:rPr>
              <a:t>can</a:t>
            </a:r>
            <a:r>
              <a:rPr lang="da-DK" dirty="0">
                <a:ea typeface="Calibri"/>
                <a:cs typeface="Times New Roman"/>
              </a:rPr>
              <a:t> find </a:t>
            </a:r>
            <a:r>
              <a:rPr lang="da-DK" dirty="0" err="1">
                <a:ea typeface="Calibri"/>
                <a:cs typeface="Times New Roman"/>
              </a:rPr>
              <a:t>that</a:t>
            </a:r>
            <a:r>
              <a:rPr lang="da-DK" dirty="0">
                <a:ea typeface="Calibri"/>
                <a:cs typeface="Times New Roman"/>
              </a:rPr>
              <a:t> </a:t>
            </a:r>
            <a:r>
              <a:rPr lang="da-DK" dirty="0" err="1">
                <a:ea typeface="Calibri"/>
                <a:cs typeface="Times New Roman"/>
              </a:rPr>
              <a:t>children's</a:t>
            </a:r>
            <a:r>
              <a:rPr lang="da-DK" dirty="0">
                <a:ea typeface="Calibri"/>
                <a:cs typeface="Times New Roman"/>
              </a:rPr>
              <a:t> </a:t>
            </a:r>
            <a:r>
              <a:rPr lang="da-DK" dirty="0" err="1">
                <a:ea typeface="Calibri"/>
                <a:cs typeface="Times New Roman"/>
              </a:rPr>
              <a:t>reactions</a:t>
            </a:r>
            <a:r>
              <a:rPr lang="da-DK" dirty="0">
                <a:ea typeface="Calibri"/>
                <a:cs typeface="Times New Roman"/>
              </a:rPr>
              <a:t> to the </a:t>
            </a:r>
            <a:r>
              <a:rPr lang="da-DK" dirty="0" err="1">
                <a:ea typeface="Calibri"/>
                <a:cs typeface="Times New Roman"/>
              </a:rPr>
              <a:t>caregiver's</a:t>
            </a:r>
            <a:r>
              <a:rPr lang="da-DK" dirty="0">
                <a:ea typeface="Calibri"/>
                <a:cs typeface="Times New Roman"/>
              </a:rPr>
              <a:t> </a:t>
            </a:r>
            <a:r>
              <a:rPr lang="da-DK" dirty="0" err="1">
                <a:ea typeface="Calibri"/>
                <a:cs typeface="Times New Roman"/>
              </a:rPr>
              <a:t>physical</a:t>
            </a:r>
            <a:r>
              <a:rPr lang="da-DK" dirty="0">
                <a:ea typeface="Calibri"/>
                <a:cs typeface="Times New Roman"/>
              </a:rPr>
              <a:t> </a:t>
            </a:r>
            <a:r>
              <a:rPr lang="da-DK" dirty="0" err="1">
                <a:ea typeface="Calibri"/>
                <a:cs typeface="Times New Roman"/>
              </a:rPr>
              <a:t>mistreatment</a:t>
            </a:r>
            <a:r>
              <a:rPr lang="da-DK" dirty="0">
                <a:ea typeface="Calibri"/>
                <a:cs typeface="Times New Roman"/>
              </a:rPr>
              <a:t> </a:t>
            </a:r>
            <a:r>
              <a:rPr lang="da-DK" dirty="0" err="1">
                <a:ea typeface="Calibri"/>
                <a:cs typeface="Times New Roman"/>
              </a:rPr>
              <a:t>can</a:t>
            </a:r>
            <a:r>
              <a:rPr lang="da-DK" dirty="0">
                <a:ea typeface="Calibri"/>
                <a:cs typeface="Times New Roman"/>
              </a:rPr>
              <a:t> give problems with </a:t>
            </a:r>
            <a:r>
              <a:rPr lang="da-DK" dirty="0" err="1">
                <a:ea typeface="Calibri"/>
                <a:cs typeface="Times New Roman"/>
              </a:rPr>
              <a:t>impulse</a:t>
            </a:r>
            <a:r>
              <a:rPr lang="da-DK" dirty="0">
                <a:ea typeface="Calibri"/>
                <a:cs typeface="Times New Roman"/>
              </a:rPr>
              <a:t> </a:t>
            </a:r>
            <a:r>
              <a:rPr lang="da-DK" dirty="0" err="1">
                <a:ea typeface="Calibri"/>
                <a:cs typeface="Times New Roman"/>
              </a:rPr>
              <a:t>control</a:t>
            </a:r>
            <a:r>
              <a:rPr lang="da-DK" dirty="0">
                <a:ea typeface="Calibri"/>
                <a:cs typeface="Times New Roman"/>
              </a:rPr>
              <a:t>, social </a:t>
            </a:r>
            <a:r>
              <a:rPr lang="da-DK" dirty="0" err="1">
                <a:ea typeface="Calibri"/>
                <a:cs typeface="Times New Roman"/>
              </a:rPr>
              <a:t>skills</a:t>
            </a:r>
            <a:r>
              <a:rPr lang="da-DK" dirty="0">
                <a:ea typeface="Calibri"/>
                <a:cs typeface="Times New Roman"/>
              </a:rPr>
              <a:t> and the </a:t>
            </a:r>
            <a:r>
              <a:rPr lang="da-DK" dirty="0" err="1">
                <a:ea typeface="Calibri"/>
                <a:cs typeface="Times New Roman"/>
              </a:rPr>
              <a:t>ability</a:t>
            </a:r>
            <a:r>
              <a:rPr lang="da-DK" dirty="0">
                <a:ea typeface="Calibri"/>
                <a:cs typeface="Times New Roman"/>
              </a:rPr>
              <a:t> to </a:t>
            </a:r>
            <a:r>
              <a:rPr lang="da-DK" dirty="0" err="1">
                <a:ea typeface="Calibri"/>
                <a:cs typeface="Times New Roman"/>
              </a:rPr>
              <a:t>control</a:t>
            </a:r>
            <a:r>
              <a:rPr lang="da-DK" dirty="0">
                <a:ea typeface="Calibri"/>
                <a:cs typeface="Times New Roman"/>
              </a:rPr>
              <a:t> anger. The </a:t>
            </a:r>
            <a:r>
              <a:rPr lang="da-DK" dirty="0" err="1">
                <a:ea typeface="Calibri"/>
                <a:cs typeface="Times New Roman"/>
              </a:rPr>
              <a:t>child</a:t>
            </a:r>
            <a:r>
              <a:rPr lang="da-DK" dirty="0">
                <a:ea typeface="Calibri"/>
                <a:cs typeface="Times New Roman"/>
              </a:rPr>
              <a:t> </a:t>
            </a:r>
            <a:r>
              <a:rPr lang="da-DK" dirty="0" err="1">
                <a:ea typeface="Calibri"/>
                <a:cs typeface="Times New Roman"/>
              </a:rPr>
              <a:t>may</a:t>
            </a:r>
            <a:r>
              <a:rPr lang="da-DK" dirty="0">
                <a:ea typeface="Calibri"/>
                <a:cs typeface="Times New Roman"/>
              </a:rPr>
              <a:t> </a:t>
            </a:r>
            <a:r>
              <a:rPr lang="da-DK" dirty="0" err="1">
                <a:ea typeface="Calibri"/>
                <a:cs typeface="Times New Roman"/>
              </a:rPr>
              <a:t>be</a:t>
            </a:r>
            <a:r>
              <a:rPr lang="da-DK" dirty="0">
                <a:ea typeface="Calibri"/>
                <a:cs typeface="Times New Roman"/>
              </a:rPr>
              <a:t> </a:t>
            </a:r>
            <a:r>
              <a:rPr lang="da-DK" dirty="0" err="1">
                <a:ea typeface="Calibri"/>
                <a:cs typeface="Times New Roman"/>
              </a:rPr>
              <a:t>mentally</a:t>
            </a:r>
            <a:r>
              <a:rPr lang="da-DK" dirty="0">
                <a:ea typeface="Calibri"/>
                <a:cs typeface="Times New Roman"/>
              </a:rPr>
              <a:t> </a:t>
            </a:r>
            <a:r>
              <a:rPr lang="da-DK" dirty="0" err="1">
                <a:ea typeface="Calibri"/>
                <a:cs typeface="Times New Roman"/>
              </a:rPr>
              <a:t>retarded</a:t>
            </a:r>
            <a:r>
              <a:rPr lang="da-DK" dirty="0">
                <a:ea typeface="Calibri"/>
                <a:cs typeface="Times New Roman"/>
              </a:rPr>
              <a:t>. </a:t>
            </a:r>
            <a:r>
              <a:rPr lang="da-DK" dirty="0" err="1">
                <a:ea typeface="Calibri"/>
                <a:cs typeface="Times New Roman"/>
              </a:rPr>
              <a:t>Some</a:t>
            </a:r>
            <a:r>
              <a:rPr lang="da-DK" dirty="0">
                <a:ea typeface="Calibri"/>
                <a:cs typeface="Times New Roman"/>
              </a:rPr>
              <a:t> studies find post-</a:t>
            </a:r>
            <a:r>
              <a:rPr lang="da-DK" dirty="0" err="1">
                <a:ea typeface="Calibri"/>
                <a:cs typeface="Times New Roman"/>
              </a:rPr>
              <a:t>traumatic</a:t>
            </a:r>
            <a:r>
              <a:rPr lang="da-DK" dirty="0">
                <a:ea typeface="Calibri"/>
                <a:cs typeface="Times New Roman"/>
              </a:rPr>
              <a:t> stress </a:t>
            </a:r>
            <a:r>
              <a:rPr lang="da-DK" dirty="0" err="1">
                <a:ea typeface="Calibri"/>
                <a:cs typeface="Times New Roman"/>
              </a:rPr>
              <a:t>reactions</a:t>
            </a:r>
            <a:r>
              <a:rPr lang="da-DK" dirty="0">
                <a:ea typeface="Calibri"/>
                <a:cs typeface="Times New Roman"/>
              </a:rPr>
              <a:t>.</a:t>
            </a:r>
          </a:p>
          <a:p>
            <a:pPr fontAlgn="auto">
              <a:spcBef>
                <a:spcPts val="0"/>
              </a:spcBef>
              <a:spcAft>
                <a:spcPts val="0"/>
              </a:spcAft>
              <a:buClr>
                <a:schemeClr val="tx2"/>
              </a:buClr>
              <a:buSzPct val="120000"/>
              <a:defRPr/>
            </a:pPr>
            <a:endParaRPr lang="da-DK" dirty="0" smtClean="0">
              <a:latin typeface="Arial" pitchFamily="34" charset="0"/>
              <a:ea typeface="Geneva" charset="-128"/>
            </a:endParaRPr>
          </a:p>
          <a:p>
            <a:pPr defTabSz="452811">
              <a:lnSpc>
                <a:spcPct val="115000"/>
              </a:lnSpc>
              <a:spcAft>
                <a:spcPts val="990"/>
              </a:spcAft>
              <a:defRPr/>
            </a:pPr>
            <a:r>
              <a:rPr lang="da-DK" dirty="0">
                <a:solidFill>
                  <a:prstClr val="black"/>
                </a:solidFill>
                <a:ea typeface="Calibri"/>
                <a:cs typeface="Times New Roman"/>
              </a:rPr>
              <a:t>(PTSD) </a:t>
            </a:r>
            <a:r>
              <a:rPr lang="da-DK" dirty="0" err="1">
                <a:solidFill>
                  <a:prstClr val="black"/>
                </a:solidFill>
                <a:ea typeface="Calibri"/>
                <a:cs typeface="Times New Roman"/>
              </a:rPr>
              <a:t>among</a:t>
            </a:r>
            <a:r>
              <a:rPr lang="da-DK" dirty="0">
                <a:solidFill>
                  <a:prstClr val="black"/>
                </a:solidFill>
                <a:ea typeface="Calibri"/>
                <a:cs typeface="Times New Roman"/>
              </a:rPr>
              <a:t> 25-50 per cent. of </a:t>
            </a:r>
            <a:r>
              <a:rPr lang="da-DK" dirty="0" err="1">
                <a:solidFill>
                  <a:prstClr val="black"/>
                </a:solidFill>
                <a:ea typeface="Calibri"/>
                <a:cs typeface="Times New Roman"/>
              </a:rPr>
              <a:t>children</a:t>
            </a:r>
            <a:r>
              <a:rPr lang="da-DK" dirty="0">
                <a:solidFill>
                  <a:prstClr val="black"/>
                </a:solidFill>
                <a:ea typeface="Calibri"/>
                <a:cs typeface="Times New Roman"/>
              </a:rPr>
              <a:t> </a:t>
            </a:r>
            <a:r>
              <a:rPr lang="da-DK" dirty="0" err="1">
                <a:solidFill>
                  <a:prstClr val="black"/>
                </a:solidFill>
                <a:ea typeface="Calibri"/>
                <a:cs typeface="Times New Roman"/>
              </a:rPr>
              <a:t>subjected</a:t>
            </a:r>
            <a:r>
              <a:rPr lang="da-DK" dirty="0">
                <a:solidFill>
                  <a:prstClr val="black"/>
                </a:solidFill>
                <a:ea typeface="Calibri"/>
                <a:cs typeface="Times New Roman"/>
              </a:rPr>
              <a:t> to </a:t>
            </a:r>
            <a:r>
              <a:rPr lang="da-DK" dirty="0" err="1">
                <a:solidFill>
                  <a:prstClr val="black"/>
                </a:solidFill>
                <a:ea typeface="Calibri"/>
                <a:cs typeface="Times New Roman"/>
              </a:rPr>
              <a:t>physical</a:t>
            </a:r>
            <a:r>
              <a:rPr lang="da-DK" dirty="0">
                <a:solidFill>
                  <a:prstClr val="black"/>
                </a:solidFill>
                <a:ea typeface="Calibri"/>
                <a:cs typeface="Times New Roman"/>
              </a:rPr>
              <a:t> </a:t>
            </a:r>
            <a:r>
              <a:rPr lang="da-DK" dirty="0" err="1">
                <a:solidFill>
                  <a:prstClr val="black"/>
                </a:solidFill>
                <a:ea typeface="Calibri"/>
                <a:cs typeface="Times New Roman"/>
              </a:rPr>
              <a:t>abuse</a:t>
            </a:r>
            <a:r>
              <a:rPr lang="da-DK" dirty="0">
                <a:solidFill>
                  <a:prstClr val="black"/>
                </a:solidFill>
                <a:ea typeface="Calibri"/>
                <a:cs typeface="Times New Roman"/>
              </a:rPr>
              <a:t> (</a:t>
            </a:r>
            <a:r>
              <a:rPr lang="da-DK" dirty="0" err="1">
                <a:solidFill>
                  <a:prstClr val="black"/>
                </a:solidFill>
                <a:ea typeface="Calibri"/>
                <a:cs typeface="Times New Roman"/>
              </a:rPr>
              <a:t>Emery</a:t>
            </a:r>
            <a:r>
              <a:rPr lang="da-DK" dirty="0">
                <a:solidFill>
                  <a:prstClr val="black"/>
                </a:solidFill>
                <a:ea typeface="Calibri"/>
                <a:cs typeface="Times New Roman"/>
              </a:rPr>
              <a:t> &amp; Laumann-Billings, 2002; </a:t>
            </a:r>
            <a:r>
              <a:rPr lang="da-DK" dirty="0" err="1">
                <a:solidFill>
                  <a:prstClr val="black"/>
                </a:solidFill>
                <a:ea typeface="Calibri"/>
                <a:cs typeface="Times New Roman"/>
              </a:rPr>
              <a:t>Kiser</a:t>
            </a:r>
            <a:r>
              <a:rPr lang="da-DK" dirty="0">
                <a:solidFill>
                  <a:prstClr val="black"/>
                </a:solidFill>
                <a:ea typeface="Calibri"/>
                <a:cs typeface="Times New Roman"/>
              </a:rPr>
              <a:t> et al, 1991; </a:t>
            </a:r>
            <a:r>
              <a:rPr lang="da-DK" dirty="0" err="1">
                <a:solidFill>
                  <a:prstClr val="black"/>
                </a:solidFill>
                <a:ea typeface="Calibri"/>
                <a:cs typeface="Times New Roman"/>
              </a:rPr>
              <a:t>Livingston</a:t>
            </a:r>
            <a:r>
              <a:rPr lang="da-DK" dirty="0">
                <a:solidFill>
                  <a:prstClr val="black"/>
                </a:solidFill>
                <a:ea typeface="Calibri"/>
                <a:cs typeface="Times New Roman"/>
              </a:rPr>
              <a:t> et al, 1993). Or </a:t>
            </a:r>
            <a:r>
              <a:rPr lang="da-DK" dirty="0" err="1">
                <a:solidFill>
                  <a:prstClr val="black"/>
                </a:solidFill>
                <a:ea typeface="Calibri"/>
                <a:cs typeface="Times New Roman"/>
              </a:rPr>
              <a:t>they</a:t>
            </a:r>
            <a:r>
              <a:rPr lang="da-DK" dirty="0">
                <a:solidFill>
                  <a:prstClr val="black"/>
                </a:solidFill>
                <a:ea typeface="Calibri"/>
                <a:cs typeface="Times New Roman"/>
              </a:rPr>
              <a:t> </a:t>
            </a:r>
            <a:r>
              <a:rPr lang="da-DK" dirty="0" err="1">
                <a:solidFill>
                  <a:prstClr val="black"/>
                </a:solidFill>
                <a:ea typeface="Calibri"/>
                <a:cs typeface="Times New Roman"/>
              </a:rPr>
              <a:t>are</a:t>
            </a:r>
            <a:r>
              <a:rPr lang="da-DK" dirty="0">
                <a:solidFill>
                  <a:prstClr val="black"/>
                </a:solidFill>
                <a:ea typeface="Calibri"/>
                <a:cs typeface="Times New Roman"/>
              </a:rPr>
              <a:t> not age-</a:t>
            </a:r>
            <a:r>
              <a:rPr lang="da-DK" dirty="0" err="1">
                <a:solidFill>
                  <a:prstClr val="black"/>
                </a:solidFill>
                <a:ea typeface="Calibri"/>
                <a:cs typeface="Times New Roman"/>
              </a:rPr>
              <a:t>appropriate</a:t>
            </a:r>
            <a:r>
              <a:rPr lang="da-DK" dirty="0">
                <a:solidFill>
                  <a:prstClr val="black"/>
                </a:solidFill>
                <a:ea typeface="Calibri"/>
                <a:cs typeface="Times New Roman"/>
              </a:rPr>
              <a:t> </a:t>
            </a:r>
            <a:r>
              <a:rPr lang="da-DK" dirty="0" err="1">
                <a:solidFill>
                  <a:prstClr val="black"/>
                </a:solidFill>
                <a:ea typeface="Calibri"/>
                <a:cs typeface="Times New Roman"/>
              </a:rPr>
              <a:t>developed</a:t>
            </a:r>
            <a:r>
              <a:rPr lang="da-DK" dirty="0">
                <a:solidFill>
                  <a:prstClr val="black"/>
                </a:solidFill>
                <a:ea typeface="Calibri"/>
                <a:cs typeface="Times New Roman"/>
              </a:rPr>
              <a:t> as a </a:t>
            </a:r>
            <a:r>
              <a:rPr lang="da-DK" dirty="0" err="1">
                <a:solidFill>
                  <a:prstClr val="black"/>
                </a:solidFill>
                <a:ea typeface="Calibri"/>
                <a:cs typeface="Times New Roman"/>
              </a:rPr>
              <a:t>result</a:t>
            </a:r>
            <a:r>
              <a:rPr lang="da-DK" dirty="0">
                <a:solidFill>
                  <a:prstClr val="black"/>
                </a:solidFill>
                <a:ea typeface="Calibri"/>
                <a:cs typeface="Times New Roman"/>
              </a:rPr>
              <a:t> of the </a:t>
            </a:r>
            <a:r>
              <a:rPr lang="da-DK" dirty="0" err="1">
                <a:solidFill>
                  <a:prstClr val="black"/>
                </a:solidFill>
                <a:ea typeface="Calibri"/>
                <a:cs typeface="Times New Roman"/>
              </a:rPr>
              <a:t>abuse</a:t>
            </a:r>
            <a:r>
              <a:rPr lang="da-DK" dirty="0">
                <a:solidFill>
                  <a:prstClr val="black"/>
                </a:solidFill>
                <a:ea typeface="Calibri"/>
                <a:cs typeface="Times New Roman"/>
              </a:rPr>
              <a:t>. It is </a:t>
            </a:r>
            <a:r>
              <a:rPr lang="da-DK" dirty="0" err="1">
                <a:solidFill>
                  <a:prstClr val="black"/>
                </a:solidFill>
                <a:ea typeface="Calibri"/>
                <a:cs typeface="Times New Roman"/>
              </a:rPr>
              <a:t>only</a:t>
            </a:r>
            <a:r>
              <a:rPr lang="da-DK" dirty="0">
                <a:solidFill>
                  <a:prstClr val="black"/>
                </a:solidFill>
                <a:ea typeface="Calibri"/>
                <a:cs typeface="Times New Roman"/>
              </a:rPr>
              <a:t> in recent </a:t>
            </a:r>
            <a:r>
              <a:rPr lang="da-DK" dirty="0" err="1">
                <a:solidFill>
                  <a:prstClr val="black"/>
                </a:solidFill>
                <a:ea typeface="Calibri"/>
                <a:cs typeface="Times New Roman"/>
              </a:rPr>
              <a:t>years</a:t>
            </a:r>
            <a:r>
              <a:rPr lang="da-DK" dirty="0">
                <a:solidFill>
                  <a:prstClr val="black"/>
                </a:solidFill>
                <a:ea typeface="Calibri"/>
                <a:cs typeface="Times New Roman"/>
              </a:rPr>
              <a:t> </a:t>
            </a:r>
            <a:r>
              <a:rPr lang="da-DK" dirty="0" err="1">
                <a:solidFill>
                  <a:prstClr val="black"/>
                </a:solidFill>
                <a:ea typeface="Calibri"/>
                <a:cs typeface="Times New Roman"/>
              </a:rPr>
              <a:t>that</a:t>
            </a:r>
            <a:r>
              <a:rPr lang="da-DK" dirty="0">
                <a:solidFill>
                  <a:prstClr val="black"/>
                </a:solidFill>
                <a:ea typeface="Calibri"/>
                <a:cs typeface="Times New Roman"/>
              </a:rPr>
              <a:t> </a:t>
            </a:r>
            <a:r>
              <a:rPr lang="da-DK" dirty="0" err="1">
                <a:solidFill>
                  <a:prstClr val="black"/>
                </a:solidFill>
                <a:ea typeface="Calibri"/>
                <a:cs typeface="Times New Roman"/>
              </a:rPr>
              <a:t>we</a:t>
            </a:r>
            <a:r>
              <a:rPr lang="da-DK" dirty="0">
                <a:solidFill>
                  <a:prstClr val="black"/>
                </a:solidFill>
                <a:ea typeface="Calibri"/>
                <a:cs typeface="Times New Roman"/>
              </a:rPr>
              <a:t> have </a:t>
            </a:r>
            <a:r>
              <a:rPr lang="da-DK" dirty="0" err="1">
                <a:solidFill>
                  <a:prstClr val="black"/>
                </a:solidFill>
                <a:ea typeface="Calibri"/>
                <a:cs typeface="Times New Roman"/>
              </a:rPr>
              <a:t>become</a:t>
            </a:r>
            <a:r>
              <a:rPr lang="da-DK" dirty="0">
                <a:solidFill>
                  <a:prstClr val="black"/>
                </a:solidFill>
                <a:ea typeface="Calibri"/>
                <a:cs typeface="Times New Roman"/>
              </a:rPr>
              <a:t> </a:t>
            </a:r>
            <a:r>
              <a:rPr lang="da-DK" dirty="0" err="1">
                <a:solidFill>
                  <a:prstClr val="black"/>
                </a:solidFill>
                <a:ea typeface="Calibri"/>
                <a:cs typeface="Times New Roman"/>
              </a:rPr>
              <a:t>aware</a:t>
            </a:r>
            <a:r>
              <a:rPr lang="da-DK" dirty="0">
                <a:solidFill>
                  <a:prstClr val="black"/>
                </a:solidFill>
                <a:ea typeface="Calibri"/>
                <a:cs typeface="Times New Roman"/>
              </a:rPr>
              <a:t> </a:t>
            </a:r>
            <a:r>
              <a:rPr lang="da-DK" dirty="0" err="1">
                <a:solidFill>
                  <a:prstClr val="black"/>
                </a:solidFill>
                <a:ea typeface="Calibri"/>
                <a:cs typeface="Times New Roman"/>
              </a:rPr>
              <a:t>that</a:t>
            </a:r>
            <a:r>
              <a:rPr lang="da-DK" dirty="0">
                <a:solidFill>
                  <a:prstClr val="black"/>
                </a:solidFill>
                <a:ea typeface="Calibri"/>
                <a:cs typeface="Times New Roman"/>
              </a:rPr>
              <a:t> </a:t>
            </a:r>
            <a:r>
              <a:rPr lang="da-DK" dirty="0" err="1">
                <a:solidFill>
                  <a:prstClr val="black"/>
                </a:solidFill>
                <a:ea typeface="Calibri"/>
                <a:cs typeface="Times New Roman"/>
              </a:rPr>
              <a:t>children</a:t>
            </a:r>
            <a:r>
              <a:rPr lang="da-DK" dirty="0">
                <a:solidFill>
                  <a:prstClr val="black"/>
                </a:solidFill>
                <a:ea typeface="Calibri"/>
                <a:cs typeface="Times New Roman"/>
              </a:rPr>
              <a:t> </a:t>
            </a:r>
            <a:r>
              <a:rPr lang="da-DK" dirty="0" err="1">
                <a:solidFill>
                  <a:prstClr val="black"/>
                </a:solidFill>
                <a:ea typeface="Calibri"/>
                <a:cs typeface="Times New Roman"/>
              </a:rPr>
              <a:t>who</a:t>
            </a:r>
            <a:r>
              <a:rPr lang="da-DK" dirty="0">
                <a:solidFill>
                  <a:prstClr val="black"/>
                </a:solidFill>
                <a:ea typeface="Calibri"/>
                <a:cs typeface="Times New Roman"/>
              </a:rPr>
              <a:t> </a:t>
            </a:r>
            <a:r>
              <a:rPr lang="da-DK" dirty="0" err="1">
                <a:solidFill>
                  <a:prstClr val="black"/>
                </a:solidFill>
                <a:ea typeface="Calibri"/>
                <a:cs typeface="Times New Roman"/>
              </a:rPr>
              <a:t>witness</a:t>
            </a:r>
            <a:r>
              <a:rPr lang="da-DK" dirty="0">
                <a:solidFill>
                  <a:prstClr val="black"/>
                </a:solidFill>
                <a:ea typeface="Calibri"/>
                <a:cs typeface="Times New Roman"/>
              </a:rPr>
              <a:t> </a:t>
            </a:r>
            <a:r>
              <a:rPr lang="da-DK" dirty="0" err="1">
                <a:solidFill>
                  <a:prstClr val="black"/>
                </a:solidFill>
                <a:ea typeface="Calibri"/>
                <a:cs typeface="Times New Roman"/>
              </a:rPr>
              <a:t>domestic</a:t>
            </a:r>
            <a:r>
              <a:rPr lang="da-DK" dirty="0">
                <a:solidFill>
                  <a:prstClr val="black"/>
                </a:solidFill>
                <a:ea typeface="Calibri"/>
                <a:cs typeface="Times New Roman"/>
              </a:rPr>
              <a:t> </a:t>
            </a:r>
            <a:r>
              <a:rPr lang="da-DK" dirty="0" err="1">
                <a:solidFill>
                  <a:prstClr val="black"/>
                </a:solidFill>
                <a:ea typeface="Calibri"/>
                <a:cs typeface="Times New Roman"/>
              </a:rPr>
              <a:t>violence</a:t>
            </a:r>
            <a:r>
              <a:rPr lang="da-DK" dirty="0">
                <a:solidFill>
                  <a:prstClr val="black"/>
                </a:solidFill>
                <a:ea typeface="Calibri"/>
                <a:cs typeface="Times New Roman"/>
              </a:rPr>
              <a:t> </a:t>
            </a:r>
            <a:r>
              <a:rPr lang="da-DK" dirty="0" err="1">
                <a:solidFill>
                  <a:prstClr val="black"/>
                </a:solidFill>
                <a:ea typeface="Calibri"/>
                <a:cs typeface="Times New Roman"/>
              </a:rPr>
              <a:t>are</a:t>
            </a:r>
            <a:r>
              <a:rPr lang="da-DK" dirty="0">
                <a:solidFill>
                  <a:prstClr val="black"/>
                </a:solidFill>
                <a:ea typeface="Calibri"/>
                <a:cs typeface="Times New Roman"/>
              </a:rPr>
              <a:t> </a:t>
            </a:r>
            <a:r>
              <a:rPr lang="da-DK" dirty="0" err="1">
                <a:solidFill>
                  <a:prstClr val="black"/>
                </a:solidFill>
                <a:ea typeface="Calibri"/>
                <a:cs typeface="Times New Roman"/>
              </a:rPr>
              <a:t>also</a:t>
            </a:r>
            <a:r>
              <a:rPr lang="da-DK" dirty="0">
                <a:solidFill>
                  <a:prstClr val="black"/>
                </a:solidFill>
                <a:ea typeface="Calibri"/>
                <a:cs typeface="Times New Roman"/>
              </a:rPr>
              <a:t> </a:t>
            </a:r>
            <a:r>
              <a:rPr lang="da-DK" dirty="0" err="1">
                <a:solidFill>
                  <a:prstClr val="black"/>
                </a:solidFill>
                <a:ea typeface="Calibri"/>
                <a:cs typeface="Times New Roman"/>
              </a:rPr>
              <a:t>victims</a:t>
            </a:r>
            <a:r>
              <a:rPr lang="da-DK" dirty="0">
                <a:solidFill>
                  <a:prstClr val="black"/>
                </a:solidFill>
                <a:ea typeface="Calibri"/>
                <a:cs typeface="Times New Roman"/>
              </a:rPr>
              <a:t> of </a:t>
            </a:r>
            <a:r>
              <a:rPr lang="da-DK" dirty="0" err="1">
                <a:solidFill>
                  <a:prstClr val="black"/>
                </a:solidFill>
                <a:ea typeface="Calibri"/>
                <a:cs typeface="Times New Roman"/>
              </a:rPr>
              <a:t>violence</a:t>
            </a:r>
            <a:r>
              <a:rPr lang="da-DK" dirty="0">
                <a:solidFill>
                  <a:prstClr val="black"/>
                </a:solidFill>
                <a:ea typeface="Calibri"/>
                <a:cs typeface="Times New Roman"/>
              </a:rPr>
              <a:t> (</a:t>
            </a:r>
            <a:r>
              <a:rPr lang="da-DK" dirty="0" err="1">
                <a:solidFill>
                  <a:prstClr val="black"/>
                </a:solidFill>
                <a:ea typeface="Calibri"/>
                <a:cs typeface="Times New Roman"/>
              </a:rPr>
              <a:t>Sudermann</a:t>
            </a:r>
            <a:r>
              <a:rPr lang="da-DK" dirty="0">
                <a:solidFill>
                  <a:prstClr val="black"/>
                </a:solidFill>
                <a:ea typeface="Calibri"/>
                <a:cs typeface="Times New Roman"/>
              </a:rPr>
              <a:t> &amp; </a:t>
            </a:r>
            <a:r>
              <a:rPr lang="da-DK" dirty="0" err="1">
                <a:solidFill>
                  <a:prstClr val="black"/>
                </a:solidFill>
                <a:ea typeface="Calibri"/>
                <a:cs typeface="Times New Roman"/>
              </a:rPr>
              <a:t>Jaffe</a:t>
            </a:r>
            <a:r>
              <a:rPr lang="da-DK" dirty="0">
                <a:solidFill>
                  <a:prstClr val="black"/>
                </a:solidFill>
                <a:ea typeface="Calibri"/>
                <a:cs typeface="Times New Roman"/>
              </a:rPr>
              <a:t>, 1999). The </a:t>
            </a:r>
            <a:r>
              <a:rPr lang="da-DK" dirty="0" err="1">
                <a:solidFill>
                  <a:prstClr val="black"/>
                </a:solidFill>
                <a:ea typeface="Calibri"/>
                <a:cs typeface="Times New Roman"/>
              </a:rPr>
              <a:t>children</a:t>
            </a:r>
            <a:r>
              <a:rPr lang="da-DK" dirty="0">
                <a:solidFill>
                  <a:prstClr val="black"/>
                </a:solidFill>
                <a:ea typeface="Calibri"/>
                <a:cs typeface="Times New Roman"/>
              </a:rPr>
              <a:t> </a:t>
            </a:r>
            <a:r>
              <a:rPr lang="da-DK" dirty="0" err="1">
                <a:solidFill>
                  <a:prstClr val="black"/>
                </a:solidFill>
                <a:ea typeface="Calibri"/>
                <a:cs typeface="Times New Roman"/>
              </a:rPr>
              <a:t>who</a:t>
            </a:r>
            <a:r>
              <a:rPr lang="da-DK" dirty="0">
                <a:solidFill>
                  <a:prstClr val="black"/>
                </a:solidFill>
                <a:ea typeface="Calibri"/>
                <a:cs typeface="Times New Roman"/>
              </a:rPr>
              <a:t> have </a:t>
            </a:r>
            <a:r>
              <a:rPr lang="da-DK" dirty="0" err="1">
                <a:solidFill>
                  <a:prstClr val="black"/>
                </a:solidFill>
                <a:ea typeface="Calibri"/>
                <a:cs typeface="Times New Roman"/>
              </a:rPr>
              <a:t>witnessed</a:t>
            </a:r>
            <a:r>
              <a:rPr lang="da-DK" dirty="0">
                <a:solidFill>
                  <a:prstClr val="black"/>
                </a:solidFill>
                <a:ea typeface="Calibri"/>
                <a:cs typeface="Times New Roman"/>
              </a:rPr>
              <a:t> </a:t>
            </a:r>
            <a:r>
              <a:rPr lang="da-DK" dirty="0" err="1">
                <a:solidFill>
                  <a:prstClr val="black"/>
                </a:solidFill>
                <a:ea typeface="Calibri"/>
                <a:cs typeface="Times New Roman"/>
              </a:rPr>
              <a:t>violence</a:t>
            </a:r>
            <a:r>
              <a:rPr lang="da-DK" dirty="0">
                <a:solidFill>
                  <a:prstClr val="black"/>
                </a:solidFill>
                <a:ea typeface="Calibri"/>
                <a:cs typeface="Times New Roman"/>
              </a:rPr>
              <a:t> or </a:t>
            </a:r>
            <a:r>
              <a:rPr lang="da-DK" dirty="0" err="1">
                <a:solidFill>
                  <a:prstClr val="black"/>
                </a:solidFill>
                <a:ea typeface="Calibri"/>
                <a:cs typeface="Times New Roman"/>
              </a:rPr>
              <a:t>knows</a:t>
            </a:r>
            <a:r>
              <a:rPr lang="da-DK" dirty="0">
                <a:solidFill>
                  <a:prstClr val="black"/>
                </a:solidFill>
                <a:ea typeface="Calibri"/>
                <a:cs typeface="Times New Roman"/>
              </a:rPr>
              <a:t> </a:t>
            </a:r>
            <a:r>
              <a:rPr lang="da-DK" dirty="0" err="1">
                <a:solidFill>
                  <a:prstClr val="black"/>
                </a:solidFill>
                <a:ea typeface="Calibri"/>
                <a:cs typeface="Times New Roman"/>
              </a:rPr>
              <a:t>about</a:t>
            </a:r>
            <a:r>
              <a:rPr lang="da-DK" dirty="0">
                <a:solidFill>
                  <a:prstClr val="black"/>
                </a:solidFill>
                <a:ea typeface="Calibri"/>
                <a:cs typeface="Times New Roman"/>
              </a:rPr>
              <a:t> the </a:t>
            </a:r>
            <a:r>
              <a:rPr lang="da-DK" dirty="0" err="1">
                <a:solidFill>
                  <a:prstClr val="black"/>
                </a:solidFill>
                <a:ea typeface="Calibri"/>
                <a:cs typeface="Times New Roman"/>
              </a:rPr>
              <a:t>violence</a:t>
            </a:r>
            <a:r>
              <a:rPr lang="da-DK" dirty="0">
                <a:solidFill>
                  <a:prstClr val="black"/>
                </a:solidFill>
                <a:ea typeface="Calibri"/>
                <a:cs typeface="Times New Roman"/>
              </a:rPr>
              <a:t>, displays </a:t>
            </a:r>
            <a:r>
              <a:rPr lang="da-DK" dirty="0" err="1">
                <a:solidFill>
                  <a:prstClr val="black"/>
                </a:solidFill>
                <a:ea typeface="Calibri"/>
                <a:cs typeface="Times New Roman"/>
              </a:rPr>
              <a:t>reactions</a:t>
            </a:r>
            <a:r>
              <a:rPr lang="da-DK" dirty="0">
                <a:solidFill>
                  <a:prstClr val="black"/>
                </a:solidFill>
                <a:ea typeface="Calibri"/>
                <a:cs typeface="Times New Roman"/>
              </a:rPr>
              <a:t> </a:t>
            </a:r>
            <a:r>
              <a:rPr lang="da-DK" dirty="0" err="1">
                <a:solidFill>
                  <a:prstClr val="black"/>
                </a:solidFill>
                <a:ea typeface="Calibri"/>
                <a:cs typeface="Times New Roman"/>
              </a:rPr>
              <a:t>similar</a:t>
            </a:r>
            <a:r>
              <a:rPr lang="da-DK" dirty="0">
                <a:solidFill>
                  <a:prstClr val="black"/>
                </a:solidFill>
                <a:ea typeface="Calibri"/>
                <a:cs typeface="Times New Roman"/>
              </a:rPr>
              <a:t> to </a:t>
            </a:r>
            <a:r>
              <a:rPr lang="da-DK" dirty="0" err="1">
                <a:solidFill>
                  <a:prstClr val="black"/>
                </a:solidFill>
                <a:ea typeface="Calibri"/>
                <a:cs typeface="Times New Roman"/>
              </a:rPr>
              <a:t>reactions</a:t>
            </a:r>
            <a:r>
              <a:rPr lang="da-DK" dirty="0">
                <a:solidFill>
                  <a:prstClr val="black"/>
                </a:solidFill>
                <a:ea typeface="Calibri"/>
                <a:cs typeface="Times New Roman"/>
              </a:rPr>
              <a:t> to </a:t>
            </a:r>
            <a:r>
              <a:rPr lang="da-DK" dirty="0" err="1">
                <a:solidFill>
                  <a:prstClr val="black"/>
                </a:solidFill>
                <a:ea typeface="Calibri"/>
                <a:cs typeface="Times New Roman"/>
              </a:rPr>
              <a:t>psychological</a:t>
            </a:r>
            <a:r>
              <a:rPr lang="da-DK" dirty="0">
                <a:solidFill>
                  <a:prstClr val="black"/>
                </a:solidFill>
                <a:ea typeface="Calibri"/>
                <a:cs typeface="Times New Roman"/>
              </a:rPr>
              <a:t> </a:t>
            </a:r>
            <a:r>
              <a:rPr lang="da-DK" dirty="0" err="1">
                <a:solidFill>
                  <a:prstClr val="black"/>
                </a:solidFill>
                <a:ea typeface="Calibri"/>
                <a:cs typeface="Times New Roman"/>
              </a:rPr>
              <a:t>ill-treatment</a:t>
            </a:r>
            <a:r>
              <a:rPr lang="da-DK" dirty="0">
                <a:solidFill>
                  <a:prstClr val="black"/>
                </a:solidFill>
                <a:ea typeface="Calibri"/>
                <a:cs typeface="Times New Roman"/>
              </a:rPr>
              <a:t> or post-</a:t>
            </a:r>
            <a:r>
              <a:rPr lang="da-DK" dirty="0" err="1">
                <a:solidFill>
                  <a:prstClr val="black"/>
                </a:solidFill>
                <a:ea typeface="Calibri"/>
                <a:cs typeface="Times New Roman"/>
              </a:rPr>
              <a:t>traumatic</a:t>
            </a:r>
            <a:r>
              <a:rPr lang="da-DK" dirty="0">
                <a:solidFill>
                  <a:prstClr val="black"/>
                </a:solidFill>
                <a:ea typeface="Calibri"/>
                <a:cs typeface="Times New Roman"/>
              </a:rPr>
              <a:t> stress </a:t>
            </a:r>
            <a:r>
              <a:rPr lang="da-DK" dirty="0" err="1">
                <a:solidFill>
                  <a:prstClr val="black"/>
                </a:solidFill>
                <a:ea typeface="Calibri"/>
                <a:cs typeface="Times New Roman"/>
              </a:rPr>
              <a:t>disorders</a:t>
            </a:r>
            <a:r>
              <a:rPr lang="da-DK" dirty="0">
                <a:solidFill>
                  <a:prstClr val="black"/>
                </a:solidFill>
                <a:ea typeface="Calibri"/>
                <a:cs typeface="Times New Roman"/>
              </a:rPr>
              <a:t> (PTSD). The </a:t>
            </a:r>
            <a:r>
              <a:rPr lang="da-DK" dirty="0" err="1">
                <a:solidFill>
                  <a:prstClr val="black"/>
                </a:solidFill>
                <a:ea typeface="Calibri"/>
                <a:cs typeface="Times New Roman"/>
              </a:rPr>
              <a:t>children</a:t>
            </a:r>
            <a:r>
              <a:rPr lang="da-DK" dirty="0">
                <a:solidFill>
                  <a:prstClr val="black"/>
                </a:solidFill>
                <a:ea typeface="Calibri"/>
                <a:cs typeface="Times New Roman"/>
              </a:rPr>
              <a:t> </a:t>
            </a:r>
            <a:r>
              <a:rPr lang="da-DK" dirty="0" err="1">
                <a:solidFill>
                  <a:prstClr val="black"/>
                </a:solidFill>
                <a:ea typeface="Calibri"/>
                <a:cs typeface="Times New Roman"/>
              </a:rPr>
              <a:t>exhibit</a:t>
            </a:r>
            <a:r>
              <a:rPr lang="da-DK" dirty="0">
                <a:solidFill>
                  <a:prstClr val="black"/>
                </a:solidFill>
                <a:ea typeface="Calibri"/>
                <a:cs typeface="Times New Roman"/>
              </a:rPr>
              <a:t> in </a:t>
            </a:r>
            <a:r>
              <a:rPr lang="da-DK" dirty="0" err="1">
                <a:solidFill>
                  <a:prstClr val="black"/>
                </a:solidFill>
                <a:ea typeface="Calibri"/>
                <a:cs typeface="Times New Roman"/>
              </a:rPr>
              <a:t>some</a:t>
            </a:r>
            <a:r>
              <a:rPr lang="da-DK" dirty="0">
                <a:solidFill>
                  <a:prstClr val="black"/>
                </a:solidFill>
                <a:ea typeface="Calibri"/>
                <a:cs typeface="Times New Roman"/>
              </a:rPr>
              <a:t> cases the same symptoms as if </a:t>
            </a:r>
            <a:r>
              <a:rPr lang="da-DK" dirty="0" err="1">
                <a:solidFill>
                  <a:prstClr val="black"/>
                </a:solidFill>
                <a:ea typeface="Calibri"/>
                <a:cs typeface="Times New Roman"/>
              </a:rPr>
              <a:t>they</a:t>
            </a:r>
            <a:r>
              <a:rPr lang="da-DK" dirty="0">
                <a:solidFill>
                  <a:prstClr val="black"/>
                </a:solidFill>
                <a:ea typeface="Calibri"/>
                <a:cs typeface="Times New Roman"/>
              </a:rPr>
              <a:t> themselves had </a:t>
            </a:r>
            <a:r>
              <a:rPr lang="da-DK" dirty="0" err="1">
                <a:solidFill>
                  <a:prstClr val="black"/>
                </a:solidFill>
                <a:ea typeface="Calibri"/>
                <a:cs typeface="Times New Roman"/>
              </a:rPr>
              <a:t>been</a:t>
            </a:r>
            <a:r>
              <a:rPr lang="da-DK" dirty="0">
                <a:solidFill>
                  <a:prstClr val="black"/>
                </a:solidFill>
                <a:ea typeface="Calibri"/>
                <a:cs typeface="Times New Roman"/>
              </a:rPr>
              <a:t> </a:t>
            </a:r>
            <a:r>
              <a:rPr lang="da-DK" dirty="0" err="1">
                <a:solidFill>
                  <a:prstClr val="black"/>
                </a:solidFill>
                <a:ea typeface="Calibri"/>
                <a:cs typeface="Times New Roman"/>
              </a:rPr>
              <a:t>subjected</a:t>
            </a:r>
            <a:r>
              <a:rPr lang="da-DK" dirty="0">
                <a:solidFill>
                  <a:prstClr val="black"/>
                </a:solidFill>
                <a:ea typeface="Calibri"/>
                <a:cs typeface="Times New Roman"/>
              </a:rPr>
              <a:t> to </a:t>
            </a:r>
            <a:r>
              <a:rPr lang="da-DK" dirty="0" err="1">
                <a:solidFill>
                  <a:prstClr val="black"/>
                </a:solidFill>
                <a:ea typeface="Calibri"/>
                <a:cs typeface="Times New Roman"/>
              </a:rPr>
              <a:t>physical</a:t>
            </a:r>
            <a:r>
              <a:rPr lang="da-DK" dirty="0">
                <a:solidFill>
                  <a:prstClr val="black"/>
                </a:solidFill>
                <a:ea typeface="Calibri"/>
                <a:cs typeface="Times New Roman"/>
              </a:rPr>
              <a:t> </a:t>
            </a:r>
            <a:r>
              <a:rPr lang="da-DK" dirty="0" err="1">
                <a:solidFill>
                  <a:prstClr val="black"/>
                </a:solidFill>
                <a:ea typeface="Calibri"/>
                <a:cs typeface="Times New Roman"/>
              </a:rPr>
              <a:t>abuse</a:t>
            </a:r>
            <a:r>
              <a:rPr lang="da-DK" dirty="0">
                <a:solidFill>
                  <a:prstClr val="black"/>
                </a:solidFill>
                <a:ea typeface="Calibri"/>
                <a:cs typeface="Times New Roman"/>
              </a:rPr>
              <a:t>. Studies show </a:t>
            </a:r>
            <a:r>
              <a:rPr lang="da-DK" dirty="0" err="1">
                <a:solidFill>
                  <a:prstClr val="black"/>
                </a:solidFill>
                <a:ea typeface="Calibri"/>
                <a:cs typeface="Times New Roman"/>
              </a:rPr>
              <a:t>that</a:t>
            </a:r>
            <a:r>
              <a:rPr lang="da-DK" dirty="0">
                <a:solidFill>
                  <a:prstClr val="black"/>
                </a:solidFill>
                <a:ea typeface="Calibri"/>
                <a:cs typeface="Times New Roman"/>
              </a:rPr>
              <a:t> </a:t>
            </a:r>
            <a:r>
              <a:rPr lang="da-DK" dirty="0" err="1">
                <a:solidFill>
                  <a:prstClr val="black"/>
                </a:solidFill>
                <a:ea typeface="Calibri"/>
                <a:cs typeface="Times New Roman"/>
              </a:rPr>
              <a:t>they</a:t>
            </a:r>
            <a:r>
              <a:rPr lang="da-DK" dirty="0">
                <a:solidFill>
                  <a:prstClr val="black"/>
                </a:solidFill>
                <a:ea typeface="Calibri"/>
                <a:cs typeface="Times New Roman"/>
              </a:rPr>
              <a:t> </a:t>
            </a:r>
            <a:r>
              <a:rPr lang="da-DK" dirty="0" err="1">
                <a:solidFill>
                  <a:prstClr val="black"/>
                </a:solidFill>
                <a:ea typeface="Calibri"/>
                <a:cs typeface="Times New Roman"/>
              </a:rPr>
              <a:t>often</a:t>
            </a:r>
            <a:r>
              <a:rPr lang="da-DK" dirty="0">
                <a:solidFill>
                  <a:prstClr val="black"/>
                </a:solidFill>
                <a:ea typeface="Calibri"/>
                <a:cs typeface="Times New Roman"/>
              </a:rPr>
              <a:t> have </a:t>
            </a:r>
            <a:r>
              <a:rPr lang="da-DK" dirty="0" err="1">
                <a:solidFill>
                  <a:prstClr val="black"/>
                </a:solidFill>
                <a:ea typeface="Calibri"/>
                <a:cs typeface="Times New Roman"/>
              </a:rPr>
              <a:t>emotional</a:t>
            </a:r>
            <a:r>
              <a:rPr lang="da-DK" dirty="0">
                <a:solidFill>
                  <a:prstClr val="black"/>
                </a:solidFill>
                <a:ea typeface="Calibri"/>
                <a:cs typeface="Times New Roman"/>
              </a:rPr>
              <a:t>, </a:t>
            </a:r>
            <a:r>
              <a:rPr lang="da-DK" dirty="0" err="1">
                <a:solidFill>
                  <a:prstClr val="black"/>
                </a:solidFill>
                <a:ea typeface="Calibri"/>
                <a:cs typeface="Times New Roman"/>
              </a:rPr>
              <a:t>behavioral</a:t>
            </a:r>
            <a:r>
              <a:rPr lang="da-DK" dirty="0">
                <a:solidFill>
                  <a:prstClr val="black"/>
                </a:solidFill>
                <a:ea typeface="Calibri"/>
                <a:cs typeface="Times New Roman"/>
              </a:rPr>
              <a:t> or social problems, </a:t>
            </a:r>
            <a:r>
              <a:rPr lang="da-DK" dirty="0" err="1">
                <a:solidFill>
                  <a:prstClr val="black"/>
                </a:solidFill>
                <a:ea typeface="Calibri"/>
                <a:cs typeface="Times New Roman"/>
              </a:rPr>
              <a:t>including</a:t>
            </a:r>
            <a:r>
              <a:rPr lang="da-DK" dirty="0">
                <a:solidFill>
                  <a:prstClr val="black"/>
                </a:solidFill>
                <a:ea typeface="Calibri"/>
                <a:cs typeface="Times New Roman"/>
              </a:rPr>
              <a:t> problems at </a:t>
            </a:r>
            <a:r>
              <a:rPr lang="da-DK" dirty="0" err="1">
                <a:solidFill>
                  <a:prstClr val="black"/>
                </a:solidFill>
                <a:ea typeface="Calibri"/>
                <a:cs typeface="Times New Roman"/>
              </a:rPr>
              <a:t>school</a:t>
            </a:r>
            <a:r>
              <a:rPr lang="da-DK" dirty="0">
                <a:solidFill>
                  <a:prstClr val="black"/>
                </a:solidFill>
                <a:ea typeface="Calibri"/>
                <a:cs typeface="Times New Roman"/>
              </a:rPr>
              <a:t>. </a:t>
            </a:r>
            <a:r>
              <a:rPr lang="da-DK" dirty="0" err="1">
                <a:solidFill>
                  <a:prstClr val="black"/>
                </a:solidFill>
                <a:ea typeface="Calibri"/>
                <a:cs typeface="Times New Roman"/>
              </a:rPr>
              <a:t>They</a:t>
            </a:r>
            <a:r>
              <a:rPr lang="da-DK" dirty="0">
                <a:solidFill>
                  <a:prstClr val="black"/>
                </a:solidFill>
                <a:ea typeface="Calibri"/>
                <a:cs typeface="Times New Roman"/>
              </a:rPr>
              <a:t> </a:t>
            </a:r>
            <a:r>
              <a:rPr lang="da-DK" dirty="0" err="1">
                <a:solidFill>
                  <a:prstClr val="black"/>
                </a:solidFill>
                <a:ea typeface="Calibri"/>
                <a:cs typeface="Times New Roman"/>
              </a:rPr>
              <a:t>often</a:t>
            </a:r>
            <a:r>
              <a:rPr lang="da-DK" dirty="0">
                <a:solidFill>
                  <a:prstClr val="black"/>
                </a:solidFill>
                <a:ea typeface="Calibri"/>
                <a:cs typeface="Times New Roman"/>
              </a:rPr>
              <a:t> have </a:t>
            </a:r>
            <a:r>
              <a:rPr lang="da-DK" dirty="0" err="1">
                <a:solidFill>
                  <a:prstClr val="black"/>
                </a:solidFill>
                <a:ea typeface="Calibri"/>
                <a:cs typeface="Times New Roman"/>
              </a:rPr>
              <a:t>trouble</a:t>
            </a:r>
            <a:r>
              <a:rPr lang="da-DK" dirty="0">
                <a:solidFill>
                  <a:prstClr val="black"/>
                </a:solidFill>
                <a:ea typeface="Calibri"/>
                <a:cs typeface="Times New Roman"/>
              </a:rPr>
              <a:t> </a:t>
            </a:r>
            <a:r>
              <a:rPr lang="da-DK" dirty="0" err="1">
                <a:solidFill>
                  <a:prstClr val="black"/>
                </a:solidFill>
                <a:ea typeface="Calibri"/>
                <a:cs typeface="Times New Roman"/>
              </a:rPr>
              <a:t>concentrating</a:t>
            </a:r>
            <a:r>
              <a:rPr lang="da-DK" dirty="0">
                <a:solidFill>
                  <a:prstClr val="black"/>
                </a:solidFill>
                <a:ea typeface="Calibri"/>
                <a:cs typeface="Times New Roman"/>
              </a:rPr>
              <a:t> and </a:t>
            </a:r>
            <a:r>
              <a:rPr lang="da-DK" dirty="0" err="1">
                <a:solidFill>
                  <a:prstClr val="black"/>
                </a:solidFill>
                <a:ea typeface="Calibri"/>
                <a:cs typeface="Times New Roman"/>
              </a:rPr>
              <a:t>uses</a:t>
            </a:r>
            <a:r>
              <a:rPr lang="da-DK" dirty="0">
                <a:solidFill>
                  <a:prstClr val="black"/>
                </a:solidFill>
                <a:ea typeface="Calibri"/>
                <a:cs typeface="Times New Roman"/>
              </a:rPr>
              <a:t> aggressive </a:t>
            </a:r>
            <a:r>
              <a:rPr lang="da-DK" dirty="0" err="1">
                <a:solidFill>
                  <a:prstClr val="black"/>
                </a:solidFill>
                <a:ea typeface="Calibri"/>
                <a:cs typeface="Times New Roman"/>
              </a:rPr>
              <a:t>strategies</a:t>
            </a:r>
            <a:r>
              <a:rPr lang="da-DK" dirty="0">
                <a:solidFill>
                  <a:prstClr val="black"/>
                </a:solidFill>
                <a:ea typeface="Calibri"/>
                <a:cs typeface="Times New Roman"/>
              </a:rPr>
              <a:t> to </a:t>
            </a:r>
            <a:r>
              <a:rPr lang="da-DK" dirty="0" err="1">
                <a:solidFill>
                  <a:prstClr val="black"/>
                </a:solidFill>
                <a:ea typeface="Calibri"/>
                <a:cs typeface="Times New Roman"/>
              </a:rPr>
              <a:t>resolve</a:t>
            </a:r>
            <a:r>
              <a:rPr lang="da-DK" dirty="0">
                <a:solidFill>
                  <a:prstClr val="black"/>
                </a:solidFill>
                <a:ea typeface="Calibri"/>
                <a:cs typeface="Times New Roman"/>
              </a:rPr>
              <a:t> </a:t>
            </a:r>
            <a:r>
              <a:rPr lang="da-DK" dirty="0" err="1">
                <a:solidFill>
                  <a:prstClr val="black"/>
                </a:solidFill>
                <a:ea typeface="Calibri"/>
                <a:cs typeface="Times New Roman"/>
              </a:rPr>
              <a:t>their</a:t>
            </a:r>
            <a:r>
              <a:rPr lang="da-DK" dirty="0">
                <a:solidFill>
                  <a:prstClr val="black"/>
                </a:solidFill>
                <a:ea typeface="Calibri"/>
                <a:cs typeface="Times New Roman"/>
              </a:rPr>
              <a:t> </a:t>
            </a:r>
            <a:r>
              <a:rPr lang="da-DK" dirty="0" err="1">
                <a:solidFill>
                  <a:prstClr val="black"/>
                </a:solidFill>
                <a:ea typeface="Calibri"/>
                <a:cs typeface="Times New Roman"/>
              </a:rPr>
              <a:t>mutual</a:t>
            </a:r>
            <a:r>
              <a:rPr lang="da-DK" dirty="0">
                <a:solidFill>
                  <a:prstClr val="black"/>
                </a:solidFill>
                <a:ea typeface="Calibri"/>
                <a:cs typeface="Times New Roman"/>
              </a:rPr>
              <a:t> problems with </a:t>
            </a:r>
            <a:r>
              <a:rPr lang="da-DK" dirty="0" err="1">
                <a:solidFill>
                  <a:prstClr val="black"/>
                </a:solidFill>
                <a:ea typeface="Calibri"/>
                <a:cs typeface="Times New Roman"/>
              </a:rPr>
              <a:t>their</a:t>
            </a:r>
            <a:r>
              <a:rPr lang="da-DK" dirty="0">
                <a:solidFill>
                  <a:prstClr val="black"/>
                </a:solidFill>
                <a:ea typeface="Calibri"/>
                <a:cs typeface="Times New Roman"/>
              </a:rPr>
              <a:t> peers (Christensen, 1988; </a:t>
            </a:r>
            <a:r>
              <a:rPr lang="da-DK" dirty="0" err="1">
                <a:solidFill>
                  <a:prstClr val="black"/>
                </a:solidFill>
                <a:ea typeface="Calibri"/>
                <a:cs typeface="Times New Roman"/>
              </a:rPr>
              <a:t>Sudermann</a:t>
            </a:r>
            <a:r>
              <a:rPr lang="da-DK" dirty="0">
                <a:solidFill>
                  <a:prstClr val="black"/>
                </a:solidFill>
                <a:ea typeface="Calibri"/>
                <a:cs typeface="Times New Roman"/>
              </a:rPr>
              <a:t> &amp; </a:t>
            </a:r>
            <a:r>
              <a:rPr lang="da-DK" dirty="0" err="1">
                <a:solidFill>
                  <a:prstClr val="black"/>
                </a:solidFill>
                <a:ea typeface="Calibri"/>
                <a:cs typeface="Times New Roman"/>
              </a:rPr>
              <a:t>Jaffe</a:t>
            </a:r>
            <a:r>
              <a:rPr lang="da-DK" dirty="0">
                <a:solidFill>
                  <a:prstClr val="black"/>
                </a:solidFill>
                <a:ea typeface="Calibri"/>
                <a:cs typeface="Times New Roman"/>
              </a:rPr>
              <a:t>, 1999).</a:t>
            </a:r>
          </a:p>
        </p:txBody>
      </p:sp>
      <p:sp>
        <p:nvSpPr>
          <p:cNvPr id="286725" name="Pladsholder til diasnummer 3"/>
          <p:cNvSpPr txBox="1">
            <a:spLocks noGrp="1"/>
          </p:cNvSpPr>
          <p:nvPr/>
        </p:nvSpPr>
        <p:spPr bwMode="auto">
          <a:xfrm>
            <a:off x="3773761" y="9428740"/>
            <a:ext cx="2887485" cy="496158"/>
          </a:xfrm>
          <a:prstGeom prst="rect">
            <a:avLst/>
          </a:prstGeom>
          <a:noFill/>
          <a:ln w="9525">
            <a:noFill/>
            <a:miter lim="800000"/>
            <a:headEnd/>
            <a:tailEnd/>
          </a:ln>
        </p:spPr>
        <p:txBody>
          <a:bodyPr lIns="91829" tIns="45915" rIns="91829" bIns="45915" anchor="b"/>
          <a:lstStyle/>
          <a:p>
            <a:pPr algn="r"/>
            <a:fld id="{A1640530-04F8-4B77-86BB-3543BCA23EBE}" type="slidenum">
              <a:rPr lang="da-DK" sz="1300">
                <a:ea typeface="MS PGothic" pitchFamily="34" charset="-128"/>
              </a:rPr>
              <a:pPr algn="r"/>
              <a:t>30</a:t>
            </a:fld>
            <a:endParaRPr lang="da-DK" sz="1300">
              <a:ea typeface="MS PGothic"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Pladsholder til diasnummer 6"/>
          <p:cNvSpPr>
            <a:spLocks noGrp="1"/>
          </p:cNvSpPr>
          <p:nvPr>
            <p:ph type="sldNum" sz="quarter" idx="5"/>
          </p:nvPr>
        </p:nvSpPr>
        <p:spPr bwMode="auto">
          <a:noFill/>
          <a:ln>
            <a:miter lim="800000"/>
            <a:headEnd/>
            <a:tailEnd/>
          </a:ln>
        </p:spPr>
        <p:txBody>
          <a:bodyPr/>
          <a:lstStyle/>
          <a:p>
            <a:fld id="{098C1AF0-87E8-45D3-B1A6-6C876CC8E8E6}" type="slidenum">
              <a:rPr lang="da-DK" smtClean="0"/>
              <a:pPr/>
              <a:t>31</a:t>
            </a:fld>
            <a:endParaRPr lang="da-DK" smtClean="0"/>
          </a:p>
        </p:txBody>
      </p:sp>
      <p:sp>
        <p:nvSpPr>
          <p:cNvPr id="287747" name="Pladsholder til diasbillede 1"/>
          <p:cNvSpPr>
            <a:spLocks noGrp="1" noRot="1" noChangeAspect="1" noTextEdit="1"/>
          </p:cNvSpPr>
          <p:nvPr>
            <p:ph type="sldImg"/>
          </p:nvPr>
        </p:nvSpPr>
        <p:spPr bwMode="auto">
          <a:noFill/>
          <a:ln>
            <a:solidFill>
              <a:srgbClr val="000000"/>
            </a:solidFill>
            <a:miter lim="800000"/>
            <a:headEnd/>
            <a:tailEnd/>
          </a:ln>
        </p:spPr>
      </p:sp>
      <p:sp>
        <p:nvSpPr>
          <p:cNvPr id="236548" name="Pladsholder til noter 2"/>
          <p:cNvSpPr>
            <a:spLocks noGrp="1"/>
          </p:cNvSpPr>
          <p:nvPr>
            <p:ph type="body" idx="1"/>
          </p:nvPr>
        </p:nvSpPr>
        <p:spPr>
          <a:ln/>
        </p:spPr>
        <p:txBody>
          <a:bodyPr lIns="93685" tIns="46842" rIns="93685" bIns="46842">
            <a:normAutofit lnSpcReduction="10000"/>
          </a:bodyPr>
          <a:lstStyle/>
          <a:p>
            <a:pPr fontAlgn="auto">
              <a:spcBef>
                <a:spcPts val="0"/>
              </a:spcBef>
              <a:spcAft>
                <a:spcPts val="0"/>
              </a:spcAft>
              <a:defRPr/>
            </a:pPr>
            <a:r>
              <a:rPr lang="en-US" dirty="0"/>
              <a:t>What's at stake for the kids</a:t>
            </a:r>
            <a:br>
              <a:rPr lang="en-US" dirty="0"/>
            </a:br>
            <a:r>
              <a:rPr lang="en-US" dirty="0"/>
              <a:t>Is very much about control - of emotion, attention and needs.</a:t>
            </a:r>
            <a:br>
              <a:rPr lang="en-US" dirty="0"/>
            </a:br>
            <a:r>
              <a:rPr lang="en-US" dirty="0"/>
              <a:t/>
            </a:r>
            <a:br>
              <a:rPr lang="en-US" dirty="0"/>
            </a:br>
            <a:r>
              <a:rPr lang="en-US" dirty="0"/>
              <a:t>Emotions – to know, recognize, regulate</a:t>
            </a:r>
            <a:br>
              <a:rPr lang="en-US" dirty="0"/>
            </a:br>
            <a:r>
              <a:rPr lang="en-US" dirty="0"/>
              <a:t>Needs - hunger</a:t>
            </a:r>
            <a:br>
              <a:rPr lang="en-US" dirty="0"/>
            </a:br>
            <a:r>
              <a:rPr lang="en-US" dirty="0"/>
              <a:t>Attention - disturbed attention, difficulty in focusing and concentrating</a:t>
            </a:r>
            <a:br>
              <a:rPr lang="en-US" dirty="0"/>
            </a:br>
            <a:r>
              <a:rPr lang="en-US" dirty="0" err="1"/>
              <a:t>Behaviour</a:t>
            </a:r>
            <a:r>
              <a:rPr lang="en-US" dirty="0"/>
              <a:t> - often aggressive / controlled by impulses</a:t>
            </a:r>
            <a:br>
              <a:rPr lang="en-US" dirty="0"/>
            </a:br>
            <a:r>
              <a:rPr lang="en-US" dirty="0"/>
              <a:t>Self - insecure self</a:t>
            </a:r>
            <a:br>
              <a:rPr lang="en-US" dirty="0"/>
            </a:br>
            <a:r>
              <a:rPr lang="en-US" dirty="0"/>
              <a:t>Physical situation - insecure body sensation, mobility problems. When care / love and violence are mixed together, you can’t feel yourselves.</a:t>
            </a:r>
            <a:br>
              <a:rPr lang="en-US" dirty="0"/>
            </a:br>
            <a:r>
              <a:rPr lang="en-US" dirty="0"/>
              <a:t>Relationships – difficulties reading other / social codes, lack of confidence</a:t>
            </a:r>
            <a:br>
              <a:rPr lang="en-US" dirty="0"/>
            </a:br>
            <a:r>
              <a:rPr lang="en-US" dirty="0"/>
              <a:t/>
            </a:r>
            <a:br>
              <a:rPr lang="en-US" dirty="0"/>
            </a:br>
            <a:r>
              <a:rPr lang="en-US" dirty="0"/>
              <a:t>The hallmark of traumatized people is that they have lost the hope and the belief that things can be better</a:t>
            </a:r>
            <a:br>
              <a:rPr lang="en-US" dirty="0"/>
            </a:br>
            <a:r>
              <a:rPr lang="en-US" dirty="0"/>
              <a:t>The ability to look forward, instead of being locked in the past</a:t>
            </a:r>
            <a:br>
              <a:rPr lang="en-US" dirty="0"/>
            </a:br>
            <a:r>
              <a:rPr lang="en-US" dirty="0"/>
              <a:t>Using old solutions to all new problems</a:t>
            </a:r>
            <a:br>
              <a:rPr lang="en-US" dirty="0"/>
            </a:br>
            <a:r>
              <a:rPr lang="en-US" dirty="0"/>
              <a:t/>
            </a:r>
            <a:br>
              <a:rPr lang="en-US" dirty="0"/>
            </a:br>
            <a:r>
              <a:rPr lang="en-US" dirty="0"/>
              <a:t>Football is good to train emotion regulation and physical demarcation !!!</a:t>
            </a:r>
            <a:endParaRPr lang="da-DK" dirty="0" smtClean="0">
              <a:latin typeface="Verdana" pitchFamily="34" charset="0"/>
              <a:ea typeface="Geneva" charset="-128"/>
            </a:endParaRPr>
          </a:p>
          <a:p>
            <a:pPr fontAlgn="auto">
              <a:spcBef>
                <a:spcPts val="0"/>
              </a:spcBef>
              <a:spcAft>
                <a:spcPts val="0"/>
              </a:spcAft>
              <a:defRPr/>
            </a:pPr>
            <a:endParaRPr lang="da-DK" dirty="0" smtClean="0">
              <a:latin typeface="Verdana" pitchFamily="34" charset="0"/>
              <a:ea typeface="Geneva" charset="-128"/>
            </a:endParaRPr>
          </a:p>
          <a:p>
            <a:pPr fontAlgn="auto">
              <a:spcBef>
                <a:spcPts val="0"/>
              </a:spcBef>
              <a:spcAft>
                <a:spcPts val="0"/>
              </a:spcAft>
              <a:defRPr/>
            </a:pPr>
            <a:endParaRPr lang="da-DK" dirty="0" smtClean="0">
              <a:latin typeface="Verdana" pitchFamily="34" charset="0"/>
              <a:ea typeface="Geneva" charset="-128"/>
            </a:endParaRPr>
          </a:p>
        </p:txBody>
      </p:sp>
      <p:sp>
        <p:nvSpPr>
          <p:cNvPr id="287749" name="Pladsholder til diasnummer 3"/>
          <p:cNvSpPr txBox="1">
            <a:spLocks noGrp="1"/>
          </p:cNvSpPr>
          <p:nvPr/>
        </p:nvSpPr>
        <p:spPr bwMode="auto">
          <a:xfrm>
            <a:off x="3775255" y="9428740"/>
            <a:ext cx="2885991" cy="496158"/>
          </a:xfrm>
          <a:prstGeom prst="rect">
            <a:avLst/>
          </a:prstGeom>
          <a:noFill/>
          <a:ln w="9525">
            <a:noFill/>
            <a:miter lim="800000"/>
            <a:headEnd/>
            <a:tailEnd/>
          </a:ln>
        </p:spPr>
        <p:txBody>
          <a:bodyPr lIns="93685" tIns="46842" rIns="93685" bIns="46842" anchor="b"/>
          <a:lstStyle/>
          <a:p>
            <a:pPr algn="r" defTabSz="933922"/>
            <a:fld id="{A805596F-9180-4687-AD59-CD56D943A7E3}" type="slidenum">
              <a:rPr lang="da-DK" sz="1300">
                <a:ea typeface="MS PGothic" pitchFamily="34" charset="-128"/>
              </a:rPr>
              <a:pPr algn="r" defTabSz="933922"/>
              <a:t>31</a:t>
            </a:fld>
            <a:endParaRPr lang="da-DK" sz="1300">
              <a:ea typeface="MS PGothic"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p>
            <a:fld id="{57406D20-9794-440E-A8C7-2B6AE15FF678}" type="slidenum">
              <a:rPr lang="da-DK" smtClean="0">
                <a:latin typeface="Arial" pitchFamily="34" charset="0"/>
              </a:rPr>
              <a:pPr/>
              <a:t>32</a:t>
            </a:fld>
            <a:endParaRPr lang="da-DK" smtClean="0">
              <a:latin typeface="Arial" pitchFamily="34" charset="0"/>
            </a:endParaRPr>
          </a:p>
        </p:txBody>
      </p:sp>
      <p:sp>
        <p:nvSpPr>
          <p:cNvPr id="13315" name="Rectangle 2"/>
          <p:cNvSpPr>
            <a:spLocks noGrp="1" noRot="1" noChangeAspect="1" noChangeArrowheads="1" noTextEdit="1"/>
          </p:cNvSpPr>
          <p:nvPr>
            <p:ph type="sldImg"/>
          </p:nvPr>
        </p:nvSpPr>
        <p:spPr>
          <a:xfrm>
            <a:off x="1776413" y="211138"/>
            <a:ext cx="3214687" cy="2413000"/>
          </a:xfrm>
          <a:ln/>
        </p:spPr>
      </p:sp>
      <p:sp>
        <p:nvSpPr>
          <p:cNvPr id="13316" name="Rectangle 3"/>
          <p:cNvSpPr>
            <a:spLocks noGrp="1" noChangeArrowheads="1"/>
          </p:cNvSpPr>
          <p:nvPr>
            <p:ph type="body" idx="1"/>
          </p:nvPr>
        </p:nvSpPr>
        <p:spPr>
          <a:xfrm>
            <a:off x="669852" y="2769820"/>
            <a:ext cx="5330811" cy="6727155"/>
          </a:xfrm>
          <a:noFill/>
          <a:ln/>
        </p:spPr>
        <p:txBody>
          <a:bodyPr/>
          <a:lstStyle/>
          <a:p>
            <a:pPr eaLnBrk="1" hangingPunct="1">
              <a:lnSpc>
                <a:spcPct val="80000"/>
              </a:lnSpc>
            </a:pPr>
            <a:r>
              <a:rPr lang="da-DK" sz="700" dirty="0">
                <a:latin typeface="Arial" pitchFamily="34" charset="0"/>
              </a:rPr>
              <a:t>Source:</a:t>
            </a:r>
          </a:p>
          <a:p>
            <a:pPr eaLnBrk="1" hangingPunct="1">
              <a:lnSpc>
                <a:spcPct val="80000"/>
              </a:lnSpc>
            </a:pPr>
            <a:r>
              <a:rPr lang="da-DK" sz="700" dirty="0">
                <a:latin typeface="Arial" pitchFamily="34" charset="0"/>
              </a:rPr>
              <a:t>(The model is </a:t>
            </a:r>
            <a:r>
              <a:rPr lang="da-DK" sz="700" dirty="0" err="1">
                <a:latin typeface="Arial" pitchFamily="34" charset="0"/>
              </a:rPr>
              <a:t>inspired</a:t>
            </a:r>
            <a:r>
              <a:rPr lang="da-DK" sz="700" dirty="0">
                <a:latin typeface="Arial" pitchFamily="34" charset="0"/>
              </a:rPr>
              <a:t> from: Marianne Lau, Stolpegården) </a:t>
            </a:r>
          </a:p>
          <a:p>
            <a:pPr eaLnBrk="1" hangingPunct="1">
              <a:lnSpc>
                <a:spcPct val="80000"/>
              </a:lnSpc>
            </a:pPr>
            <a:r>
              <a:rPr lang="da-DK" sz="700" dirty="0">
                <a:latin typeface="Arial" pitchFamily="34" charset="0"/>
              </a:rPr>
              <a:t>Source: </a:t>
            </a:r>
            <a:r>
              <a:rPr lang="da-DK" sz="700" dirty="0" err="1">
                <a:latin typeface="Arial" pitchFamily="34" charset="0"/>
              </a:rPr>
              <a:t>Waaktaar</a:t>
            </a:r>
            <a:r>
              <a:rPr lang="da-DK" sz="700" dirty="0">
                <a:latin typeface="Arial" pitchFamily="34" charset="0"/>
              </a:rPr>
              <a:t>/Christie (</a:t>
            </a:r>
            <a:r>
              <a:rPr lang="da-DK" sz="700" dirty="0" err="1">
                <a:latin typeface="Arial" pitchFamily="34" charset="0"/>
              </a:rPr>
              <a:t>resilience</a:t>
            </a:r>
            <a:r>
              <a:rPr lang="da-DK" sz="700" dirty="0">
                <a:latin typeface="Arial" pitchFamily="34" charset="0"/>
              </a:rPr>
              <a:t>-research), 2000</a:t>
            </a:r>
          </a:p>
          <a:p>
            <a:pPr eaLnBrk="1" hangingPunct="1">
              <a:lnSpc>
                <a:spcPct val="80000"/>
              </a:lnSpc>
            </a:pPr>
            <a:r>
              <a:rPr lang="da-DK" sz="700" dirty="0">
                <a:latin typeface="Arial" pitchFamily="34" charset="0"/>
              </a:rPr>
              <a:t>Source: Helmer Bøving Larsen – Campbell Center </a:t>
            </a:r>
            <a:r>
              <a:rPr lang="da-DK" sz="700" dirty="0" err="1">
                <a:latin typeface="Arial" pitchFamily="34" charset="0"/>
              </a:rPr>
              <a:t>review</a:t>
            </a:r>
            <a:r>
              <a:rPr lang="da-DK" sz="700" dirty="0">
                <a:latin typeface="Arial" pitchFamily="34" charset="0"/>
              </a:rPr>
              <a:t>, 2007)</a:t>
            </a:r>
          </a:p>
          <a:p>
            <a:pPr>
              <a:lnSpc>
                <a:spcPct val="115000"/>
              </a:lnSpc>
              <a:spcAft>
                <a:spcPts val="990"/>
              </a:spcAft>
            </a:pPr>
            <a:r>
              <a:rPr lang="da-DK" sz="800" dirty="0">
                <a:latin typeface="Arial" pitchFamily="34" charset="0"/>
              </a:rPr>
              <a:t>Source: SFI </a:t>
            </a:r>
            <a:r>
              <a:rPr lang="da-DK" sz="800" dirty="0" err="1">
                <a:latin typeface="Arial" pitchFamily="34" charset="0"/>
              </a:rPr>
              <a:t>survey</a:t>
            </a:r>
            <a:r>
              <a:rPr lang="da-DK" sz="800" dirty="0">
                <a:latin typeface="Arial" pitchFamily="34" charset="0"/>
              </a:rPr>
              <a:t> 2006 (Else Christensen, </a:t>
            </a:r>
            <a:r>
              <a:rPr lang="da-DK" sz="800" dirty="0" err="1">
                <a:solidFill>
                  <a:srgbClr val="222222"/>
                </a:solidFill>
                <a:latin typeface="Arial"/>
                <a:ea typeface="Calibri"/>
                <a:cs typeface="Times New Roman"/>
              </a:rPr>
              <a:t>longitudinal</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study</a:t>
            </a:r>
            <a:r>
              <a:rPr lang="da-DK" sz="800" dirty="0">
                <a:solidFill>
                  <a:srgbClr val="222222"/>
                </a:solidFill>
                <a:latin typeface="Arial"/>
                <a:ea typeface="Calibri"/>
                <a:cs typeface="Times New Roman"/>
              </a:rPr>
              <a:t>) shows </a:t>
            </a:r>
            <a:r>
              <a:rPr lang="da-DK" sz="800" dirty="0" err="1">
                <a:solidFill>
                  <a:srgbClr val="222222"/>
                </a:solidFill>
                <a:latin typeface="Arial"/>
                <a:ea typeface="Calibri"/>
                <a:cs typeface="Times New Roman"/>
              </a:rPr>
              <a:t>that</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children</a:t>
            </a:r>
            <a:r>
              <a:rPr lang="da-DK" sz="800" dirty="0">
                <a:solidFill>
                  <a:srgbClr val="222222"/>
                </a:solidFill>
                <a:latin typeface="Arial"/>
                <a:ea typeface="Calibri"/>
                <a:cs typeface="Times New Roman"/>
              </a:rPr>
              <a:t> from </a:t>
            </a:r>
            <a:r>
              <a:rPr lang="da-DK" sz="800" dirty="0" err="1">
                <a:solidFill>
                  <a:srgbClr val="222222"/>
                </a:solidFill>
                <a:latin typeface="Arial"/>
                <a:ea typeface="Calibri"/>
                <a:cs typeface="Times New Roman"/>
              </a:rPr>
              <a:t>broken</a:t>
            </a:r>
            <a:r>
              <a:rPr lang="da-DK" sz="800" dirty="0">
                <a:solidFill>
                  <a:srgbClr val="222222"/>
                </a:solidFill>
                <a:latin typeface="Arial"/>
                <a:ea typeface="Calibri"/>
                <a:cs typeface="Times New Roman"/>
              </a:rPr>
              <a:t> families </a:t>
            </a:r>
            <a:r>
              <a:rPr lang="da-DK" sz="800" dirty="0" err="1">
                <a:solidFill>
                  <a:srgbClr val="222222"/>
                </a:solidFill>
                <a:latin typeface="Arial"/>
                <a:ea typeface="Calibri"/>
                <a:cs typeface="Times New Roman"/>
              </a:rPr>
              <a:t>where</a:t>
            </a:r>
            <a:r>
              <a:rPr lang="da-DK" sz="800" dirty="0">
                <a:solidFill>
                  <a:srgbClr val="222222"/>
                </a:solidFill>
                <a:latin typeface="Arial"/>
                <a:ea typeface="Calibri"/>
                <a:cs typeface="Times New Roman"/>
              </a:rPr>
              <a:t> the </a:t>
            </a:r>
            <a:r>
              <a:rPr lang="da-DK" sz="800" dirty="0" err="1">
                <a:solidFill>
                  <a:srgbClr val="222222"/>
                </a:solidFill>
                <a:latin typeface="Arial"/>
                <a:ea typeface="Calibri"/>
                <a:cs typeface="Times New Roman"/>
              </a:rPr>
              <a:t>mother</a:t>
            </a:r>
            <a:r>
              <a:rPr lang="da-DK" sz="800" dirty="0">
                <a:solidFill>
                  <a:srgbClr val="222222"/>
                </a:solidFill>
                <a:latin typeface="Arial"/>
                <a:ea typeface="Calibri"/>
                <a:cs typeface="Times New Roman"/>
              </a:rPr>
              <a:t> has </a:t>
            </a:r>
            <a:r>
              <a:rPr lang="da-DK" sz="800" dirty="0" err="1">
                <a:solidFill>
                  <a:srgbClr val="222222"/>
                </a:solidFill>
                <a:latin typeface="Arial"/>
                <a:ea typeface="Calibri"/>
                <a:cs typeface="Times New Roman"/>
              </a:rPr>
              <a:t>been</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abused</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belongs</a:t>
            </a:r>
            <a:r>
              <a:rPr lang="da-DK" sz="800" dirty="0">
                <a:solidFill>
                  <a:srgbClr val="222222"/>
                </a:solidFill>
                <a:latin typeface="Arial"/>
                <a:ea typeface="Calibri"/>
                <a:cs typeface="Times New Roman"/>
              </a:rPr>
              <a:t> to the </a:t>
            </a:r>
            <a:r>
              <a:rPr lang="da-DK" sz="800" dirty="0" err="1">
                <a:solidFill>
                  <a:srgbClr val="222222"/>
                </a:solidFill>
                <a:latin typeface="Arial"/>
                <a:ea typeface="Calibri"/>
                <a:cs typeface="Times New Roman"/>
              </a:rPr>
              <a:t>group</a:t>
            </a:r>
            <a:r>
              <a:rPr lang="da-DK" sz="800" dirty="0">
                <a:solidFill>
                  <a:srgbClr val="222222"/>
                </a:solidFill>
                <a:latin typeface="Arial"/>
                <a:ea typeface="Calibri"/>
                <a:cs typeface="Times New Roman"/>
              </a:rPr>
              <a:t> of </a:t>
            </a:r>
            <a:r>
              <a:rPr lang="da-DK" sz="800" dirty="0" err="1">
                <a:solidFill>
                  <a:srgbClr val="222222"/>
                </a:solidFill>
                <a:latin typeface="Arial"/>
                <a:ea typeface="Calibri"/>
                <a:cs typeface="Times New Roman"/>
              </a:rPr>
              <a:t>children</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who</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are</a:t>
            </a:r>
            <a:r>
              <a:rPr lang="da-DK" sz="800" dirty="0">
                <a:solidFill>
                  <a:srgbClr val="222222"/>
                </a:solidFill>
                <a:latin typeface="Arial"/>
                <a:ea typeface="Calibri"/>
                <a:cs typeface="Times New Roman"/>
              </a:rPr>
              <a:t> at </a:t>
            </a:r>
            <a:r>
              <a:rPr lang="da-DK" sz="800" dirty="0" err="1">
                <a:solidFill>
                  <a:srgbClr val="222222"/>
                </a:solidFill>
                <a:latin typeface="Arial"/>
                <a:ea typeface="Calibri"/>
                <a:cs typeface="Times New Roman"/>
              </a:rPr>
              <a:t>particular</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risk</a:t>
            </a:r>
            <a:r>
              <a:rPr lang="da-DK" sz="800" dirty="0">
                <a:solidFill>
                  <a:srgbClr val="222222"/>
                </a:solidFill>
                <a:latin typeface="Arial"/>
                <a:ea typeface="Calibri"/>
                <a:cs typeface="Times New Roman"/>
              </a:rPr>
              <a:t> for </a:t>
            </a:r>
            <a:r>
              <a:rPr lang="da-DK" sz="800" dirty="0" err="1">
                <a:solidFill>
                  <a:srgbClr val="222222"/>
                </a:solidFill>
                <a:latin typeface="Arial"/>
                <a:ea typeface="Calibri"/>
                <a:cs typeface="Times New Roman"/>
              </a:rPr>
              <a:t>having</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difficulties</a:t>
            </a:r>
            <a:r>
              <a:rPr lang="da-DK" sz="800" dirty="0">
                <a:solidFill>
                  <a:srgbClr val="222222"/>
                </a:solidFill>
                <a:latin typeface="Arial"/>
                <a:ea typeface="Calibri"/>
                <a:cs typeface="Times New Roman"/>
              </a:rPr>
              <a:t> </a:t>
            </a:r>
            <a:r>
              <a:rPr lang="da-DK" sz="800" dirty="0" err="1">
                <a:solidFill>
                  <a:srgbClr val="222222"/>
                </a:solidFill>
                <a:latin typeface="Arial"/>
                <a:ea typeface="Calibri"/>
                <a:cs typeface="Times New Roman"/>
              </a:rPr>
              <a:t>later</a:t>
            </a:r>
            <a:r>
              <a:rPr lang="da-DK" sz="800" dirty="0">
                <a:solidFill>
                  <a:srgbClr val="222222"/>
                </a:solidFill>
                <a:latin typeface="Arial"/>
                <a:ea typeface="Calibri"/>
                <a:cs typeface="Times New Roman"/>
              </a:rPr>
              <a:t> in </a:t>
            </a:r>
            <a:r>
              <a:rPr lang="da-DK" sz="800" dirty="0" err="1">
                <a:solidFill>
                  <a:srgbClr val="222222"/>
                </a:solidFill>
                <a:latin typeface="Arial"/>
                <a:ea typeface="Calibri"/>
                <a:cs typeface="Times New Roman"/>
              </a:rPr>
              <a:t>life</a:t>
            </a:r>
            <a:r>
              <a:rPr lang="da-DK" sz="800" dirty="0">
                <a:solidFill>
                  <a:srgbClr val="222222"/>
                </a:solidFill>
                <a:latin typeface="Arial"/>
                <a:ea typeface="Calibri"/>
                <a:cs typeface="Times New Roman"/>
              </a:rPr>
              <a:t>.</a:t>
            </a:r>
            <a:br>
              <a:rPr lang="da-DK" sz="800" dirty="0">
                <a:solidFill>
                  <a:srgbClr val="222222"/>
                </a:solidFill>
                <a:latin typeface="Arial"/>
                <a:ea typeface="Calibri"/>
                <a:cs typeface="Times New Roman"/>
              </a:rPr>
            </a:br>
            <a:r>
              <a:rPr lang="da-DK" sz="800" dirty="0">
                <a:ea typeface="Calibri"/>
                <a:cs typeface="Times New Roman"/>
              </a:rPr>
              <a:t>An American </a:t>
            </a:r>
            <a:r>
              <a:rPr lang="da-DK" sz="800" dirty="0" err="1">
                <a:ea typeface="Calibri"/>
                <a:cs typeface="Times New Roman"/>
              </a:rPr>
              <a:t>meta-analysis</a:t>
            </a:r>
            <a:r>
              <a:rPr lang="da-DK" sz="800" dirty="0">
                <a:ea typeface="Calibri"/>
                <a:cs typeface="Times New Roman"/>
              </a:rPr>
              <a:t> of 118 studies (</a:t>
            </a:r>
            <a:r>
              <a:rPr lang="da-DK" sz="800" dirty="0" err="1">
                <a:ea typeface="Calibri"/>
                <a:cs typeface="Times New Roman"/>
              </a:rPr>
              <a:t>Kitzman</a:t>
            </a:r>
            <a:r>
              <a:rPr lang="da-DK" sz="800" dirty="0">
                <a:ea typeface="Calibri"/>
                <a:cs typeface="Times New Roman"/>
              </a:rPr>
              <a:t> et al., 2003) shows </a:t>
            </a:r>
            <a:r>
              <a:rPr lang="da-DK" sz="800" dirty="0" err="1">
                <a:ea typeface="Calibri"/>
                <a:cs typeface="Times New Roman"/>
              </a:rPr>
              <a:t>that</a:t>
            </a:r>
            <a:r>
              <a:rPr lang="da-DK" sz="800" dirty="0">
                <a:ea typeface="Calibri"/>
                <a:cs typeface="Times New Roman"/>
              </a:rPr>
              <a:t> the </a:t>
            </a:r>
            <a:r>
              <a:rPr lang="da-DK" sz="800" dirty="0" err="1">
                <a:ea typeface="Calibri"/>
                <a:cs typeface="Times New Roman"/>
              </a:rPr>
              <a:t>effects</a:t>
            </a:r>
            <a:r>
              <a:rPr lang="da-DK" sz="800" dirty="0">
                <a:ea typeface="Calibri"/>
                <a:cs typeface="Times New Roman"/>
              </a:rPr>
              <a:t> of </a:t>
            </a:r>
            <a:r>
              <a:rPr lang="da-DK" sz="800" dirty="0" err="1">
                <a:ea typeface="Calibri"/>
                <a:cs typeface="Times New Roman"/>
              </a:rPr>
              <a:t>witnessing</a:t>
            </a:r>
            <a:r>
              <a:rPr lang="da-DK" sz="800" dirty="0">
                <a:ea typeface="Calibri"/>
                <a:cs typeface="Times New Roman"/>
              </a:rPr>
              <a:t> </a:t>
            </a:r>
            <a:r>
              <a:rPr lang="da-DK" sz="800" dirty="0" err="1">
                <a:ea typeface="Calibri"/>
                <a:cs typeface="Times New Roman"/>
              </a:rPr>
              <a:t>was</a:t>
            </a:r>
            <a:r>
              <a:rPr lang="da-DK" sz="800" dirty="0">
                <a:ea typeface="Calibri"/>
                <a:cs typeface="Times New Roman"/>
              </a:rPr>
              <a:t> as </a:t>
            </a:r>
            <a:r>
              <a:rPr lang="da-DK" sz="800" dirty="0" err="1">
                <a:ea typeface="Calibri"/>
                <a:cs typeface="Times New Roman"/>
              </a:rPr>
              <a:t>great</a:t>
            </a:r>
            <a:r>
              <a:rPr lang="da-DK" sz="800" dirty="0">
                <a:ea typeface="Calibri"/>
                <a:cs typeface="Times New Roman"/>
              </a:rPr>
              <a:t> as if the </a:t>
            </a:r>
            <a:r>
              <a:rPr lang="da-DK" sz="800" dirty="0" err="1">
                <a:ea typeface="Calibri"/>
                <a:cs typeface="Times New Roman"/>
              </a:rPr>
              <a:t>child</a:t>
            </a:r>
            <a:r>
              <a:rPr lang="da-DK" sz="800" dirty="0">
                <a:ea typeface="Calibri"/>
                <a:cs typeface="Times New Roman"/>
              </a:rPr>
              <a:t> </a:t>
            </a:r>
            <a:r>
              <a:rPr lang="da-DK" sz="800" dirty="0" err="1">
                <a:ea typeface="Calibri"/>
                <a:cs typeface="Times New Roman"/>
              </a:rPr>
              <a:t>was</a:t>
            </a:r>
            <a:r>
              <a:rPr lang="da-DK" sz="800" dirty="0">
                <a:ea typeface="Calibri"/>
                <a:cs typeface="Times New Roman"/>
              </a:rPr>
              <a:t> </a:t>
            </a:r>
            <a:r>
              <a:rPr lang="da-DK" sz="800" dirty="0" err="1">
                <a:ea typeface="Calibri"/>
                <a:cs typeface="Times New Roman"/>
              </a:rPr>
              <a:t>abused</a:t>
            </a:r>
            <a:r>
              <a:rPr lang="da-DK" sz="800" dirty="0">
                <a:ea typeface="Calibri"/>
                <a:cs typeface="Times New Roman"/>
              </a:rPr>
              <a:t>. 63% fare </a:t>
            </a:r>
            <a:r>
              <a:rPr lang="da-DK" sz="800" dirty="0" err="1">
                <a:ea typeface="Calibri"/>
                <a:cs typeface="Times New Roman"/>
              </a:rPr>
              <a:t>worse</a:t>
            </a:r>
            <a:r>
              <a:rPr lang="da-DK" sz="800" dirty="0">
                <a:ea typeface="Calibri"/>
                <a:cs typeface="Times New Roman"/>
              </a:rPr>
              <a:t> </a:t>
            </a:r>
            <a:r>
              <a:rPr lang="da-DK" sz="800" dirty="0" err="1">
                <a:ea typeface="Calibri"/>
                <a:cs typeface="Times New Roman"/>
              </a:rPr>
              <a:t>than</a:t>
            </a:r>
            <a:r>
              <a:rPr lang="da-DK" sz="800" dirty="0">
                <a:ea typeface="Calibri"/>
                <a:cs typeface="Times New Roman"/>
              </a:rPr>
              <a:t> </a:t>
            </a:r>
            <a:r>
              <a:rPr lang="da-DK" sz="800" dirty="0" err="1">
                <a:ea typeface="Calibri"/>
                <a:cs typeface="Times New Roman"/>
              </a:rPr>
              <a:t>children</a:t>
            </a:r>
            <a:r>
              <a:rPr lang="da-DK" sz="800" dirty="0">
                <a:ea typeface="Calibri"/>
                <a:cs typeface="Times New Roman"/>
              </a:rPr>
              <a:t> </a:t>
            </a:r>
            <a:r>
              <a:rPr lang="da-DK" sz="800" dirty="0" err="1">
                <a:ea typeface="Calibri"/>
                <a:cs typeface="Times New Roman"/>
              </a:rPr>
              <a:t>who</a:t>
            </a:r>
            <a:r>
              <a:rPr lang="da-DK" sz="800" dirty="0">
                <a:ea typeface="Calibri"/>
                <a:cs typeface="Times New Roman"/>
              </a:rPr>
              <a:t> did not </a:t>
            </a:r>
            <a:r>
              <a:rPr lang="da-DK" sz="800" dirty="0" err="1">
                <a:ea typeface="Calibri"/>
                <a:cs typeface="Times New Roman"/>
              </a:rPr>
              <a:t>witness</a:t>
            </a:r>
            <a:r>
              <a:rPr lang="da-DK" sz="800" dirty="0">
                <a:ea typeface="Calibri"/>
                <a:cs typeface="Times New Roman"/>
              </a:rPr>
              <a:t> </a:t>
            </a:r>
            <a:r>
              <a:rPr lang="da-DK" sz="800" dirty="0" err="1">
                <a:ea typeface="Calibri"/>
                <a:cs typeface="Times New Roman"/>
              </a:rPr>
              <a:t>violence</a:t>
            </a:r>
            <a:r>
              <a:rPr lang="da-DK" sz="800" dirty="0">
                <a:ea typeface="Calibri"/>
                <a:cs typeface="Times New Roman"/>
              </a:rPr>
              <a:t> (</a:t>
            </a:r>
            <a:r>
              <a:rPr lang="da-DK" sz="800" dirty="0" err="1">
                <a:ea typeface="Calibri"/>
                <a:cs typeface="Times New Roman"/>
              </a:rPr>
              <a:t>behavioral</a:t>
            </a:r>
            <a:r>
              <a:rPr lang="da-DK" sz="800" dirty="0">
                <a:ea typeface="Calibri"/>
                <a:cs typeface="Times New Roman"/>
              </a:rPr>
              <a:t>, social, </a:t>
            </a:r>
            <a:r>
              <a:rPr lang="da-DK" sz="800" dirty="0" err="1">
                <a:ea typeface="Calibri"/>
                <a:cs typeface="Times New Roman"/>
              </a:rPr>
              <a:t>school</a:t>
            </a:r>
            <a:r>
              <a:rPr lang="da-DK" sz="800" dirty="0">
                <a:ea typeface="Calibri"/>
                <a:cs typeface="Times New Roman"/>
              </a:rPr>
              <a:t> terms).</a:t>
            </a:r>
            <a:br>
              <a:rPr lang="da-DK" sz="800" dirty="0">
                <a:ea typeface="Calibri"/>
                <a:cs typeface="Times New Roman"/>
              </a:rPr>
            </a:br>
            <a:r>
              <a:rPr lang="da-DK" sz="800" dirty="0">
                <a:ea typeface="Calibri"/>
                <a:cs typeface="Times New Roman"/>
              </a:rPr>
              <a:t>The </a:t>
            </a:r>
            <a:r>
              <a:rPr lang="da-DK" sz="800" dirty="0" err="1">
                <a:ea typeface="Calibri"/>
                <a:cs typeface="Times New Roman"/>
              </a:rPr>
              <a:t>mothers</a:t>
            </a:r>
            <a:r>
              <a:rPr lang="da-DK" sz="800" dirty="0">
                <a:ea typeface="Calibri"/>
                <a:cs typeface="Times New Roman"/>
              </a:rPr>
              <a:t> </a:t>
            </a:r>
            <a:r>
              <a:rPr lang="da-DK" sz="800" dirty="0" err="1">
                <a:ea typeface="Calibri"/>
                <a:cs typeface="Times New Roman"/>
              </a:rPr>
              <a:t>underreport</a:t>
            </a:r>
            <a:r>
              <a:rPr lang="da-DK" sz="800" dirty="0">
                <a:ea typeface="Calibri"/>
                <a:cs typeface="Times New Roman"/>
              </a:rPr>
              <a:t> (due to </a:t>
            </a:r>
            <a:r>
              <a:rPr lang="da-DK" sz="800" dirty="0" err="1">
                <a:ea typeface="Calibri"/>
                <a:cs typeface="Times New Roman"/>
              </a:rPr>
              <a:t>own</a:t>
            </a:r>
            <a:r>
              <a:rPr lang="da-DK" sz="800" dirty="0">
                <a:ea typeface="Calibri"/>
                <a:cs typeface="Times New Roman"/>
              </a:rPr>
              <a:t> problems, kids </a:t>
            </a:r>
            <a:r>
              <a:rPr lang="da-DK" sz="800" dirty="0" err="1">
                <a:ea typeface="Calibri"/>
                <a:cs typeface="Times New Roman"/>
              </a:rPr>
              <a:t>minimizes</a:t>
            </a:r>
            <a:r>
              <a:rPr lang="da-DK" sz="800" dirty="0">
                <a:ea typeface="Calibri"/>
                <a:cs typeface="Times New Roman"/>
              </a:rPr>
              <a:t> perhaps </a:t>
            </a:r>
            <a:r>
              <a:rPr lang="da-DK" sz="800" dirty="0" err="1">
                <a:ea typeface="Calibri"/>
                <a:cs typeface="Times New Roman"/>
              </a:rPr>
              <a:t>their</a:t>
            </a:r>
            <a:r>
              <a:rPr lang="da-DK" sz="800" dirty="0">
                <a:ea typeface="Calibri"/>
                <a:cs typeface="Times New Roman"/>
              </a:rPr>
              <a:t> problems). </a:t>
            </a:r>
            <a:br>
              <a:rPr lang="da-DK" sz="800" dirty="0">
                <a:ea typeface="Calibri"/>
                <a:cs typeface="Times New Roman"/>
              </a:rPr>
            </a:br>
            <a:r>
              <a:rPr lang="da-DK" sz="800" dirty="0">
                <a:ea typeface="Calibri"/>
                <a:cs typeface="Times New Roman"/>
              </a:rPr>
              <a:t>Age and </a:t>
            </a:r>
            <a:r>
              <a:rPr lang="da-DK" sz="800" dirty="0" err="1">
                <a:ea typeface="Calibri"/>
                <a:cs typeface="Times New Roman"/>
              </a:rPr>
              <a:t>gender</a:t>
            </a:r>
            <a:r>
              <a:rPr lang="da-DK" sz="800" dirty="0">
                <a:ea typeface="Calibri"/>
                <a:cs typeface="Times New Roman"/>
              </a:rPr>
              <a:t> had </a:t>
            </a:r>
            <a:r>
              <a:rPr lang="da-DK" sz="800" dirty="0" err="1">
                <a:ea typeface="Calibri"/>
                <a:cs typeface="Times New Roman"/>
              </a:rPr>
              <a:t>no</a:t>
            </a:r>
            <a:r>
              <a:rPr lang="da-DK" sz="800" dirty="0">
                <a:ea typeface="Calibri"/>
                <a:cs typeface="Times New Roman"/>
              </a:rPr>
              <a:t> separate </a:t>
            </a:r>
            <a:r>
              <a:rPr lang="da-DK" sz="800" dirty="0" err="1">
                <a:ea typeface="Calibri"/>
                <a:cs typeface="Times New Roman"/>
              </a:rPr>
              <a:t>significance</a:t>
            </a:r>
            <a:r>
              <a:rPr lang="da-DK" sz="800" dirty="0">
                <a:ea typeface="Calibri"/>
                <a:cs typeface="Times New Roman"/>
              </a:rPr>
              <a:t/>
            </a:r>
            <a:br>
              <a:rPr lang="da-DK" sz="800" dirty="0">
                <a:ea typeface="Calibri"/>
                <a:cs typeface="Times New Roman"/>
              </a:rPr>
            </a:br>
            <a:r>
              <a:rPr lang="da-DK" sz="800" dirty="0">
                <a:ea typeface="Calibri"/>
                <a:cs typeface="Times New Roman"/>
              </a:rPr>
              <a:t/>
            </a:r>
            <a:br>
              <a:rPr lang="da-DK" sz="800" dirty="0">
                <a:ea typeface="Calibri"/>
                <a:cs typeface="Times New Roman"/>
              </a:rPr>
            </a:br>
            <a:r>
              <a:rPr lang="da-DK" sz="800" dirty="0">
                <a:ea typeface="Calibri"/>
                <a:cs typeface="Times New Roman"/>
              </a:rPr>
              <a:t>The model is </a:t>
            </a:r>
            <a:r>
              <a:rPr lang="da-DK" sz="800" dirty="0" err="1">
                <a:ea typeface="Calibri"/>
                <a:cs typeface="Times New Roman"/>
              </a:rPr>
              <a:t>used</a:t>
            </a:r>
            <a:r>
              <a:rPr lang="da-DK" sz="800" dirty="0">
                <a:ea typeface="Calibri"/>
                <a:cs typeface="Times New Roman"/>
              </a:rPr>
              <a:t> as a </a:t>
            </a:r>
            <a:r>
              <a:rPr lang="da-DK" sz="800" dirty="0" err="1">
                <a:ea typeface="Calibri"/>
                <a:cs typeface="Times New Roman"/>
              </a:rPr>
              <a:t>collection</a:t>
            </a:r>
            <a:r>
              <a:rPr lang="da-DK" sz="800" dirty="0">
                <a:ea typeface="Calibri"/>
                <a:cs typeface="Times New Roman"/>
              </a:rPr>
              <a:t> of </a:t>
            </a:r>
            <a:r>
              <a:rPr lang="da-DK" sz="800" dirty="0" err="1">
                <a:ea typeface="Calibri"/>
                <a:cs typeface="Times New Roman"/>
              </a:rPr>
              <a:t>signs</a:t>
            </a:r>
            <a:r>
              <a:rPr lang="da-DK" sz="800" dirty="0">
                <a:ea typeface="Calibri"/>
                <a:cs typeface="Times New Roman"/>
              </a:rPr>
              <a:t>, symptoms - and harmful </a:t>
            </a:r>
            <a:r>
              <a:rPr lang="da-DK" sz="800" dirty="0" err="1">
                <a:ea typeface="Calibri"/>
                <a:cs typeface="Times New Roman"/>
              </a:rPr>
              <a:t>effects</a:t>
            </a:r>
            <a:r>
              <a:rPr lang="da-DK" sz="800" dirty="0">
                <a:ea typeface="Calibri"/>
                <a:cs typeface="Times New Roman"/>
              </a:rPr>
              <a:t>:</a:t>
            </a:r>
            <a:br>
              <a:rPr lang="da-DK" sz="800" dirty="0">
                <a:ea typeface="Calibri"/>
                <a:cs typeface="Times New Roman"/>
              </a:rPr>
            </a:br>
            <a:r>
              <a:rPr lang="da-DK" sz="800" dirty="0" err="1">
                <a:ea typeface="Calibri"/>
                <a:cs typeface="Times New Roman"/>
              </a:rPr>
              <a:t>There</a:t>
            </a:r>
            <a:r>
              <a:rPr lang="da-DK" sz="800" dirty="0">
                <a:ea typeface="Calibri"/>
                <a:cs typeface="Times New Roman"/>
              </a:rPr>
              <a:t> is not a </a:t>
            </a:r>
            <a:r>
              <a:rPr lang="da-DK" sz="800" dirty="0" err="1">
                <a:ea typeface="Calibri"/>
                <a:cs typeface="Times New Roman"/>
              </a:rPr>
              <a:t>linear</a:t>
            </a:r>
            <a:r>
              <a:rPr lang="da-DK" sz="800" dirty="0">
                <a:ea typeface="Calibri"/>
                <a:cs typeface="Times New Roman"/>
              </a:rPr>
              <a:t> </a:t>
            </a:r>
            <a:r>
              <a:rPr lang="da-DK" sz="800" dirty="0" err="1">
                <a:ea typeface="Calibri"/>
                <a:cs typeface="Times New Roman"/>
              </a:rPr>
              <a:t>relationship</a:t>
            </a:r>
            <a:r>
              <a:rPr lang="da-DK" sz="800" dirty="0">
                <a:ea typeface="Calibri"/>
                <a:cs typeface="Times New Roman"/>
              </a:rPr>
              <a:t>, </a:t>
            </a:r>
            <a:r>
              <a:rPr lang="da-DK" sz="800" dirty="0" err="1">
                <a:ea typeface="Calibri"/>
                <a:cs typeface="Times New Roman"/>
              </a:rPr>
              <a:t>there</a:t>
            </a:r>
            <a:r>
              <a:rPr lang="da-DK" sz="800" dirty="0">
                <a:ea typeface="Calibri"/>
                <a:cs typeface="Times New Roman"/>
              </a:rPr>
              <a:t> is not a "universal </a:t>
            </a:r>
            <a:r>
              <a:rPr lang="da-DK" sz="800" dirty="0" err="1">
                <a:ea typeface="Calibri"/>
                <a:cs typeface="Times New Roman"/>
              </a:rPr>
              <a:t>vulnerability</a:t>
            </a:r>
            <a:r>
              <a:rPr lang="da-DK" sz="800" dirty="0">
                <a:ea typeface="Calibri"/>
                <a:cs typeface="Times New Roman"/>
              </a:rPr>
              <a:t>" in relation to have </a:t>
            </a:r>
            <a:r>
              <a:rPr lang="da-DK" sz="800" dirty="0" err="1">
                <a:ea typeface="Calibri"/>
                <a:cs typeface="Times New Roman"/>
              </a:rPr>
              <a:t>been</a:t>
            </a:r>
            <a:r>
              <a:rPr lang="da-DK" sz="800" dirty="0">
                <a:ea typeface="Calibri"/>
                <a:cs typeface="Times New Roman"/>
              </a:rPr>
              <a:t> </a:t>
            </a:r>
            <a:r>
              <a:rPr lang="da-DK" sz="800" dirty="0" err="1">
                <a:ea typeface="Calibri"/>
                <a:cs typeface="Times New Roman"/>
              </a:rPr>
              <a:t>assaulted</a:t>
            </a:r>
            <a:r>
              <a:rPr lang="da-DK" sz="800" dirty="0">
                <a:ea typeface="Calibri"/>
                <a:cs typeface="Times New Roman"/>
              </a:rPr>
              <a:t> ...</a:t>
            </a:r>
            <a:br>
              <a:rPr lang="da-DK" sz="800" dirty="0">
                <a:ea typeface="Calibri"/>
                <a:cs typeface="Times New Roman"/>
              </a:rPr>
            </a:br>
            <a:r>
              <a:rPr lang="da-DK" sz="800" dirty="0">
                <a:ea typeface="Calibri"/>
                <a:cs typeface="Times New Roman"/>
              </a:rPr>
              <a:t/>
            </a:r>
            <a:br>
              <a:rPr lang="da-DK" sz="800" dirty="0">
                <a:ea typeface="Calibri"/>
                <a:cs typeface="Times New Roman"/>
              </a:rPr>
            </a:br>
            <a:r>
              <a:rPr lang="da-DK" sz="800" dirty="0" err="1">
                <a:ea typeface="Calibri"/>
                <a:cs typeface="Times New Roman"/>
              </a:rPr>
              <a:t>Although</a:t>
            </a:r>
            <a:r>
              <a:rPr lang="da-DK" sz="800" dirty="0">
                <a:ea typeface="Calibri"/>
                <a:cs typeface="Times New Roman"/>
              </a:rPr>
              <a:t> </a:t>
            </a:r>
            <a:r>
              <a:rPr lang="da-DK" sz="800" dirty="0" err="1">
                <a:ea typeface="Calibri"/>
                <a:cs typeface="Times New Roman"/>
              </a:rPr>
              <a:t>there</a:t>
            </a:r>
            <a:r>
              <a:rPr lang="da-DK" sz="800" dirty="0">
                <a:ea typeface="Calibri"/>
                <a:cs typeface="Times New Roman"/>
              </a:rPr>
              <a:t> </a:t>
            </a:r>
            <a:r>
              <a:rPr lang="da-DK" sz="800" dirty="0" err="1">
                <a:ea typeface="Calibri"/>
                <a:cs typeface="Times New Roman"/>
              </a:rPr>
              <a:t>are</a:t>
            </a:r>
            <a:r>
              <a:rPr lang="da-DK" sz="800" dirty="0">
                <a:ea typeface="Calibri"/>
                <a:cs typeface="Times New Roman"/>
              </a:rPr>
              <a:t> </a:t>
            </a:r>
            <a:r>
              <a:rPr lang="da-DK" sz="800" dirty="0" err="1">
                <a:ea typeface="Calibri"/>
                <a:cs typeface="Times New Roman"/>
              </a:rPr>
              <a:t>circumstances</a:t>
            </a:r>
            <a:r>
              <a:rPr lang="da-DK" sz="800" dirty="0">
                <a:ea typeface="Calibri"/>
                <a:cs typeface="Times New Roman"/>
              </a:rPr>
              <a:t> </a:t>
            </a:r>
            <a:r>
              <a:rPr lang="da-DK" sz="800" dirty="0" err="1">
                <a:ea typeface="Calibri"/>
                <a:cs typeface="Times New Roman"/>
              </a:rPr>
              <a:t>where</a:t>
            </a:r>
            <a:r>
              <a:rPr lang="da-DK" sz="800" dirty="0">
                <a:ea typeface="Calibri"/>
                <a:cs typeface="Times New Roman"/>
              </a:rPr>
              <a:t> the </a:t>
            </a:r>
            <a:r>
              <a:rPr lang="da-DK" sz="800" dirty="0" err="1">
                <a:ea typeface="Calibri"/>
                <a:cs typeface="Times New Roman"/>
              </a:rPr>
              <a:t>risk</a:t>
            </a:r>
            <a:r>
              <a:rPr lang="da-DK" sz="800" dirty="0">
                <a:ea typeface="Calibri"/>
                <a:cs typeface="Times New Roman"/>
              </a:rPr>
              <a:t> of </a:t>
            </a:r>
            <a:r>
              <a:rPr lang="da-DK" sz="800" dirty="0" err="1">
                <a:ea typeface="Calibri"/>
                <a:cs typeface="Times New Roman"/>
              </a:rPr>
              <a:t>adverse</a:t>
            </a:r>
            <a:r>
              <a:rPr lang="da-DK" sz="800" dirty="0">
                <a:ea typeface="Calibri"/>
                <a:cs typeface="Times New Roman"/>
              </a:rPr>
              <a:t> </a:t>
            </a:r>
            <a:r>
              <a:rPr lang="da-DK" sz="800" dirty="0" err="1">
                <a:ea typeface="Calibri"/>
                <a:cs typeface="Times New Roman"/>
              </a:rPr>
              <a:t>effects</a:t>
            </a:r>
            <a:r>
              <a:rPr lang="da-DK" sz="800" dirty="0">
                <a:ea typeface="Calibri"/>
                <a:cs typeface="Times New Roman"/>
              </a:rPr>
              <a:t> in </a:t>
            </a:r>
            <a:r>
              <a:rPr lang="da-DK" sz="800" dirty="0" err="1">
                <a:ea typeface="Calibri"/>
                <a:cs typeface="Times New Roman"/>
              </a:rPr>
              <a:t>both</a:t>
            </a:r>
            <a:r>
              <a:rPr lang="da-DK" sz="800" dirty="0">
                <a:ea typeface="Calibri"/>
                <a:cs typeface="Times New Roman"/>
              </a:rPr>
              <a:t> the short and long term is </a:t>
            </a:r>
            <a:r>
              <a:rPr lang="da-DK" sz="800" dirty="0" err="1">
                <a:ea typeface="Calibri"/>
                <a:cs typeface="Times New Roman"/>
              </a:rPr>
              <a:t>known</a:t>
            </a:r>
            <a:r>
              <a:rPr lang="da-DK" sz="800" dirty="0">
                <a:ea typeface="Calibri"/>
                <a:cs typeface="Times New Roman"/>
              </a:rPr>
              <a:t>, </a:t>
            </a:r>
            <a:r>
              <a:rPr lang="da-DK" sz="800" dirty="0" err="1">
                <a:ea typeface="Calibri"/>
                <a:cs typeface="Times New Roman"/>
              </a:rPr>
              <a:t>then</a:t>
            </a:r>
            <a:r>
              <a:rPr lang="da-DK" sz="800" dirty="0">
                <a:ea typeface="Calibri"/>
                <a:cs typeface="Times New Roman"/>
              </a:rPr>
              <a:t> </a:t>
            </a:r>
            <a:r>
              <a:rPr lang="da-DK" sz="800" dirty="0" err="1">
                <a:ea typeface="Calibri"/>
                <a:cs typeface="Times New Roman"/>
              </a:rPr>
              <a:t>you</a:t>
            </a:r>
            <a:r>
              <a:rPr lang="da-DK" sz="800" dirty="0">
                <a:ea typeface="Calibri"/>
                <a:cs typeface="Times New Roman"/>
              </a:rPr>
              <a:t> </a:t>
            </a:r>
            <a:r>
              <a:rPr lang="da-DK" sz="800" dirty="0" err="1">
                <a:ea typeface="Calibri"/>
                <a:cs typeface="Times New Roman"/>
              </a:rPr>
              <a:t>can’t</a:t>
            </a:r>
            <a:r>
              <a:rPr lang="da-DK" sz="800" dirty="0">
                <a:ea typeface="Calibri"/>
                <a:cs typeface="Times New Roman"/>
              </a:rPr>
              <a:t> </a:t>
            </a:r>
            <a:r>
              <a:rPr lang="da-DK" sz="800" dirty="0" err="1">
                <a:ea typeface="Calibri"/>
                <a:cs typeface="Times New Roman"/>
              </a:rPr>
              <a:t>draw</a:t>
            </a:r>
            <a:r>
              <a:rPr lang="da-DK" sz="800" dirty="0">
                <a:ea typeface="Calibri"/>
                <a:cs typeface="Times New Roman"/>
              </a:rPr>
              <a:t> a </a:t>
            </a:r>
            <a:r>
              <a:rPr lang="da-DK" sz="800" dirty="0" err="1">
                <a:ea typeface="Calibri"/>
                <a:cs typeface="Times New Roman"/>
              </a:rPr>
              <a:t>direct</a:t>
            </a:r>
            <a:r>
              <a:rPr lang="da-DK" sz="800" dirty="0">
                <a:ea typeface="Calibri"/>
                <a:cs typeface="Times New Roman"/>
              </a:rPr>
              <a:t> line from </a:t>
            </a:r>
            <a:r>
              <a:rPr lang="da-DK" sz="800" dirty="0" err="1">
                <a:ea typeface="Calibri"/>
                <a:cs typeface="Times New Roman"/>
              </a:rPr>
              <a:t>sexual</a:t>
            </a:r>
            <a:r>
              <a:rPr lang="da-DK" sz="800" dirty="0">
                <a:ea typeface="Calibri"/>
                <a:cs typeface="Times New Roman"/>
              </a:rPr>
              <a:t> </a:t>
            </a:r>
            <a:r>
              <a:rPr lang="da-DK" sz="800" dirty="0" err="1">
                <a:ea typeface="Calibri"/>
                <a:cs typeface="Times New Roman"/>
              </a:rPr>
              <a:t>assault</a:t>
            </a:r>
            <a:r>
              <a:rPr lang="da-DK" sz="800" dirty="0">
                <a:ea typeface="Calibri"/>
                <a:cs typeface="Times New Roman"/>
              </a:rPr>
              <a:t> to symptoms / </a:t>
            </a:r>
            <a:r>
              <a:rPr lang="da-DK" sz="800" dirty="0" err="1">
                <a:ea typeface="Calibri"/>
                <a:cs typeface="Times New Roman"/>
              </a:rPr>
              <a:t>damage</a:t>
            </a:r>
            <a:r>
              <a:rPr lang="da-DK" sz="800" dirty="0">
                <a:ea typeface="Calibri"/>
                <a:cs typeface="Times New Roman"/>
              </a:rPr>
              <a:t>. </a:t>
            </a:r>
            <a:r>
              <a:rPr lang="da-DK" sz="800" dirty="0" err="1">
                <a:ea typeface="Calibri"/>
                <a:cs typeface="Times New Roman"/>
              </a:rPr>
              <a:t>Both</a:t>
            </a:r>
            <a:r>
              <a:rPr lang="da-DK" sz="800" dirty="0">
                <a:ea typeface="Calibri"/>
                <a:cs typeface="Times New Roman"/>
              </a:rPr>
              <a:t> </a:t>
            </a:r>
            <a:r>
              <a:rPr lang="da-DK" sz="800" dirty="0" err="1">
                <a:ea typeface="Calibri"/>
                <a:cs typeface="Times New Roman"/>
              </a:rPr>
              <a:t>individual</a:t>
            </a:r>
            <a:r>
              <a:rPr lang="da-DK" sz="800" dirty="0">
                <a:ea typeface="Calibri"/>
                <a:cs typeface="Times New Roman"/>
              </a:rPr>
              <a:t> and </a:t>
            </a:r>
            <a:r>
              <a:rPr lang="da-DK" sz="800" dirty="0" err="1">
                <a:ea typeface="Calibri"/>
                <a:cs typeface="Times New Roman"/>
              </a:rPr>
              <a:t>family</a:t>
            </a:r>
            <a:r>
              <a:rPr lang="da-DK" sz="800" dirty="0">
                <a:ea typeface="Calibri"/>
                <a:cs typeface="Times New Roman"/>
              </a:rPr>
              <a:t> </a:t>
            </a:r>
            <a:r>
              <a:rPr lang="da-DK" sz="800" dirty="0" err="1">
                <a:ea typeface="Calibri"/>
                <a:cs typeface="Times New Roman"/>
              </a:rPr>
              <a:t>network</a:t>
            </a:r>
            <a:r>
              <a:rPr lang="da-DK" sz="800" dirty="0">
                <a:ea typeface="Calibri"/>
                <a:cs typeface="Times New Roman"/>
              </a:rPr>
              <a:t> </a:t>
            </a:r>
            <a:r>
              <a:rPr lang="da-DK" sz="800" dirty="0" err="1">
                <a:ea typeface="Calibri"/>
                <a:cs typeface="Times New Roman"/>
              </a:rPr>
              <a:t>protective</a:t>
            </a:r>
            <a:r>
              <a:rPr lang="da-DK" sz="800" dirty="0">
                <a:ea typeface="Calibri"/>
                <a:cs typeface="Times New Roman"/>
              </a:rPr>
              <a:t> factors </a:t>
            </a:r>
            <a:r>
              <a:rPr lang="da-DK" sz="800" dirty="0" err="1">
                <a:ea typeface="Calibri"/>
                <a:cs typeface="Times New Roman"/>
              </a:rPr>
              <a:t>will</a:t>
            </a:r>
            <a:r>
              <a:rPr lang="da-DK" sz="800" dirty="0">
                <a:ea typeface="Calibri"/>
                <a:cs typeface="Times New Roman"/>
              </a:rPr>
              <a:t> </a:t>
            </a:r>
            <a:r>
              <a:rPr lang="da-DK" sz="800" dirty="0" err="1">
                <a:ea typeface="Calibri"/>
                <a:cs typeface="Times New Roman"/>
              </a:rPr>
              <a:t>come</a:t>
            </a:r>
            <a:r>
              <a:rPr lang="da-DK" sz="800" dirty="0">
                <a:ea typeface="Calibri"/>
                <a:cs typeface="Times New Roman"/>
              </a:rPr>
              <a:t> </a:t>
            </a:r>
            <a:r>
              <a:rPr lang="da-DK" sz="800" dirty="0" err="1">
                <a:ea typeface="Calibri"/>
                <a:cs typeface="Times New Roman"/>
              </a:rPr>
              <a:t>into</a:t>
            </a:r>
            <a:r>
              <a:rPr lang="da-DK" sz="800" dirty="0">
                <a:ea typeface="Calibri"/>
                <a:cs typeface="Times New Roman"/>
              </a:rPr>
              <a:t> </a:t>
            </a:r>
            <a:r>
              <a:rPr lang="da-DK" sz="800" dirty="0" err="1">
                <a:ea typeface="Calibri"/>
                <a:cs typeface="Times New Roman"/>
              </a:rPr>
              <a:t>play</a:t>
            </a:r>
            <a:r>
              <a:rPr lang="da-DK" sz="800" dirty="0">
                <a:ea typeface="Calibri"/>
                <a:cs typeface="Times New Roman"/>
              </a:rPr>
              <a:t>. </a:t>
            </a:r>
            <a:br>
              <a:rPr lang="da-DK" sz="800" dirty="0">
                <a:ea typeface="Calibri"/>
                <a:cs typeface="Times New Roman"/>
              </a:rPr>
            </a:br>
            <a:r>
              <a:rPr lang="da-DK" sz="800" dirty="0">
                <a:ea typeface="Calibri"/>
                <a:cs typeface="Times New Roman"/>
              </a:rPr>
              <a:t>In general, </a:t>
            </a:r>
            <a:r>
              <a:rPr lang="da-DK" sz="800" dirty="0" err="1">
                <a:ea typeface="Calibri"/>
                <a:cs typeface="Times New Roman"/>
              </a:rPr>
              <a:t>children</a:t>
            </a:r>
            <a:r>
              <a:rPr lang="da-DK" sz="800" dirty="0">
                <a:ea typeface="Calibri"/>
                <a:cs typeface="Times New Roman"/>
              </a:rPr>
              <a:t> in a </a:t>
            </a:r>
            <a:r>
              <a:rPr lang="da-DK" sz="800" dirty="0" err="1">
                <a:ea typeface="Calibri"/>
                <a:cs typeface="Times New Roman"/>
              </a:rPr>
              <a:t>developing</a:t>
            </a:r>
            <a:r>
              <a:rPr lang="da-DK" sz="800" dirty="0">
                <a:ea typeface="Calibri"/>
                <a:cs typeface="Times New Roman"/>
              </a:rPr>
              <a:t> </a:t>
            </a:r>
            <a:r>
              <a:rPr lang="da-DK" sz="800" dirty="0" err="1">
                <a:ea typeface="Calibri"/>
                <a:cs typeface="Times New Roman"/>
              </a:rPr>
              <a:t>phase</a:t>
            </a:r>
            <a:r>
              <a:rPr lang="da-DK" sz="800" dirty="0">
                <a:ea typeface="Calibri"/>
                <a:cs typeface="Times New Roman"/>
              </a:rPr>
              <a:t> is more vulnerable </a:t>
            </a:r>
            <a:r>
              <a:rPr lang="da-DK" sz="800" dirty="0" err="1">
                <a:ea typeface="Calibri"/>
                <a:cs typeface="Times New Roman"/>
              </a:rPr>
              <a:t>than</a:t>
            </a:r>
            <a:r>
              <a:rPr lang="da-DK" sz="800" dirty="0">
                <a:ea typeface="Calibri"/>
                <a:cs typeface="Times New Roman"/>
              </a:rPr>
              <a:t> </a:t>
            </a:r>
            <a:r>
              <a:rPr lang="da-DK" sz="800" dirty="0" err="1">
                <a:ea typeface="Calibri"/>
                <a:cs typeface="Times New Roman"/>
              </a:rPr>
              <a:t>adults</a:t>
            </a:r>
            <a:r>
              <a:rPr lang="da-DK" sz="800" dirty="0">
                <a:ea typeface="Calibri"/>
                <a:cs typeface="Times New Roman"/>
              </a:rPr>
              <a:t>, and problems in relation to </a:t>
            </a:r>
            <a:r>
              <a:rPr lang="da-DK" sz="800" dirty="0" err="1">
                <a:ea typeface="Calibri"/>
                <a:cs typeface="Times New Roman"/>
              </a:rPr>
              <a:t>caregivers</a:t>
            </a:r>
            <a:r>
              <a:rPr lang="da-DK" sz="800" dirty="0">
                <a:ea typeface="Calibri"/>
                <a:cs typeface="Times New Roman"/>
              </a:rPr>
              <a:t> or </a:t>
            </a:r>
            <a:r>
              <a:rPr lang="da-DK" sz="800" dirty="0" err="1">
                <a:ea typeface="Calibri"/>
                <a:cs typeface="Times New Roman"/>
              </a:rPr>
              <a:t>between</a:t>
            </a:r>
            <a:r>
              <a:rPr lang="da-DK" sz="800" dirty="0">
                <a:ea typeface="Calibri"/>
                <a:cs typeface="Times New Roman"/>
              </a:rPr>
              <a:t> </a:t>
            </a:r>
            <a:r>
              <a:rPr lang="da-DK" sz="800" dirty="0" err="1">
                <a:ea typeface="Calibri"/>
                <a:cs typeface="Times New Roman"/>
              </a:rPr>
              <a:t>caregivers</a:t>
            </a:r>
            <a:r>
              <a:rPr lang="da-DK" sz="800" dirty="0">
                <a:ea typeface="Calibri"/>
                <a:cs typeface="Times New Roman"/>
              </a:rPr>
              <a:t> </a:t>
            </a:r>
            <a:r>
              <a:rPr lang="da-DK" sz="800" dirty="0" err="1">
                <a:ea typeface="Calibri"/>
                <a:cs typeface="Times New Roman"/>
              </a:rPr>
              <a:t>seems</a:t>
            </a:r>
            <a:r>
              <a:rPr lang="da-DK" sz="800" dirty="0">
                <a:ea typeface="Calibri"/>
                <a:cs typeface="Times New Roman"/>
              </a:rPr>
              <a:t> to </a:t>
            </a:r>
            <a:r>
              <a:rPr lang="da-DK" sz="800" dirty="0" err="1">
                <a:ea typeface="Calibri"/>
                <a:cs typeface="Times New Roman"/>
              </a:rPr>
              <a:t>be</a:t>
            </a:r>
            <a:r>
              <a:rPr lang="da-DK" sz="800" dirty="0">
                <a:ea typeface="Calibri"/>
                <a:cs typeface="Times New Roman"/>
              </a:rPr>
              <a:t> </a:t>
            </a:r>
            <a:r>
              <a:rPr lang="da-DK" sz="800" dirty="0" err="1">
                <a:ea typeface="Calibri"/>
                <a:cs typeface="Times New Roman"/>
              </a:rPr>
              <a:t>particularly</a:t>
            </a:r>
            <a:r>
              <a:rPr lang="da-DK" sz="800" dirty="0">
                <a:ea typeface="Calibri"/>
                <a:cs typeface="Times New Roman"/>
              </a:rPr>
              <a:t> harmful.</a:t>
            </a:r>
            <a:br>
              <a:rPr lang="da-DK" sz="800" dirty="0">
                <a:ea typeface="Calibri"/>
                <a:cs typeface="Times New Roman"/>
              </a:rPr>
            </a:br>
            <a:r>
              <a:rPr lang="da-DK" sz="800" dirty="0">
                <a:ea typeface="Calibri"/>
                <a:cs typeface="Times New Roman"/>
              </a:rPr>
              <a:t/>
            </a:r>
            <a:br>
              <a:rPr lang="da-DK" sz="800" dirty="0">
                <a:ea typeface="Calibri"/>
                <a:cs typeface="Times New Roman"/>
              </a:rPr>
            </a:br>
            <a:r>
              <a:rPr lang="da-DK" sz="800" dirty="0" err="1">
                <a:ea typeface="Calibri"/>
                <a:cs typeface="Times New Roman"/>
              </a:rPr>
              <a:t>Damage</a:t>
            </a:r>
            <a:r>
              <a:rPr lang="da-DK" sz="800" dirty="0">
                <a:ea typeface="Calibri"/>
                <a:cs typeface="Times New Roman"/>
              </a:rPr>
              <a:t> and </a:t>
            </a:r>
            <a:r>
              <a:rPr lang="da-DK" sz="800" dirty="0" err="1">
                <a:ea typeface="Calibri"/>
                <a:cs typeface="Times New Roman"/>
              </a:rPr>
              <a:t>injury</a:t>
            </a:r>
            <a:r>
              <a:rPr lang="da-DK" sz="800" dirty="0">
                <a:ea typeface="Calibri"/>
                <a:cs typeface="Times New Roman"/>
              </a:rPr>
              <a:t> </a:t>
            </a:r>
            <a:r>
              <a:rPr lang="da-DK" sz="800" dirty="0" err="1">
                <a:ea typeface="Calibri"/>
                <a:cs typeface="Times New Roman"/>
              </a:rPr>
              <a:t>depends</a:t>
            </a:r>
            <a:r>
              <a:rPr lang="da-DK" sz="800" dirty="0">
                <a:ea typeface="Calibri"/>
                <a:cs typeface="Times New Roman"/>
              </a:rPr>
              <a:t> in part of the </a:t>
            </a:r>
            <a:r>
              <a:rPr lang="da-DK" sz="800" dirty="0" err="1">
                <a:ea typeface="Calibri"/>
                <a:cs typeface="Times New Roman"/>
              </a:rPr>
              <a:t>child</a:t>
            </a:r>
            <a:r>
              <a:rPr lang="da-DK" sz="800" dirty="0">
                <a:ea typeface="Calibri"/>
                <a:cs typeface="Times New Roman"/>
              </a:rPr>
              <a:t>:</a:t>
            </a:r>
            <a:br>
              <a:rPr lang="da-DK" sz="800" dirty="0">
                <a:ea typeface="Calibri"/>
                <a:cs typeface="Times New Roman"/>
              </a:rPr>
            </a:br>
            <a:r>
              <a:rPr lang="da-DK" sz="800" dirty="0">
                <a:ea typeface="Calibri"/>
                <a:cs typeface="Times New Roman"/>
              </a:rPr>
              <a:t>Age (eg </a:t>
            </a:r>
            <a:r>
              <a:rPr lang="da-DK" sz="800" dirty="0" err="1">
                <a:ea typeface="Calibri"/>
                <a:cs typeface="Times New Roman"/>
              </a:rPr>
              <a:t>before</a:t>
            </a:r>
            <a:r>
              <a:rPr lang="da-DK" sz="800" dirty="0">
                <a:ea typeface="Calibri"/>
                <a:cs typeface="Times New Roman"/>
              </a:rPr>
              <a:t> </a:t>
            </a:r>
            <a:r>
              <a:rPr lang="da-DK" sz="800" dirty="0" err="1">
                <a:ea typeface="Calibri"/>
                <a:cs typeface="Times New Roman"/>
              </a:rPr>
              <a:t>language</a:t>
            </a:r>
            <a:r>
              <a:rPr lang="da-DK" sz="800" dirty="0">
                <a:ea typeface="Calibri"/>
                <a:cs typeface="Times New Roman"/>
              </a:rPr>
              <a:t>)</a:t>
            </a:r>
            <a:br>
              <a:rPr lang="da-DK" sz="800" dirty="0">
                <a:ea typeface="Calibri"/>
                <a:cs typeface="Times New Roman"/>
              </a:rPr>
            </a:br>
            <a:r>
              <a:rPr lang="da-DK" sz="800" dirty="0">
                <a:ea typeface="Calibri"/>
                <a:cs typeface="Times New Roman"/>
              </a:rPr>
              <a:t>The relation (</a:t>
            </a:r>
            <a:r>
              <a:rPr lang="da-DK" sz="800" dirty="0" err="1">
                <a:ea typeface="Calibri"/>
                <a:cs typeface="Times New Roman"/>
              </a:rPr>
              <a:t>roughly</a:t>
            </a:r>
            <a:r>
              <a:rPr lang="da-DK" sz="800" dirty="0">
                <a:ea typeface="Calibri"/>
                <a:cs typeface="Times New Roman"/>
              </a:rPr>
              <a:t>: the </a:t>
            </a:r>
            <a:r>
              <a:rPr lang="da-DK" sz="800" dirty="0" err="1">
                <a:ea typeface="Calibri"/>
                <a:cs typeface="Times New Roman"/>
              </a:rPr>
              <a:t>closer</a:t>
            </a:r>
            <a:r>
              <a:rPr lang="da-DK" sz="800" dirty="0">
                <a:ea typeface="Calibri"/>
                <a:cs typeface="Times New Roman"/>
              </a:rPr>
              <a:t> the </a:t>
            </a:r>
            <a:r>
              <a:rPr lang="da-DK" sz="800" dirty="0" err="1">
                <a:ea typeface="Calibri"/>
                <a:cs typeface="Times New Roman"/>
              </a:rPr>
              <a:t>relationship</a:t>
            </a:r>
            <a:r>
              <a:rPr lang="da-DK" sz="800" dirty="0">
                <a:ea typeface="Calibri"/>
                <a:cs typeface="Times New Roman"/>
              </a:rPr>
              <a:t>, the </a:t>
            </a:r>
            <a:r>
              <a:rPr lang="da-DK" sz="800" dirty="0" err="1">
                <a:ea typeface="Calibri"/>
                <a:cs typeface="Times New Roman"/>
              </a:rPr>
              <a:t>greater</a:t>
            </a:r>
            <a:r>
              <a:rPr lang="da-DK" sz="800" dirty="0">
                <a:ea typeface="Calibri"/>
                <a:cs typeface="Times New Roman"/>
              </a:rPr>
              <a:t> the </a:t>
            </a:r>
            <a:r>
              <a:rPr lang="da-DK" sz="800" dirty="0" err="1">
                <a:ea typeface="Calibri"/>
                <a:cs typeface="Times New Roman"/>
              </a:rPr>
              <a:t>risk</a:t>
            </a:r>
            <a:r>
              <a:rPr lang="da-DK" sz="800" dirty="0">
                <a:ea typeface="Calibri"/>
                <a:cs typeface="Times New Roman"/>
              </a:rPr>
              <a:t> of harmful </a:t>
            </a:r>
            <a:r>
              <a:rPr lang="da-DK" sz="800" dirty="0" err="1">
                <a:ea typeface="Calibri"/>
                <a:cs typeface="Times New Roman"/>
              </a:rPr>
              <a:t>effects</a:t>
            </a:r>
            <a:r>
              <a:rPr lang="da-DK" sz="800" dirty="0">
                <a:ea typeface="Calibri"/>
                <a:cs typeface="Times New Roman"/>
              </a:rPr>
              <a:t> in the long term)</a:t>
            </a:r>
            <a:br>
              <a:rPr lang="da-DK" sz="800" dirty="0">
                <a:ea typeface="Calibri"/>
                <a:cs typeface="Times New Roman"/>
              </a:rPr>
            </a:br>
            <a:r>
              <a:rPr lang="da-DK" sz="800" dirty="0">
                <a:ea typeface="Calibri"/>
                <a:cs typeface="Times New Roman"/>
              </a:rPr>
              <a:t>The nature and </a:t>
            </a:r>
            <a:r>
              <a:rPr lang="da-DK" sz="800" dirty="0" err="1">
                <a:ea typeface="Calibri"/>
                <a:cs typeface="Times New Roman"/>
              </a:rPr>
              <a:t>extent</a:t>
            </a:r>
            <a:r>
              <a:rPr lang="da-DK" sz="800" dirty="0">
                <a:ea typeface="Calibri"/>
                <a:cs typeface="Times New Roman"/>
              </a:rPr>
              <a:t> of </a:t>
            </a:r>
            <a:r>
              <a:rPr lang="da-DK" sz="800" dirty="0" err="1">
                <a:ea typeface="Calibri"/>
                <a:cs typeface="Times New Roman"/>
              </a:rPr>
              <a:t>abuse</a:t>
            </a:r>
            <a:r>
              <a:rPr lang="da-DK" sz="800" dirty="0">
                <a:ea typeface="Calibri"/>
                <a:cs typeface="Times New Roman"/>
              </a:rPr>
              <a:t> (penetration ... has it </a:t>
            </a:r>
            <a:r>
              <a:rPr lang="da-DK" sz="800" dirty="0" err="1">
                <a:ea typeface="Calibri"/>
                <a:cs typeface="Times New Roman"/>
              </a:rPr>
              <a:t>been</a:t>
            </a:r>
            <a:r>
              <a:rPr lang="da-DK" sz="800" dirty="0">
                <a:ea typeface="Calibri"/>
                <a:cs typeface="Times New Roman"/>
              </a:rPr>
              <a:t> </a:t>
            </a:r>
            <a:r>
              <a:rPr lang="da-DK" sz="800" dirty="0" err="1">
                <a:ea typeface="Calibri"/>
                <a:cs typeface="Times New Roman"/>
              </a:rPr>
              <a:t>hurting</a:t>
            </a:r>
            <a:r>
              <a:rPr lang="da-DK" sz="800" dirty="0">
                <a:ea typeface="Calibri"/>
                <a:cs typeface="Times New Roman"/>
              </a:rPr>
              <a:t>. Has the </a:t>
            </a:r>
            <a:r>
              <a:rPr lang="da-DK" sz="800" dirty="0" err="1">
                <a:ea typeface="Calibri"/>
                <a:cs typeface="Times New Roman"/>
              </a:rPr>
              <a:t>child</a:t>
            </a:r>
            <a:r>
              <a:rPr lang="da-DK" sz="800" dirty="0">
                <a:ea typeface="Calibri"/>
                <a:cs typeface="Times New Roman"/>
              </a:rPr>
              <a:t> </a:t>
            </a:r>
            <a:r>
              <a:rPr lang="da-DK" sz="800" dirty="0" err="1">
                <a:ea typeface="Calibri"/>
                <a:cs typeface="Times New Roman"/>
              </a:rPr>
              <a:t>been</a:t>
            </a:r>
            <a:r>
              <a:rPr lang="da-DK" sz="800" dirty="0">
                <a:ea typeface="Calibri"/>
                <a:cs typeface="Times New Roman"/>
              </a:rPr>
              <a:t> </a:t>
            </a:r>
            <a:r>
              <a:rPr lang="da-DK" sz="800" dirty="0" err="1">
                <a:ea typeface="Calibri"/>
                <a:cs typeface="Times New Roman"/>
              </a:rPr>
              <a:t>afraid</a:t>
            </a:r>
            <a:r>
              <a:rPr lang="da-DK" sz="800" dirty="0">
                <a:ea typeface="Calibri"/>
                <a:cs typeface="Times New Roman"/>
              </a:rPr>
              <a:t>. </a:t>
            </a:r>
            <a:r>
              <a:rPr lang="da-DK" sz="800" dirty="0" err="1">
                <a:ea typeface="Calibri"/>
                <a:cs typeface="Times New Roman"/>
              </a:rPr>
              <a:t>Remember</a:t>
            </a:r>
            <a:r>
              <a:rPr lang="da-DK" sz="800" dirty="0">
                <a:ea typeface="Calibri"/>
                <a:cs typeface="Times New Roman"/>
              </a:rPr>
              <a:t>: </a:t>
            </a:r>
            <a:r>
              <a:rPr lang="da-DK" sz="800" dirty="0" err="1">
                <a:ea typeface="Calibri"/>
                <a:cs typeface="Times New Roman"/>
              </a:rPr>
              <a:t>Violence</a:t>
            </a:r>
            <a:r>
              <a:rPr lang="da-DK" sz="800" dirty="0">
                <a:ea typeface="Calibri"/>
                <a:cs typeface="Times New Roman"/>
              </a:rPr>
              <a:t> </a:t>
            </a:r>
            <a:r>
              <a:rPr lang="da-DK" sz="800" dirty="0" err="1">
                <a:ea typeface="Calibri"/>
                <a:cs typeface="Times New Roman"/>
              </a:rPr>
              <a:t>against</a:t>
            </a:r>
            <a:r>
              <a:rPr lang="da-DK" sz="800" dirty="0">
                <a:ea typeface="Calibri"/>
                <a:cs typeface="Times New Roman"/>
              </a:rPr>
              <a:t> </a:t>
            </a:r>
            <a:r>
              <a:rPr lang="da-DK" sz="800" dirty="0" err="1">
                <a:ea typeface="Calibri"/>
                <a:cs typeface="Times New Roman"/>
              </a:rPr>
              <a:t>mother</a:t>
            </a:r>
            <a:r>
              <a:rPr lang="da-DK" sz="800" dirty="0">
                <a:ea typeface="Calibri"/>
                <a:cs typeface="Times New Roman"/>
              </a:rPr>
              <a:t>!)</a:t>
            </a:r>
            <a:br>
              <a:rPr lang="da-DK" sz="800" dirty="0">
                <a:ea typeface="Calibri"/>
                <a:cs typeface="Times New Roman"/>
              </a:rPr>
            </a:br>
            <a:r>
              <a:rPr lang="da-DK" sz="800" dirty="0" err="1">
                <a:ea typeface="Calibri"/>
                <a:cs typeface="Times New Roman"/>
              </a:rPr>
              <a:t>Congenital</a:t>
            </a:r>
            <a:r>
              <a:rPr lang="da-DK" sz="800" dirty="0">
                <a:ea typeface="Calibri"/>
                <a:cs typeface="Times New Roman"/>
              </a:rPr>
              <a:t> </a:t>
            </a:r>
            <a:r>
              <a:rPr lang="da-DK" sz="800" dirty="0" err="1">
                <a:ea typeface="Calibri"/>
                <a:cs typeface="Times New Roman"/>
              </a:rPr>
              <a:t>robustness</a:t>
            </a:r>
            <a:r>
              <a:rPr lang="da-DK" sz="800" dirty="0">
                <a:ea typeface="Calibri"/>
                <a:cs typeface="Times New Roman"/>
              </a:rPr>
              <a:t> / </a:t>
            </a:r>
            <a:r>
              <a:rPr lang="da-DK" sz="800" dirty="0" err="1">
                <a:ea typeface="Calibri"/>
                <a:cs typeface="Times New Roman"/>
              </a:rPr>
              <a:t>resilience</a:t>
            </a:r>
            <a:r>
              <a:rPr lang="da-DK" sz="800" dirty="0">
                <a:ea typeface="Calibri"/>
                <a:cs typeface="Times New Roman"/>
              </a:rPr>
              <a:t/>
            </a:r>
            <a:br>
              <a:rPr lang="da-DK" sz="800" dirty="0">
                <a:ea typeface="Calibri"/>
                <a:cs typeface="Times New Roman"/>
              </a:rPr>
            </a:br>
            <a:r>
              <a:rPr lang="da-DK" sz="800" dirty="0" err="1">
                <a:ea typeface="Calibri"/>
                <a:cs typeface="Times New Roman"/>
              </a:rPr>
              <a:t>Ability</a:t>
            </a:r>
            <a:r>
              <a:rPr lang="da-DK" sz="800" dirty="0">
                <a:ea typeface="Calibri"/>
                <a:cs typeface="Times New Roman"/>
              </a:rPr>
              <a:t> to </a:t>
            </a:r>
            <a:r>
              <a:rPr lang="da-DK" sz="800" dirty="0" err="1">
                <a:ea typeface="Calibri"/>
                <a:cs typeface="Times New Roman"/>
              </a:rPr>
              <a:t>coping</a:t>
            </a:r>
            <a:r>
              <a:rPr lang="da-DK" sz="800" dirty="0">
                <a:ea typeface="Calibri"/>
                <a:cs typeface="Times New Roman"/>
              </a:rPr>
              <a:t>, </a:t>
            </a:r>
            <a:r>
              <a:rPr lang="da-DK" sz="800" dirty="0" err="1">
                <a:ea typeface="Calibri"/>
                <a:cs typeface="Times New Roman"/>
              </a:rPr>
              <a:t>including</a:t>
            </a:r>
            <a:r>
              <a:rPr lang="da-DK" sz="800" dirty="0">
                <a:ea typeface="Calibri"/>
                <a:cs typeface="Times New Roman"/>
              </a:rPr>
              <a:t> </a:t>
            </a:r>
            <a:r>
              <a:rPr lang="da-DK" sz="800" dirty="0" err="1">
                <a:ea typeface="Calibri"/>
                <a:cs typeface="Times New Roman"/>
              </a:rPr>
              <a:t>escape</a:t>
            </a:r>
            <a:r>
              <a:rPr lang="da-DK" sz="800" dirty="0">
                <a:ea typeface="Calibri"/>
                <a:cs typeface="Times New Roman"/>
              </a:rPr>
              <a:t> </a:t>
            </a:r>
            <a:r>
              <a:rPr lang="da-DK" sz="800" dirty="0" err="1">
                <a:ea typeface="Calibri"/>
                <a:cs typeface="Times New Roman"/>
              </a:rPr>
              <a:t>mechanisms</a:t>
            </a:r>
            <a:r>
              <a:rPr lang="da-DK" sz="800" dirty="0">
                <a:ea typeface="Calibri"/>
                <a:cs typeface="Times New Roman"/>
              </a:rPr>
              <a:t/>
            </a:r>
            <a:br>
              <a:rPr lang="da-DK" sz="800" dirty="0">
                <a:ea typeface="Calibri"/>
                <a:cs typeface="Times New Roman"/>
              </a:rPr>
            </a:br>
            <a:r>
              <a:rPr lang="da-DK" sz="800" dirty="0">
                <a:ea typeface="Calibri"/>
                <a:cs typeface="Times New Roman"/>
              </a:rPr>
              <a:t>Ambient handling </a:t>
            </a:r>
          </a:p>
          <a:p>
            <a:pPr eaLnBrk="1" hangingPunct="1">
              <a:lnSpc>
                <a:spcPct val="80000"/>
              </a:lnSpc>
            </a:pPr>
            <a:endParaRPr lang="da-DK" sz="800" dirty="0">
              <a:latin typeface="Arial" pitchFamily="34" charset="0"/>
            </a:endParaRPr>
          </a:p>
          <a:p>
            <a:pPr eaLnBrk="1" hangingPunct="1">
              <a:lnSpc>
                <a:spcPct val="80000"/>
              </a:lnSpc>
            </a:pPr>
            <a:r>
              <a:rPr lang="en-US" dirty="0"/>
              <a:t>The effect of the abuse must be assessed in relation to a number of coexisting psychosocial risk factors. Has the child been overloaded in other ways, suffered other traumatic / hard things.</a:t>
            </a:r>
            <a:br>
              <a:rPr lang="en-US" dirty="0"/>
            </a:br>
            <a:r>
              <a:rPr lang="en-US" dirty="0"/>
              <a:t>International research shows "that the presence of one negative factor in the child's life (such as violence against the mother) increases the chance of occurrence of other adverse conditions. When we find two negative factors in the child's life, it increases the chances for more. Violence between parents increases the chance that the child is also subjected to sexual abuse (Tajima 2004, Holden 2003). When children live with parents with addictions or mental illness, it increases the risk of being exposed to violence and also means that they take more damage from the violence. The different loads seems to amplify the impact. The concept </a:t>
            </a:r>
            <a:r>
              <a:rPr lang="en-US" b="1" dirty="0" err="1"/>
              <a:t>polyvictiminization</a:t>
            </a:r>
            <a:r>
              <a:rPr lang="en-US" dirty="0"/>
              <a:t> is a term for this phenomenon (</a:t>
            </a:r>
            <a:r>
              <a:rPr lang="en-US" dirty="0" err="1"/>
              <a:t>Finkelhor</a:t>
            </a:r>
            <a:r>
              <a:rPr lang="en-US" dirty="0"/>
              <a:t> et al 2007) (references: </a:t>
            </a:r>
            <a:r>
              <a:rPr lang="en-US" dirty="0" err="1"/>
              <a:t>Goodin</a:t>
            </a:r>
            <a:r>
              <a:rPr lang="en-US" dirty="0"/>
              <a:t> &amp; Dunn in 2009, Edward et al. 2005 and Tajima 2004 </a:t>
            </a:r>
            <a:r>
              <a:rPr lang="en-US" dirty="0" err="1"/>
              <a:t>Hoden</a:t>
            </a:r>
            <a:r>
              <a:rPr lang="en-US" dirty="0"/>
              <a:t> 2003, </a:t>
            </a:r>
            <a:r>
              <a:rPr lang="en-US" dirty="0" err="1"/>
              <a:t>Finkelhor</a:t>
            </a:r>
            <a:r>
              <a:rPr lang="en-US" dirty="0"/>
              <a:t> et al 2007 - here ref. From the book Children living with violence in the family, </a:t>
            </a:r>
            <a:r>
              <a:rPr lang="en-US" dirty="0" err="1"/>
              <a:t>Universitetsforlaget</a:t>
            </a:r>
            <a:r>
              <a:rPr lang="en-US" dirty="0"/>
              <a:t> Oslo 2011 p. 27)</a:t>
            </a:r>
          </a:p>
          <a:p>
            <a:pPr eaLnBrk="1" hangingPunct="1">
              <a:lnSpc>
                <a:spcPct val="80000"/>
              </a:lnSpc>
            </a:pPr>
            <a:r>
              <a:rPr lang="en-US" dirty="0"/>
              <a:t/>
            </a:r>
            <a:br>
              <a:rPr lang="en-US" dirty="0"/>
            </a:br>
            <a:r>
              <a:rPr lang="en-US" dirty="0"/>
              <a:t>The effect of the abuse / mistreatment depends on individual differences in cognitive processing of events</a:t>
            </a:r>
            <a:br>
              <a:rPr lang="en-US" dirty="0"/>
            </a:br>
            <a:r>
              <a:rPr lang="en-US" dirty="0"/>
              <a:t>Traumatic experiences seem worst on children who are already predisposed to psychopathology</a:t>
            </a:r>
            <a:br>
              <a:rPr lang="en-US" dirty="0"/>
            </a:br>
            <a:r>
              <a:rPr lang="en-US" dirty="0"/>
              <a:t>If the abused child can find support in his social network, the traumatic experiences seem less harmful.</a:t>
            </a:r>
            <a:br>
              <a:rPr lang="en-US" dirty="0"/>
            </a:br>
            <a:r>
              <a:rPr lang="en-US" dirty="0"/>
              <a:t>The trauma is seen to be in the relational connection. The child can for example be angry with his parents, even though they have done nothing - because the parents did not protect it. Reacts perhaps in "despite" (will not wash hair, not kiss good-night </a:t>
            </a:r>
            <a:r>
              <a:rPr lang="en-US" dirty="0" err="1"/>
              <a:t>etc</a:t>
            </a:r>
            <a:r>
              <a:rPr lang="en-US" dirty="0"/>
              <a:t>), or regresses (go back in development).</a:t>
            </a:r>
            <a:br>
              <a:rPr lang="en-US" dirty="0"/>
            </a:br>
            <a:r>
              <a:rPr lang="en-US" dirty="0"/>
              <a:t/>
            </a:r>
            <a:br>
              <a:rPr lang="en-US" dirty="0"/>
            </a:br>
            <a:r>
              <a:rPr lang="en-US" dirty="0"/>
              <a:t>ATTENTION !! There must be an individual - and professional - assessment of whether there is a need for therapeutic interventions. For some children the trauma and reactions activates immediately, for others later, others again only when they actually gets the chance to talk about it in a manner which is safe for the child (where it is not to be the "careful" mother) ... Some of them we are not good enough to discover!</a:t>
            </a:r>
            <a:br>
              <a:rPr lang="en-US" dirty="0"/>
            </a:br>
            <a:r>
              <a:rPr lang="en-US" dirty="0"/>
              <a:t> The younger the children are, the more specialist care they require, for example, play therapy.</a:t>
            </a:r>
            <a:br>
              <a:rPr lang="en-US" dirty="0"/>
            </a:br>
            <a:r>
              <a:rPr lang="en-US" dirty="0"/>
              <a:t> The younger the children are, the more emphasis on reeducating the parents</a:t>
            </a:r>
            <a:br>
              <a:rPr lang="en-US" dirty="0"/>
            </a:br>
            <a:r>
              <a:rPr lang="en-US" dirty="0"/>
              <a:t> The younger they are - the more it is about an assault</a:t>
            </a:r>
            <a:br>
              <a:rPr lang="en-US" dirty="0"/>
            </a:br>
            <a:r>
              <a:rPr lang="en-US" dirty="0"/>
              <a:t> The older they are - the more the sexual element is important - also for their personality development (including the importance of guilt and shame)</a:t>
            </a:r>
            <a:endParaRPr lang="da-DK" sz="800" dirty="0">
              <a:latin typeface="Arial" pitchFamily="34" charset="0"/>
            </a:endParaRPr>
          </a:p>
          <a:p>
            <a:pPr eaLnBrk="1" hangingPunct="1">
              <a:lnSpc>
                <a:spcPct val="80000"/>
              </a:lnSpc>
              <a:buFontTx/>
              <a:buChar char="•"/>
            </a:pPr>
            <a:endParaRPr lang="da-DK" sz="800" dirty="0">
              <a:latin typeface="Arial" pitchFamily="34" charset="0"/>
            </a:endParaRPr>
          </a:p>
          <a:p>
            <a:pPr eaLnBrk="1" hangingPunct="1">
              <a:lnSpc>
                <a:spcPct val="80000"/>
              </a:lnSpc>
            </a:pPr>
            <a:r>
              <a:rPr lang="da-DK" sz="800" u="sng" dirty="0" err="1">
                <a:latin typeface="Arial" pitchFamily="34" charset="0"/>
              </a:rPr>
              <a:t>Myth</a:t>
            </a:r>
            <a:r>
              <a:rPr lang="da-DK" sz="800" u="sng" dirty="0">
                <a:latin typeface="Arial" pitchFamily="34" charset="0"/>
              </a:rPr>
              <a:t> and facts:</a:t>
            </a:r>
          </a:p>
          <a:p>
            <a:pPr eaLnBrk="1" hangingPunct="1">
              <a:lnSpc>
                <a:spcPct val="80000"/>
              </a:lnSpc>
            </a:pPr>
            <a:r>
              <a:rPr lang="en-US" sz="800" dirty="0">
                <a:latin typeface="arial"/>
              </a:rPr>
              <a:t>Myth: one assault, one time - does not matter.</a:t>
            </a:r>
            <a:br>
              <a:rPr lang="en-US" sz="800" dirty="0">
                <a:latin typeface="arial"/>
              </a:rPr>
            </a:br>
            <a:r>
              <a:rPr lang="en-US" sz="800" dirty="0">
                <a:latin typeface="arial"/>
              </a:rPr>
              <a:t>Fact: A simple assault can cause deep damage with long-lasting impact. The relationship is crucial - and each child is unique.</a:t>
            </a:r>
            <a:br>
              <a:rPr lang="en-US" sz="800" dirty="0">
                <a:latin typeface="arial"/>
              </a:rPr>
            </a:br>
            <a:r>
              <a:rPr lang="en-US" sz="800" dirty="0">
                <a:latin typeface="arial"/>
              </a:rPr>
              <a:t/>
            </a:r>
            <a:br>
              <a:rPr lang="en-US" sz="800" dirty="0">
                <a:latin typeface="arial"/>
              </a:rPr>
            </a:br>
            <a:r>
              <a:rPr lang="en-US" sz="800" dirty="0">
                <a:latin typeface="arial"/>
              </a:rPr>
              <a:t>What is it that makes some children to cope with it, even if they have been exposed to terrible pressures. And why do other children give up hope and succumb?</a:t>
            </a:r>
            <a:br>
              <a:rPr lang="en-US" sz="800" dirty="0">
                <a:latin typeface="arial"/>
              </a:rPr>
            </a:br>
            <a:r>
              <a:rPr lang="en-US" sz="800" dirty="0">
                <a:latin typeface="arial"/>
              </a:rPr>
              <a:t>Research in resilience tells us about this.</a:t>
            </a:r>
            <a:br>
              <a:rPr lang="en-US" sz="800" dirty="0">
                <a:latin typeface="arial"/>
              </a:rPr>
            </a:br>
            <a:r>
              <a:rPr lang="en-US" sz="800" u="sng" dirty="0">
                <a:latin typeface="arial"/>
              </a:rPr>
              <a:t>Definition of resilience: Attention !!! View here the next slide on the definition of resilience:</a:t>
            </a:r>
            <a:r>
              <a:rPr lang="en-US" sz="800" dirty="0">
                <a:latin typeface="arial"/>
              </a:rPr>
              <a:t/>
            </a:r>
            <a:br>
              <a:rPr lang="en-US" sz="800" dirty="0">
                <a:latin typeface="arial"/>
              </a:rPr>
            </a:br>
            <a:r>
              <a:rPr lang="en-US" sz="800" dirty="0">
                <a:latin typeface="arial"/>
              </a:rPr>
              <a:t>The concept of resilience is originally taken from physics and describe an object's ability to return to its original shape after being bent.</a:t>
            </a:r>
            <a:br>
              <a:rPr lang="en-US" sz="800" dirty="0">
                <a:latin typeface="arial"/>
              </a:rPr>
            </a:br>
            <a:r>
              <a:rPr lang="en-US" sz="800" dirty="0">
                <a:latin typeface="arial"/>
              </a:rPr>
              <a:t>A man is described as resilient if he has been exposed to some form of significant stress in his life, and yet seem to come back to square one with no lasting damage. - Some resilient people seems even to grown and become stronger from the problems.</a:t>
            </a:r>
            <a:br>
              <a:rPr lang="en-US" sz="800" dirty="0">
                <a:latin typeface="arial"/>
              </a:rPr>
            </a:br>
            <a:r>
              <a:rPr lang="en-US" sz="800" dirty="0">
                <a:latin typeface="arial"/>
              </a:rPr>
              <a:t>The research on resilience look at the differences between children at risk who cope with it and those who do not. It has been found that more than half of all children who are exposed to risks and stress do not develop serious psychological problems!</a:t>
            </a:r>
          </a:p>
          <a:p>
            <a:pPr eaLnBrk="1" hangingPunct="1">
              <a:lnSpc>
                <a:spcPct val="80000"/>
              </a:lnSpc>
            </a:pPr>
            <a:endParaRPr lang="en-US" sz="800" dirty="0">
              <a:latin typeface="arial"/>
            </a:endParaRPr>
          </a:p>
          <a:p>
            <a:pPr eaLnBrk="1" hangingPunct="1">
              <a:lnSpc>
                <a:spcPct val="80000"/>
              </a:lnSpc>
            </a:pPr>
            <a:endParaRPr lang="da-DK" sz="800" dirty="0">
              <a:latin typeface="Arial"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D91894FD-B683-4F9E-B224-5A5D30338487}" type="slidenum">
              <a:rPr lang="da-DK" smtClean="0">
                <a:latin typeface="Arial" pitchFamily="34" charset="0"/>
              </a:rPr>
              <a:pPr/>
              <a:t>33</a:t>
            </a:fld>
            <a:endParaRPr lang="da-DK" smtClean="0">
              <a:latin typeface="Arial" pitchFamily="34" charset="0"/>
            </a:endParaRPr>
          </a:p>
        </p:txBody>
      </p:sp>
      <p:sp>
        <p:nvSpPr>
          <p:cNvPr id="15363" name="Rectangle 2"/>
          <p:cNvSpPr>
            <a:spLocks noGrp="1" noRot="1" noChangeAspect="1" noChangeArrowheads="1" noTextEdit="1"/>
          </p:cNvSpPr>
          <p:nvPr>
            <p:ph type="sldImg"/>
          </p:nvPr>
        </p:nvSpPr>
        <p:spPr>
          <a:xfrm>
            <a:off x="1776413" y="211138"/>
            <a:ext cx="3214687" cy="2413000"/>
          </a:xfrm>
          <a:ln/>
        </p:spPr>
      </p:sp>
      <p:sp>
        <p:nvSpPr>
          <p:cNvPr id="13316" name="Rectangle 3"/>
          <p:cNvSpPr>
            <a:spLocks noGrp="1" noChangeArrowheads="1"/>
          </p:cNvSpPr>
          <p:nvPr>
            <p:ph type="body" idx="1"/>
          </p:nvPr>
        </p:nvSpPr>
        <p:spPr>
          <a:xfrm>
            <a:off x="669852" y="2769820"/>
            <a:ext cx="5330811" cy="6727155"/>
          </a:xfrm>
          <a:ln/>
        </p:spPr>
        <p:txBody>
          <a:bodyPr/>
          <a:lstStyle/>
          <a:p>
            <a:pPr eaLnBrk="1" hangingPunct="1">
              <a:defRPr/>
            </a:pPr>
            <a:r>
              <a:rPr lang="en-US" b="1" dirty="0" smtClean="0">
                <a:effectLst/>
                <a:latin typeface="arial"/>
              </a:rPr>
              <a:t>Individual factors of resilience:</a:t>
            </a:r>
            <a:r>
              <a:rPr lang="en-US" dirty="0" smtClean="0">
                <a:effectLst/>
                <a:latin typeface="arial"/>
              </a:rPr>
              <a:t/>
            </a:r>
            <a:br>
              <a:rPr lang="en-US" dirty="0" smtClean="0">
                <a:effectLst/>
                <a:latin typeface="arial"/>
              </a:rPr>
            </a:br>
            <a:r>
              <a:rPr lang="en-US" dirty="0" smtClean="0">
                <a:effectLst/>
                <a:latin typeface="arial"/>
              </a:rPr>
              <a:t>- Innate resources (physical, emotional, intellectual)</a:t>
            </a:r>
            <a:br>
              <a:rPr lang="en-US" dirty="0" smtClean="0">
                <a:effectLst/>
                <a:latin typeface="arial"/>
              </a:rPr>
            </a:br>
            <a:r>
              <a:rPr lang="en-US" dirty="0" smtClean="0">
                <a:effectLst/>
                <a:latin typeface="arial"/>
              </a:rPr>
              <a:t>- Coping (independence, sense of self worth, experience of having control over their lives)</a:t>
            </a:r>
            <a:br>
              <a:rPr lang="en-US" dirty="0" smtClean="0">
                <a:effectLst/>
                <a:latin typeface="arial"/>
              </a:rPr>
            </a:br>
            <a:r>
              <a:rPr lang="en-US" dirty="0" smtClean="0">
                <a:effectLst/>
                <a:latin typeface="arial"/>
              </a:rPr>
              <a:t>- Experience of meaning and coherence in life</a:t>
            </a:r>
            <a:br>
              <a:rPr lang="en-US" dirty="0" smtClean="0">
                <a:effectLst/>
                <a:latin typeface="arial"/>
              </a:rPr>
            </a:br>
            <a:r>
              <a:rPr lang="en-US" dirty="0" smtClean="0">
                <a:effectLst/>
                <a:latin typeface="arial"/>
              </a:rPr>
              <a:t>- Creativity (artistic, research, hobbies, interests)</a:t>
            </a:r>
            <a:br>
              <a:rPr lang="en-US" dirty="0" smtClean="0">
                <a:effectLst/>
                <a:latin typeface="arial"/>
              </a:rPr>
            </a:br>
            <a:r>
              <a:rPr lang="en-US" dirty="0" smtClean="0">
                <a:effectLst/>
                <a:latin typeface="arial"/>
              </a:rPr>
              <a:t>- But also: the child has been exposed to other traumatic incidents or stressful conditions</a:t>
            </a:r>
          </a:p>
          <a:p>
            <a:pPr eaLnBrk="1" hangingPunct="1">
              <a:defRPr/>
            </a:pPr>
            <a:r>
              <a:rPr lang="en-US" dirty="0" smtClean="0">
                <a:effectLst/>
                <a:latin typeface="arial"/>
              </a:rPr>
              <a:t/>
            </a:r>
            <a:br>
              <a:rPr lang="en-US" dirty="0" smtClean="0">
                <a:effectLst/>
                <a:latin typeface="arial"/>
              </a:rPr>
            </a:br>
            <a:r>
              <a:rPr lang="en-US" b="1" dirty="0" smtClean="0">
                <a:effectLst/>
                <a:latin typeface="arial"/>
              </a:rPr>
              <a:t>The children’s coping or survival strategies (coping):</a:t>
            </a:r>
            <a:r>
              <a:rPr lang="en-US" dirty="0" smtClean="0">
                <a:effectLst/>
                <a:latin typeface="arial"/>
              </a:rPr>
              <a:t/>
            </a:r>
            <a:br>
              <a:rPr lang="en-US" dirty="0" smtClean="0">
                <a:effectLst/>
                <a:latin typeface="arial"/>
              </a:rPr>
            </a:br>
            <a:r>
              <a:rPr lang="en-US" dirty="0" smtClean="0">
                <a:effectLst/>
                <a:latin typeface="arial"/>
              </a:rPr>
              <a:t>Look at: does the child choose coping strategies that are healthy or unhealthy? Often the child will for example, have developed an "over" attention to the needs of others and does not recognize its own. Dissociation fro pressure and claims. Examples of unhealthy strategies. "Good" can be: to take care of his siblings (unhealthy if it breach of its own needs, but important to appreciate!). Mention</a:t>
            </a:r>
            <a:r>
              <a:rPr lang="en-US" baseline="0" dirty="0" smtClean="0">
                <a:effectLst/>
                <a:latin typeface="arial"/>
              </a:rPr>
              <a:t> </a:t>
            </a:r>
            <a:r>
              <a:rPr lang="en-US" dirty="0" smtClean="0">
                <a:effectLst/>
                <a:latin typeface="arial"/>
              </a:rPr>
              <a:t>also Ida from the longitudinal survey, who went up in the attic ..........</a:t>
            </a:r>
            <a:br>
              <a:rPr lang="en-US" dirty="0" smtClean="0">
                <a:effectLst/>
                <a:latin typeface="arial"/>
              </a:rPr>
            </a:br>
            <a:r>
              <a:rPr lang="en-US" dirty="0" smtClean="0">
                <a:effectLst/>
                <a:latin typeface="arial"/>
              </a:rPr>
              <a:t/>
            </a:r>
            <a:br>
              <a:rPr lang="en-US" dirty="0" smtClean="0">
                <a:effectLst/>
                <a:latin typeface="arial"/>
              </a:rPr>
            </a:br>
            <a:r>
              <a:rPr lang="en-US" dirty="0" smtClean="0">
                <a:effectLst/>
                <a:latin typeface="arial"/>
              </a:rPr>
              <a:t>Per Schultz Jorgensen (as Rep. of the Governmental Child Committee): The research shows that three factors are important if the vicious circle must be broken:</a:t>
            </a:r>
            <a:br>
              <a:rPr lang="en-US" dirty="0" smtClean="0">
                <a:effectLst/>
                <a:latin typeface="arial"/>
              </a:rPr>
            </a:br>
            <a:r>
              <a:rPr lang="en-US" dirty="0" smtClean="0">
                <a:effectLst/>
                <a:latin typeface="arial"/>
              </a:rPr>
              <a:t>- The child must have an inner belief that it is OK. It must have confidence. "The inner flame" must still be there.</a:t>
            </a:r>
            <a:br>
              <a:rPr lang="en-US" dirty="0" smtClean="0">
                <a:effectLst/>
                <a:latin typeface="arial"/>
              </a:rPr>
            </a:br>
            <a:r>
              <a:rPr lang="en-US" dirty="0" smtClean="0">
                <a:effectLst/>
                <a:latin typeface="arial"/>
              </a:rPr>
              <a:t>- It must have the power to reach out to others. It should not be so scared that it dare not grab at a stranger's hand.</a:t>
            </a:r>
            <a:br>
              <a:rPr lang="en-US" dirty="0" smtClean="0">
                <a:effectLst/>
                <a:latin typeface="arial"/>
              </a:rPr>
            </a:br>
            <a:r>
              <a:rPr lang="en-US" dirty="0" smtClean="0">
                <a:effectLst/>
                <a:latin typeface="arial"/>
              </a:rPr>
              <a:t>- Outside the context the child lives in, there must be someone to grab hold of. At precisely the time when the child needs it. A resource and contact-possibility.</a:t>
            </a:r>
            <a:br>
              <a:rPr lang="en-US" dirty="0" smtClean="0">
                <a:effectLst/>
                <a:latin typeface="arial"/>
              </a:rPr>
            </a:br>
            <a:r>
              <a:rPr lang="en-US" dirty="0" smtClean="0">
                <a:effectLst/>
                <a:latin typeface="arial"/>
              </a:rPr>
              <a:t>Is there a link between the 3 factors and if the timing is right there is the chance of "survival".</a:t>
            </a:r>
            <a:br>
              <a:rPr lang="en-US" dirty="0" smtClean="0">
                <a:effectLst/>
                <a:latin typeface="arial"/>
              </a:rPr>
            </a:br>
            <a:r>
              <a:rPr lang="en-US" dirty="0" smtClean="0">
                <a:effectLst/>
                <a:latin typeface="arial"/>
              </a:rPr>
              <a:t/>
            </a:r>
            <a:br>
              <a:rPr lang="en-US" dirty="0" smtClean="0">
                <a:effectLst/>
                <a:latin typeface="arial"/>
              </a:rPr>
            </a:br>
            <a:r>
              <a:rPr lang="en-US" dirty="0" smtClean="0">
                <a:effectLst/>
                <a:latin typeface="arial"/>
              </a:rPr>
              <a:t>Werner and Smith (1992) stressed three factors that separated the resilient children from other children. The resilient children had 1) a normal intelligence, 2) they were charming and attracted positive attention. 3) they had made emotional bond with at least one adult.</a:t>
            </a:r>
            <a:br>
              <a:rPr lang="en-US" dirty="0" smtClean="0">
                <a:effectLst/>
                <a:latin typeface="arial"/>
              </a:rPr>
            </a:br>
            <a:r>
              <a:rPr lang="en-US" dirty="0" smtClean="0">
                <a:effectLst/>
                <a:latin typeface="arial"/>
              </a:rPr>
              <a:t>In addition, the following is important:</a:t>
            </a:r>
            <a:br>
              <a:rPr lang="en-US" dirty="0" smtClean="0">
                <a:effectLst/>
                <a:latin typeface="arial"/>
              </a:rPr>
            </a:br>
            <a:r>
              <a:rPr lang="en-US" dirty="0" smtClean="0">
                <a:effectLst/>
                <a:latin typeface="arial"/>
              </a:rPr>
              <a:t> - Identity Sense: Internal security, believe in their own worth</a:t>
            </a:r>
            <a:br>
              <a:rPr lang="en-US" dirty="0" smtClean="0">
                <a:effectLst/>
                <a:latin typeface="arial"/>
              </a:rPr>
            </a:br>
            <a:r>
              <a:rPr lang="en-US" dirty="0" smtClean="0">
                <a:effectLst/>
                <a:latin typeface="arial"/>
              </a:rPr>
              <a:t> - Ability to hold boundaries: The ability to distinguish itself from other</a:t>
            </a:r>
            <a:br>
              <a:rPr lang="en-US" dirty="0" smtClean="0">
                <a:effectLst/>
                <a:latin typeface="arial"/>
              </a:rPr>
            </a:br>
            <a:r>
              <a:rPr lang="en-US" dirty="0" smtClean="0">
                <a:effectLst/>
                <a:latin typeface="arial"/>
              </a:rPr>
              <a:t> - Regulating emotions: Could tolerate, modulate and dose feelings.</a:t>
            </a:r>
            <a:br>
              <a:rPr lang="en-US" dirty="0" smtClean="0">
                <a:effectLst/>
                <a:latin typeface="arial"/>
              </a:rPr>
            </a:br>
            <a:r>
              <a:rPr lang="en-US" dirty="0" smtClean="0">
                <a:effectLst/>
                <a:latin typeface="arial"/>
              </a:rPr>
              <a:t/>
            </a:r>
            <a:br>
              <a:rPr lang="en-US" dirty="0" smtClean="0">
                <a:effectLst/>
                <a:latin typeface="arial"/>
              </a:rPr>
            </a:br>
            <a:r>
              <a:rPr lang="en-US" dirty="0" smtClean="0">
                <a:effectLst/>
                <a:latin typeface="arial"/>
              </a:rPr>
              <a:t>Lisbeth </a:t>
            </a:r>
            <a:r>
              <a:rPr lang="en-US" dirty="0" err="1" smtClean="0">
                <a:effectLst/>
                <a:latin typeface="arial"/>
              </a:rPr>
              <a:t>Zornig</a:t>
            </a:r>
            <a:r>
              <a:rPr lang="en-US" dirty="0" smtClean="0">
                <a:effectLst/>
                <a:latin typeface="arial"/>
              </a:rPr>
              <a:t> Andersen writes in her book: </a:t>
            </a:r>
            <a:r>
              <a:rPr lang="en-US" dirty="0" err="1" smtClean="0">
                <a:effectLst/>
                <a:latin typeface="arial"/>
              </a:rPr>
              <a:t>Zornig</a:t>
            </a:r>
            <a:r>
              <a:rPr lang="en-US" dirty="0" smtClean="0">
                <a:effectLst/>
                <a:latin typeface="arial"/>
              </a:rPr>
              <a:t> - anger is my middle name (</a:t>
            </a:r>
            <a:r>
              <a:rPr lang="en-US" dirty="0" err="1" smtClean="0">
                <a:effectLst/>
                <a:latin typeface="arial"/>
              </a:rPr>
              <a:t>Gyldendal</a:t>
            </a:r>
            <a:r>
              <a:rPr lang="en-US" dirty="0" smtClean="0">
                <a:effectLst/>
                <a:latin typeface="arial"/>
              </a:rPr>
              <a:t> 2011) in the final chapter: How to create a break of a social pattern? 4 (5) significant factors that must be present at such a breakage. They relate very well with both national and international research:</a:t>
            </a:r>
            <a:br>
              <a:rPr lang="en-US" dirty="0" smtClean="0">
                <a:effectLst/>
                <a:latin typeface="arial"/>
              </a:rPr>
            </a:br>
            <a:r>
              <a:rPr lang="en-US" dirty="0" smtClean="0">
                <a:effectLst/>
                <a:latin typeface="arial"/>
              </a:rPr>
              <a:t>“- The fire, which must be present in the child itself. It must be switched on. It must be in the child and it must grab its attention, desire and faith in life and in the adults who surround it.</a:t>
            </a:r>
            <a:br>
              <a:rPr lang="en-US" dirty="0" smtClean="0">
                <a:effectLst/>
                <a:latin typeface="arial"/>
              </a:rPr>
            </a:br>
            <a:r>
              <a:rPr lang="en-US" dirty="0" smtClean="0">
                <a:effectLst/>
                <a:latin typeface="arial"/>
              </a:rPr>
              <a:t>- The love and the personal relationship between at least one strong and stable adult and the exposed child .... It is crucial for a child to feel that someone cares about it. Miss it. Rejoice in it. And especially, it is crucial for neglected children.</a:t>
            </a:r>
            <a:br>
              <a:rPr lang="en-US" dirty="0" smtClean="0">
                <a:effectLst/>
                <a:latin typeface="arial"/>
              </a:rPr>
            </a:br>
            <a:r>
              <a:rPr lang="en-US" dirty="0" smtClean="0">
                <a:effectLst/>
                <a:latin typeface="arial"/>
              </a:rPr>
              <a:t>- Confidence in the child. Humans are equipped with a development drive</a:t>
            </a:r>
            <a:r>
              <a:rPr lang="en-US" baseline="0" dirty="0" smtClean="0">
                <a:effectLst/>
                <a:latin typeface="arial"/>
              </a:rPr>
              <a:t> </a:t>
            </a:r>
            <a:r>
              <a:rPr lang="en-US" dirty="0" smtClean="0">
                <a:effectLst/>
                <a:latin typeface="arial"/>
              </a:rPr>
              <a:t>that enables us to develop in the proper and safe environment. It is an important starting point when we work with children at risk. We must never assume that it is a natural situation, when children act destructively.</a:t>
            </a:r>
            <a:br>
              <a:rPr lang="en-US" dirty="0" smtClean="0">
                <a:effectLst/>
                <a:latin typeface="arial"/>
              </a:rPr>
            </a:br>
            <a:r>
              <a:rPr lang="en-US" dirty="0" smtClean="0">
                <a:effectLst/>
                <a:latin typeface="arial"/>
              </a:rPr>
              <a:t>- A clear and insistent focus on education. Vulnerable children have roughly until the 18th year a chance to get a foothold. Then it's more or less the young person's own responsibility to perform. Young people with a normal upbringing has a network that can support and advise practical and mentally during the young adulthood ...</a:t>
            </a:r>
            <a:br>
              <a:rPr lang="en-US" dirty="0" smtClean="0">
                <a:effectLst/>
                <a:latin typeface="arial"/>
              </a:rPr>
            </a:br>
            <a:r>
              <a:rPr lang="en-US" dirty="0" smtClean="0">
                <a:effectLst/>
                <a:latin typeface="arial"/>
              </a:rPr>
              <a:t>- To hear the child. "</a:t>
            </a:r>
            <a:endParaRPr lang="da-DK" dirty="0" smtClean="0">
              <a:latin typeface="Arial" pitchFamily="34" charset="0"/>
            </a:endParaRPr>
          </a:p>
          <a:p>
            <a:pPr eaLnBrk="1" hangingPunct="1">
              <a:lnSpc>
                <a:spcPct val="80000"/>
              </a:lnSpc>
            </a:pPr>
            <a:endParaRPr lang="da-DK" b="1" dirty="0">
              <a:latin typeface="Arial"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A99B0C16-C913-4B67-BED0-287DA4A64A8B}" type="slidenum">
              <a:rPr lang="da-DK" smtClean="0">
                <a:latin typeface="Arial" pitchFamily="34" charset="0"/>
              </a:rPr>
              <a:pPr/>
              <a:t>34</a:t>
            </a:fld>
            <a:endParaRPr lang="da-DK" smtClean="0">
              <a:latin typeface="Arial" pitchFamily="34" charset="0"/>
            </a:endParaRPr>
          </a:p>
        </p:txBody>
      </p:sp>
      <p:sp>
        <p:nvSpPr>
          <p:cNvPr id="16387" name="Rectangle 2"/>
          <p:cNvSpPr>
            <a:spLocks noGrp="1" noRot="1" noChangeAspect="1" noChangeArrowheads="1" noTextEdit="1"/>
          </p:cNvSpPr>
          <p:nvPr>
            <p:ph type="sldImg"/>
          </p:nvPr>
        </p:nvSpPr>
        <p:spPr>
          <a:xfrm>
            <a:off x="1776413" y="211138"/>
            <a:ext cx="3214687" cy="2413000"/>
          </a:xfrm>
          <a:ln/>
        </p:spPr>
      </p:sp>
      <p:sp>
        <p:nvSpPr>
          <p:cNvPr id="16388" name="Rectangle 3"/>
          <p:cNvSpPr>
            <a:spLocks noGrp="1" noChangeArrowheads="1"/>
          </p:cNvSpPr>
          <p:nvPr>
            <p:ph type="body" idx="1"/>
          </p:nvPr>
        </p:nvSpPr>
        <p:spPr>
          <a:xfrm>
            <a:off x="669852" y="2769820"/>
            <a:ext cx="5330811" cy="6727155"/>
          </a:xfrm>
          <a:noFill/>
          <a:ln/>
        </p:spPr>
        <p:txBody>
          <a:bodyPr/>
          <a:lstStyle/>
          <a:p>
            <a:pPr eaLnBrk="1" hangingPunct="1"/>
            <a:r>
              <a:rPr lang="en-US" b="1" dirty="0"/>
              <a:t>Factors or resilience in the family:</a:t>
            </a:r>
            <a:br>
              <a:rPr lang="en-US" b="1" dirty="0"/>
            </a:br>
            <a:r>
              <a:rPr lang="en-US" dirty="0"/>
              <a:t>- Better parent-child interaction in infancy</a:t>
            </a:r>
            <a:br>
              <a:rPr lang="en-US" dirty="0"/>
            </a:br>
            <a:r>
              <a:rPr lang="en-US" dirty="0"/>
              <a:t>- More rigorous structures, rules, rituals, borders</a:t>
            </a:r>
            <a:br>
              <a:rPr lang="en-US" dirty="0"/>
            </a:br>
            <a:r>
              <a:rPr lang="en-US" dirty="0"/>
              <a:t>- At least one parent functions well</a:t>
            </a:r>
            <a:br>
              <a:rPr lang="en-US" dirty="0"/>
            </a:br>
            <a:r>
              <a:rPr lang="en-US" dirty="0"/>
              <a:t>- Parents who accept from others</a:t>
            </a:r>
            <a:br>
              <a:rPr lang="en-US" dirty="0"/>
            </a:br>
            <a:r>
              <a:rPr lang="en-US" dirty="0"/>
              <a:t>- Common value perception at home</a:t>
            </a:r>
            <a:br>
              <a:rPr lang="en-US" dirty="0"/>
            </a:br>
            <a:r>
              <a:rPr lang="en-US" dirty="0"/>
              <a:t>- Strong ties to the extended family</a:t>
            </a:r>
            <a:br>
              <a:rPr lang="en-US" dirty="0"/>
            </a:br>
            <a:endParaRPr lang="en-US" dirty="0"/>
          </a:p>
          <a:p>
            <a:pPr eaLnBrk="1" hangingPunct="1"/>
            <a:r>
              <a:rPr lang="en-US" b="1" dirty="0"/>
              <a:t>Factors of resilience in the network:</a:t>
            </a:r>
            <a:r>
              <a:rPr lang="en-US" dirty="0"/>
              <a:t/>
            </a:r>
            <a:br>
              <a:rPr lang="en-US" dirty="0"/>
            </a:br>
            <a:r>
              <a:rPr lang="en-US" dirty="0"/>
              <a:t>- At least one important person, which has followed the child through childhood</a:t>
            </a:r>
            <a:br>
              <a:rPr lang="en-US" dirty="0"/>
            </a:br>
            <a:r>
              <a:rPr lang="en-US" dirty="0"/>
              <a:t>- Belonging to a group of peers</a:t>
            </a:r>
            <a:br>
              <a:rPr lang="en-US" dirty="0"/>
            </a:br>
            <a:r>
              <a:rPr lang="en-US" dirty="0"/>
              <a:t>- But also: have there been other traumatic things in the family or in the network?</a:t>
            </a:r>
            <a:br>
              <a:rPr lang="en-US" dirty="0"/>
            </a:br>
            <a:r>
              <a:rPr lang="en-US" dirty="0"/>
              <a:t>- Societal structures which supports the person's coping strategies</a:t>
            </a:r>
            <a:br>
              <a:rPr lang="en-US" dirty="0"/>
            </a:br>
            <a:r>
              <a:rPr lang="en-US" dirty="0"/>
              <a:t/>
            </a:r>
            <a:br>
              <a:rPr lang="en-US" dirty="0"/>
            </a:br>
            <a:r>
              <a:rPr lang="en-US" dirty="0"/>
              <a:t>Mention example: "Childhood swapped". As well as "known survivors" as Kristian </a:t>
            </a:r>
            <a:r>
              <a:rPr lang="en-US" dirty="0" err="1"/>
              <a:t>Ditlev</a:t>
            </a:r>
            <a:r>
              <a:rPr lang="en-US" dirty="0"/>
              <a:t> Jensen and Lisbeth </a:t>
            </a:r>
            <a:r>
              <a:rPr lang="en-US" dirty="0" err="1"/>
              <a:t>Zornig</a:t>
            </a:r>
            <a:r>
              <a:rPr lang="en-US" dirty="0"/>
              <a:t> Andersen</a:t>
            </a:r>
            <a:br>
              <a:rPr lang="en-US" dirty="0"/>
            </a:br>
            <a:r>
              <a:rPr lang="en-US" dirty="0"/>
              <a:t/>
            </a:r>
            <a:br>
              <a:rPr lang="en-US" dirty="0"/>
            </a:br>
            <a:r>
              <a:rPr lang="en-US" dirty="0"/>
              <a:t>An important reason to study exceptions among children at risk is that insight into the resilience and mental resilience can give us guidelines for more effective help for everyone, especially for those who do not develop resilience.</a:t>
            </a:r>
            <a:endParaRPr lang="da-DK" dirty="0" smtClean="0">
              <a:latin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BD59F0C5-9CE9-4136-966A-C8FB699354F8}" type="slidenum">
              <a:rPr lang="da-DK" smtClean="0">
                <a:latin typeface="Arial" pitchFamily="34" charset="0"/>
              </a:rPr>
              <a:pPr/>
              <a:t>35</a:t>
            </a:fld>
            <a:endParaRPr lang="da-DK" smtClean="0">
              <a:latin typeface="Arial" pitchFamily="34" charset="0"/>
            </a:endParaRPr>
          </a:p>
        </p:txBody>
      </p:sp>
      <p:sp>
        <p:nvSpPr>
          <p:cNvPr id="56323" name="Rectangle 2"/>
          <p:cNvSpPr>
            <a:spLocks noGrp="1" noRot="1" noChangeAspect="1" noChangeArrowheads="1" noTextEdit="1"/>
          </p:cNvSpPr>
          <p:nvPr>
            <p:ph type="sldImg"/>
          </p:nvPr>
        </p:nvSpPr>
        <p:spPr>
          <a:xfrm>
            <a:off x="2305050" y="584200"/>
            <a:ext cx="3541713" cy="2657475"/>
          </a:xfrm>
          <a:ln/>
        </p:spPr>
      </p:sp>
      <p:sp>
        <p:nvSpPr>
          <p:cNvPr id="56324" name="Rectangle 3"/>
          <p:cNvSpPr>
            <a:spLocks noGrp="1" noChangeArrowheads="1"/>
          </p:cNvSpPr>
          <p:nvPr>
            <p:ph type="body" idx="1"/>
          </p:nvPr>
        </p:nvSpPr>
        <p:spPr>
          <a:xfrm>
            <a:off x="666747" y="3478532"/>
            <a:ext cx="5330811" cy="6097723"/>
          </a:xfrm>
          <a:noFill/>
          <a:ln/>
        </p:spPr>
        <p:txBody>
          <a:bodyPr/>
          <a:lstStyle/>
          <a:p>
            <a:pPr eaLnBrk="1" hangingPunct="1">
              <a:lnSpc>
                <a:spcPct val="80000"/>
              </a:lnSpc>
            </a:pPr>
            <a:endParaRPr lang="da-DK" sz="800" b="1" dirty="0"/>
          </a:p>
          <a:p>
            <a:pPr eaLnBrk="1" hangingPunct="1">
              <a:lnSpc>
                <a:spcPct val="80000"/>
              </a:lnSpc>
            </a:pPr>
            <a:r>
              <a:rPr lang="da-DK" sz="800" dirty="0"/>
              <a:t>The </a:t>
            </a:r>
            <a:r>
              <a:rPr lang="da-DK" sz="800" dirty="0" err="1"/>
              <a:t>reactions</a:t>
            </a:r>
            <a:r>
              <a:rPr lang="da-DK" sz="800" dirty="0"/>
              <a:t> and handling in the </a:t>
            </a:r>
            <a:r>
              <a:rPr lang="da-DK" sz="800" dirty="0" err="1"/>
              <a:t>environment</a:t>
            </a:r>
            <a:r>
              <a:rPr lang="da-DK" sz="800" dirty="0"/>
              <a:t> of the </a:t>
            </a:r>
            <a:r>
              <a:rPr lang="da-DK" sz="800" dirty="0" err="1"/>
              <a:t>assault</a:t>
            </a:r>
            <a:r>
              <a:rPr lang="da-DK" sz="800" dirty="0"/>
              <a:t> and of the </a:t>
            </a:r>
            <a:r>
              <a:rPr lang="da-DK" sz="800" dirty="0" err="1"/>
              <a:t>child</a:t>
            </a:r>
            <a:r>
              <a:rPr lang="da-DK" sz="800" dirty="0"/>
              <a:t> </a:t>
            </a:r>
            <a:r>
              <a:rPr lang="da-DK" sz="800" dirty="0" err="1"/>
              <a:t>itself</a:t>
            </a:r>
            <a:r>
              <a:rPr lang="da-DK" sz="800" dirty="0"/>
              <a:t> has </a:t>
            </a:r>
            <a:r>
              <a:rPr lang="da-DK" sz="800" dirty="0" err="1"/>
              <a:t>significant</a:t>
            </a:r>
            <a:r>
              <a:rPr lang="da-DK" sz="800" dirty="0"/>
              <a:t> </a:t>
            </a:r>
            <a:r>
              <a:rPr lang="da-DK" sz="800" dirty="0" err="1"/>
              <a:t>importance</a:t>
            </a:r>
            <a:r>
              <a:rPr lang="da-DK" sz="800" dirty="0"/>
              <a:t> for the healing </a:t>
            </a:r>
            <a:r>
              <a:rPr lang="da-DK" sz="800" dirty="0" err="1"/>
              <a:t>process</a:t>
            </a:r>
            <a:r>
              <a:rPr lang="da-DK" sz="800" dirty="0"/>
              <a:t> of the </a:t>
            </a:r>
            <a:r>
              <a:rPr lang="da-DK" sz="800" dirty="0" err="1"/>
              <a:t>child</a:t>
            </a:r>
            <a:r>
              <a:rPr lang="da-DK" sz="800" dirty="0"/>
              <a:t> and for </a:t>
            </a:r>
            <a:r>
              <a:rPr lang="en-US" sz="800" dirty="0">
                <a:latin typeface="arial"/>
              </a:rPr>
              <a:t>the potential harm</a:t>
            </a:r>
            <a:br>
              <a:rPr lang="en-US" sz="800" dirty="0">
                <a:latin typeface="arial"/>
              </a:rPr>
            </a:br>
            <a:r>
              <a:rPr lang="en-US" sz="800" dirty="0">
                <a:latin typeface="arial"/>
              </a:rPr>
              <a:t/>
            </a:r>
            <a:br>
              <a:rPr lang="en-US" sz="800" dirty="0">
                <a:latin typeface="arial"/>
              </a:rPr>
            </a:br>
            <a:r>
              <a:rPr lang="en-US" sz="800" dirty="0">
                <a:latin typeface="arial"/>
              </a:rPr>
              <a:t>Children trying to make sense – they put I t on themselves. Children take the blame on them if the adults </a:t>
            </a:r>
            <a:r>
              <a:rPr lang="en-US" sz="800" dirty="0" err="1">
                <a:latin typeface="arial"/>
              </a:rPr>
              <a:t>do’nt</a:t>
            </a:r>
            <a:r>
              <a:rPr lang="en-US" sz="800" dirty="0">
                <a:latin typeface="arial"/>
              </a:rPr>
              <a:t>!</a:t>
            </a:r>
            <a:br>
              <a:rPr lang="en-US" sz="800" dirty="0">
                <a:latin typeface="arial"/>
              </a:rPr>
            </a:br>
            <a:r>
              <a:rPr lang="en-US" sz="800" dirty="0">
                <a:latin typeface="arial"/>
              </a:rPr>
              <a:t>If the adults do not give meaningful explanations, children create their own, which is not necessarily the right one (for example, "I am a bad person")</a:t>
            </a:r>
            <a:br>
              <a:rPr lang="en-US" sz="800" dirty="0">
                <a:latin typeface="arial"/>
              </a:rPr>
            </a:br>
            <a:r>
              <a:rPr lang="en-US" sz="800" dirty="0">
                <a:latin typeface="arial"/>
              </a:rPr>
              <a:t>How the child formulates its own history, is important for its sense of identity development. The child think this is itself there is something wrong with, it has done something wrong when people surrounding it reacts with excitement, anger, sad-ness, and when police and authorities suddenly have to talk to them and the mother cries ... Many children wish the things had never been revealed ...</a:t>
            </a:r>
            <a:br>
              <a:rPr lang="en-US" sz="800" dirty="0">
                <a:latin typeface="arial"/>
              </a:rPr>
            </a:br>
            <a:r>
              <a:rPr lang="en-US" sz="800" dirty="0">
                <a:latin typeface="arial"/>
              </a:rPr>
              <a:t/>
            </a:r>
            <a:br>
              <a:rPr lang="en-US" sz="800" dirty="0">
                <a:latin typeface="arial"/>
              </a:rPr>
            </a:br>
            <a:r>
              <a:rPr lang="en-US" sz="800" dirty="0">
                <a:latin typeface="arial"/>
              </a:rPr>
              <a:t>If it can’t be proved there is a risk to strengthen the child's feelings of unreality: Did it really happened? Did I dream it? Do I fantasize? Am I such one, who people will not believe in?</a:t>
            </a:r>
            <a:br>
              <a:rPr lang="en-US" sz="800" dirty="0">
                <a:latin typeface="arial"/>
              </a:rPr>
            </a:br>
            <a:r>
              <a:rPr lang="en-US" sz="800" dirty="0">
                <a:latin typeface="arial"/>
              </a:rPr>
              <a:t/>
            </a:r>
            <a:br>
              <a:rPr lang="en-US" sz="800" dirty="0">
                <a:latin typeface="arial"/>
              </a:rPr>
            </a:br>
            <a:r>
              <a:rPr lang="en-US" sz="800" dirty="0">
                <a:latin typeface="arial"/>
              </a:rPr>
              <a:t>About the conversation with the older children / adolescents: </a:t>
            </a:r>
          </a:p>
          <a:p>
            <a:pPr eaLnBrk="1" hangingPunct="1">
              <a:lnSpc>
                <a:spcPct val="80000"/>
              </a:lnSpc>
            </a:pPr>
            <a:r>
              <a:rPr lang="en-US" sz="800" dirty="0">
                <a:latin typeface="arial"/>
              </a:rPr>
              <a:t>Assure them that we believe in them. That it is not their fault. That it was good that they got it stopped and revealed (or vice versa) - give them empowerment back!</a:t>
            </a:r>
            <a:br>
              <a:rPr lang="en-US" sz="800" dirty="0">
                <a:latin typeface="arial"/>
              </a:rPr>
            </a:br>
            <a:r>
              <a:rPr lang="en-US" sz="800" dirty="0">
                <a:latin typeface="arial"/>
              </a:rPr>
              <a:t/>
            </a:r>
            <a:br>
              <a:rPr lang="en-US" sz="800" dirty="0">
                <a:latin typeface="arial"/>
              </a:rPr>
            </a:br>
            <a:r>
              <a:rPr lang="en-US" sz="800" dirty="0">
                <a:latin typeface="arial"/>
              </a:rPr>
              <a:t>About the conversation with young children who have suffered neglect / abuse;</a:t>
            </a:r>
            <a:br>
              <a:rPr lang="en-US" sz="800" dirty="0">
                <a:latin typeface="arial"/>
              </a:rPr>
            </a:br>
            <a:r>
              <a:rPr lang="en-US" sz="800" dirty="0">
                <a:latin typeface="arial"/>
              </a:rPr>
              <a:t>Confirm the child's feelings and reactions in given situations. Confirm joy, anger, pain, etc.</a:t>
            </a:r>
            <a:br>
              <a:rPr lang="en-US" sz="800" dirty="0">
                <a:latin typeface="arial"/>
              </a:rPr>
            </a:br>
            <a:r>
              <a:rPr lang="en-US" sz="800" dirty="0">
                <a:latin typeface="arial"/>
              </a:rPr>
              <a:t>Prepare the child on what to do - explain actions before they happen. </a:t>
            </a:r>
            <a:r>
              <a:rPr lang="en-US" sz="800" dirty="0" err="1">
                <a:latin typeface="arial"/>
              </a:rPr>
              <a:t>Eg</a:t>
            </a:r>
            <a:r>
              <a:rPr lang="en-US" sz="800" dirty="0">
                <a:latin typeface="arial"/>
              </a:rPr>
              <a:t> when changing diapers: "Now we go out and take the wet diaper off, wash you a little and get a new clean and dry diaper on". The child needs more predictability as a consequence of their need for control. Therefore signals that "it is not dangerous, it's good ..." is important.</a:t>
            </a:r>
            <a:br>
              <a:rPr lang="en-US" sz="800" dirty="0">
                <a:latin typeface="arial"/>
              </a:rPr>
            </a:br>
            <a:r>
              <a:rPr lang="en-US" sz="800" dirty="0">
                <a:latin typeface="arial"/>
              </a:rPr>
              <a:t/>
            </a:r>
            <a:br>
              <a:rPr lang="en-US" sz="800" dirty="0">
                <a:latin typeface="arial"/>
              </a:rPr>
            </a:br>
            <a:r>
              <a:rPr lang="en-US" sz="800" dirty="0">
                <a:latin typeface="arial"/>
              </a:rPr>
              <a:t>FOCUS on the whole child - not just in the sexual assault! And ...</a:t>
            </a:r>
            <a:br>
              <a:rPr lang="en-US" sz="800" dirty="0">
                <a:latin typeface="arial"/>
              </a:rPr>
            </a:br>
            <a:r>
              <a:rPr lang="en-US" sz="800" dirty="0">
                <a:latin typeface="arial"/>
              </a:rPr>
              <a:t/>
            </a:r>
            <a:br>
              <a:rPr lang="en-US" sz="800" dirty="0">
                <a:latin typeface="arial"/>
              </a:rPr>
            </a:br>
            <a:r>
              <a:rPr lang="en-US" sz="800" dirty="0">
                <a:latin typeface="arial"/>
              </a:rPr>
              <a:t>This also applies to children who have abused other children. Its ability to change behavior and put abusive behavior away is very dependent on the adults' ability to accommodate and help - and believe that the child can be something else ...</a:t>
            </a:r>
            <a:br>
              <a:rPr lang="en-US" sz="800" dirty="0">
                <a:latin typeface="arial"/>
              </a:rPr>
            </a:br>
            <a:r>
              <a:rPr lang="en-US" sz="800" dirty="0">
                <a:latin typeface="arial"/>
              </a:rPr>
              <a:t>For example, to emphasize the child's responsibility for the offense, signals a belief in the child's skills and its ability to take responsibility and change the behavior.</a:t>
            </a:r>
            <a:br>
              <a:rPr lang="en-US" sz="800" dirty="0">
                <a:latin typeface="arial"/>
              </a:rPr>
            </a:br>
            <a:r>
              <a:rPr lang="en-US" sz="800" dirty="0">
                <a:latin typeface="arial"/>
              </a:rPr>
              <a:t>It has an independent and essential meaning if mother / father / surroundings are able to - or can be mobilized to - support the child.</a:t>
            </a:r>
            <a:br>
              <a:rPr lang="en-US" sz="800" dirty="0">
                <a:latin typeface="arial"/>
              </a:rPr>
            </a:br>
            <a:r>
              <a:rPr lang="en-US" sz="800" dirty="0">
                <a:latin typeface="arial"/>
              </a:rPr>
              <a:t/>
            </a:r>
            <a:br>
              <a:rPr lang="en-US" sz="800" dirty="0">
                <a:latin typeface="arial"/>
              </a:rPr>
            </a:br>
            <a:r>
              <a:rPr lang="en-US" sz="800" dirty="0">
                <a:latin typeface="arial"/>
              </a:rPr>
              <a:t>The importance of one's own explanation: For example: Have the entire village been raped. Otherwise we do not help the child beyond the feeling that "it's my fault"</a:t>
            </a:r>
            <a:br>
              <a:rPr lang="en-US" sz="800" dirty="0">
                <a:latin typeface="arial"/>
              </a:rPr>
            </a:br>
            <a:r>
              <a:rPr lang="en-US" sz="800" dirty="0">
                <a:latin typeface="arial"/>
              </a:rPr>
              <a:t/>
            </a:r>
            <a:br>
              <a:rPr lang="en-US" sz="800" dirty="0">
                <a:latin typeface="arial"/>
              </a:rPr>
            </a:br>
            <a:r>
              <a:rPr lang="en-US" sz="800" dirty="0">
                <a:latin typeface="arial"/>
              </a:rPr>
              <a:t>NB!! Adults can even ask for help. The child can not. It gives a specific commitment.</a:t>
            </a:r>
            <a:br>
              <a:rPr lang="en-US" sz="800" dirty="0">
                <a:latin typeface="arial"/>
              </a:rPr>
            </a:br>
            <a:r>
              <a:rPr lang="en-US" sz="800" dirty="0">
                <a:latin typeface="arial"/>
              </a:rPr>
              <a:t/>
            </a:r>
            <a:br>
              <a:rPr lang="en-US" sz="800" dirty="0">
                <a:latin typeface="arial"/>
              </a:rPr>
            </a:br>
            <a:r>
              <a:rPr lang="en-US" sz="800" dirty="0">
                <a:latin typeface="arial"/>
              </a:rPr>
              <a:t>Sexual assault is an event - not a diagnosis</a:t>
            </a:r>
          </a:p>
          <a:p>
            <a:pPr eaLnBrk="1" hangingPunct="1">
              <a:lnSpc>
                <a:spcPct val="80000"/>
              </a:lnSpc>
            </a:pPr>
            <a:r>
              <a:rPr lang="en-US" sz="800" dirty="0">
                <a:latin typeface="arial"/>
              </a:rPr>
              <a:t>The child is not a sexual abuse - the child is the victim. </a:t>
            </a:r>
          </a:p>
          <a:p>
            <a:pPr eaLnBrk="1" hangingPunct="1">
              <a:lnSpc>
                <a:spcPct val="80000"/>
              </a:lnSpc>
            </a:pPr>
            <a:r>
              <a:rPr lang="en-US" sz="800" dirty="0">
                <a:latin typeface="arial"/>
              </a:rPr>
              <a:t>See signals as meaningful do not se them as disease</a:t>
            </a:r>
            <a:br>
              <a:rPr lang="en-US" sz="800" dirty="0">
                <a:latin typeface="arial"/>
              </a:rPr>
            </a:br>
            <a:r>
              <a:rPr lang="en-US" sz="800" dirty="0">
                <a:latin typeface="arial"/>
              </a:rPr>
              <a:t>The child will always try to make sense of the madness. </a:t>
            </a:r>
          </a:p>
          <a:p>
            <a:pPr eaLnBrk="1" hangingPunct="1">
              <a:lnSpc>
                <a:spcPct val="80000"/>
              </a:lnSpc>
            </a:pPr>
            <a:r>
              <a:rPr lang="en-US" sz="800" dirty="0">
                <a:latin typeface="arial"/>
              </a:rPr>
              <a:t>And it is often easier to impose its own responsibility rather than to experience close caregivers as evil.</a:t>
            </a:r>
            <a:br>
              <a:rPr lang="en-US" sz="800" dirty="0">
                <a:latin typeface="arial"/>
              </a:rPr>
            </a:br>
            <a:r>
              <a:rPr lang="en-US" sz="800" dirty="0">
                <a:latin typeface="arial"/>
              </a:rPr>
              <a:t/>
            </a:r>
            <a:br>
              <a:rPr lang="en-US" sz="800" dirty="0">
                <a:latin typeface="arial"/>
              </a:rPr>
            </a:br>
            <a:r>
              <a:rPr lang="en-US" sz="800" dirty="0">
                <a:latin typeface="arial"/>
              </a:rPr>
              <a:t>NB! The situation can be experienced acute - especially by the people in the child's environment.</a:t>
            </a:r>
            <a:br>
              <a:rPr lang="en-US" sz="800" dirty="0">
                <a:latin typeface="arial"/>
              </a:rPr>
            </a:br>
            <a:r>
              <a:rPr lang="en-US" sz="800" dirty="0">
                <a:latin typeface="arial"/>
              </a:rPr>
              <a:t>For the child it is as such not acute - the crackdown has been going on for shorter or longer. The secret is broken - but it is not in itself mean that the situation is becoming urgent for the child</a:t>
            </a:r>
            <a:br>
              <a:rPr lang="en-US" sz="800" dirty="0">
                <a:latin typeface="arial"/>
              </a:rPr>
            </a:br>
            <a:r>
              <a:rPr lang="en-US" sz="800" dirty="0">
                <a:latin typeface="arial"/>
              </a:rPr>
              <a:t/>
            </a:r>
            <a:br>
              <a:rPr lang="en-US" sz="800" dirty="0">
                <a:latin typeface="arial"/>
              </a:rPr>
            </a:br>
            <a:r>
              <a:rPr lang="en-US" sz="800" dirty="0">
                <a:latin typeface="arial"/>
              </a:rPr>
              <a:t>Message: Help must be available when needed.</a:t>
            </a:r>
            <a:br>
              <a:rPr lang="en-US" sz="800" dirty="0">
                <a:latin typeface="arial"/>
              </a:rPr>
            </a:br>
            <a:r>
              <a:rPr lang="en-US" sz="800" dirty="0">
                <a:latin typeface="arial"/>
              </a:rPr>
              <a:t>No child should be forced to treatment because 'the adults' considers it necessary</a:t>
            </a:r>
            <a:br>
              <a:rPr lang="en-US" sz="800" dirty="0">
                <a:latin typeface="arial"/>
              </a:rPr>
            </a:br>
            <a:r>
              <a:rPr lang="en-US" sz="800" dirty="0">
                <a:latin typeface="arial"/>
              </a:rPr>
              <a:t>Every child / young / adult should have access to help several times / each time it has new assistance needs, linked to the trauma</a:t>
            </a:r>
            <a:endParaRPr lang="da-DK" sz="800" dirty="0"/>
          </a:p>
          <a:p>
            <a:pPr eaLnBrk="1" hangingPunct="1">
              <a:lnSpc>
                <a:spcPct val="80000"/>
              </a:lnSpc>
            </a:pPr>
            <a:endParaRPr lang="da-DK" sz="800" dirty="0"/>
          </a:p>
          <a:p>
            <a:pPr eaLnBrk="1" hangingPunct="1">
              <a:lnSpc>
                <a:spcPct val="80000"/>
              </a:lnSpc>
            </a:pPr>
            <a:endParaRPr lang="da-DK" sz="8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bwMode="auto">
          <a:noFill/>
          <a:ln>
            <a:miter lim="800000"/>
            <a:headEnd/>
            <a:tailEnd/>
          </a:ln>
        </p:spPr>
        <p:txBody>
          <a:bodyPr/>
          <a:lstStyle/>
          <a:p>
            <a:fld id="{47BE46FE-9114-4D98-8E55-E07304FDDAFE}" type="slidenum">
              <a:rPr lang="da-DK" smtClean="0"/>
              <a:pPr/>
              <a:t>36</a:t>
            </a:fld>
            <a:endParaRPr lang="da-DK" smtClean="0"/>
          </a:p>
        </p:txBody>
      </p:sp>
      <p:sp>
        <p:nvSpPr>
          <p:cNvPr id="234499" name="Rectangle 2"/>
          <p:cNvSpPr>
            <a:spLocks noGrp="1" noRot="1" noChangeAspect="1" noChangeArrowheads="1" noTextEdit="1"/>
          </p:cNvSpPr>
          <p:nvPr>
            <p:ph type="sldImg"/>
          </p:nvPr>
        </p:nvSpPr>
        <p:spPr bwMode="auto">
          <a:xfrm>
            <a:off x="1773238" y="209550"/>
            <a:ext cx="3217862" cy="2414588"/>
          </a:xfrm>
          <a:noFill/>
          <a:ln>
            <a:solidFill>
              <a:srgbClr val="000000"/>
            </a:solidFill>
            <a:miter lim="800000"/>
            <a:headEnd/>
            <a:tailEnd/>
          </a:ln>
        </p:spPr>
      </p:sp>
      <p:sp>
        <p:nvSpPr>
          <p:cNvPr id="234500" name="Rectangle 3"/>
          <p:cNvSpPr>
            <a:spLocks noGrp="1" noChangeArrowheads="1"/>
          </p:cNvSpPr>
          <p:nvPr>
            <p:ph type="body" idx="1"/>
          </p:nvPr>
        </p:nvSpPr>
        <p:spPr bwMode="auto">
          <a:xfrm>
            <a:off x="669078" y="2771334"/>
            <a:ext cx="5332369" cy="6725164"/>
          </a:xfrm>
          <a:noFill/>
        </p:spPr>
        <p:txBody>
          <a:bodyPr wrap="square" numCol="1" anchor="t" anchorCtr="0" compatLnSpc="1">
            <a:prstTxWarp prst="textNoShape">
              <a:avLst/>
            </a:prstTxWarp>
          </a:bodyPr>
          <a:lstStyle/>
          <a:p>
            <a:pPr defTabSz="452811" eaLnBrk="1" hangingPunct="1">
              <a:defRPr/>
            </a:pPr>
            <a:r>
              <a:rPr lang="en-US" dirty="0" smtClean="0">
                <a:effectLst/>
                <a:latin typeface="arial"/>
              </a:rPr>
              <a:t>Important to stress that both violence and sexual abuse occurs in all countries, in all walks of life and in all types of families - across social and cultural boundaries, in all religious and ethnic groups.</a:t>
            </a:r>
            <a:br>
              <a:rPr lang="en-US" dirty="0" smtClean="0">
                <a:effectLst/>
                <a:latin typeface="arial"/>
              </a:rPr>
            </a:br>
            <a:r>
              <a:rPr lang="en-US" dirty="0" smtClean="0">
                <a:effectLst/>
                <a:latin typeface="arial"/>
              </a:rPr>
              <a:t>We suspect that there are more sexual assaults in closed environments - such religiously closed or geographically cut off, </a:t>
            </a:r>
            <a:r>
              <a:rPr lang="en-US" dirty="0" err="1" smtClean="0">
                <a:effectLst/>
                <a:latin typeface="arial"/>
              </a:rPr>
              <a:t>ie</a:t>
            </a:r>
            <a:r>
              <a:rPr lang="en-US" dirty="0" smtClean="0">
                <a:effectLst/>
                <a:latin typeface="arial"/>
              </a:rPr>
              <a:t> peripheral regions with sparse population, poverty and deprivation, with many newcomers from the big cities ("social export"), where there is a higher tolerance in relation to "suspicious characters". We see it in Denmark (see </a:t>
            </a:r>
            <a:r>
              <a:rPr lang="en-US" dirty="0" err="1" smtClean="0">
                <a:effectLst/>
                <a:latin typeface="arial"/>
              </a:rPr>
              <a:t>Erling</a:t>
            </a:r>
            <a:r>
              <a:rPr lang="en-US" dirty="0" smtClean="0">
                <a:effectLst/>
                <a:latin typeface="arial"/>
              </a:rPr>
              <a:t> </a:t>
            </a:r>
            <a:r>
              <a:rPr lang="en-US" dirty="0" err="1" smtClean="0">
                <a:effectLst/>
                <a:latin typeface="arial"/>
              </a:rPr>
              <a:t>Jeppesen's</a:t>
            </a:r>
            <a:r>
              <a:rPr lang="en-US" dirty="0" smtClean="0">
                <a:effectLst/>
                <a:latin typeface="arial"/>
              </a:rPr>
              <a:t> novels, in Norway, see Thor </a:t>
            </a:r>
            <a:r>
              <a:rPr lang="en-US" dirty="0" err="1" smtClean="0">
                <a:effectLst/>
                <a:latin typeface="arial"/>
              </a:rPr>
              <a:t>Bjørg</a:t>
            </a:r>
            <a:r>
              <a:rPr lang="en-US" dirty="0" smtClean="0">
                <a:effectLst/>
                <a:latin typeface="arial"/>
              </a:rPr>
              <a:t> </a:t>
            </a:r>
            <a:r>
              <a:rPr lang="en-US" dirty="0" err="1" smtClean="0">
                <a:effectLst/>
                <a:latin typeface="arial"/>
              </a:rPr>
              <a:t>Wasmos</a:t>
            </a:r>
            <a:r>
              <a:rPr lang="en-US" dirty="0" smtClean="0">
                <a:effectLst/>
                <a:latin typeface="arial"/>
              </a:rPr>
              <a:t> books such as </a:t>
            </a:r>
            <a:r>
              <a:rPr lang="en-US" dirty="0" err="1" smtClean="0">
                <a:effectLst/>
                <a:latin typeface="arial"/>
              </a:rPr>
              <a:t>Thora</a:t>
            </a:r>
            <a:r>
              <a:rPr lang="en-US" dirty="0" smtClean="0">
                <a:effectLst/>
                <a:latin typeface="arial"/>
              </a:rPr>
              <a:t> trilogy).</a:t>
            </a:r>
            <a:br>
              <a:rPr lang="en-US" dirty="0" smtClean="0">
                <a:effectLst/>
                <a:latin typeface="arial"/>
              </a:rPr>
            </a:br>
            <a:r>
              <a:rPr lang="en-US" dirty="0" smtClean="0">
                <a:effectLst/>
                <a:latin typeface="arial"/>
              </a:rPr>
              <a:t/>
            </a:r>
            <a:br>
              <a:rPr lang="en-US" dirty="0" smtClean="0">
                <a:effectLst/>
                <a:latin typeface="arial"/>
              </a:rPr>
            </a:br>
            <a:r>
              <a:rPr lang="en-US" dirty="0" smtClean="0">
                <a:effectLst/>
                <a:latin typeface="arial"/>
              </a:rPr>
              <a:t>Kyrgyzstan: Neglected and abandoned children are at particular risk. Grooming is easy when parents relationship is uncertain, the children lack attention.</a:t>
            </a:r>
            <a:br>
              <a:rPr lang="en-US" dirty="0" smtClean="0">
                <a:effectLst/>
                <a:latin typeface="arial"/>
              </a:rPr>
            </a:br>
            <a:r>
              <a:rPr lang="en-US" dirty="0" smtClean="0">
                <a:effectLst/>
                <a:latin typeface="arial"/>
              </a:rPr>
              <a:t/>
            </a:r>
            <a:br>
              <a:rPr lang="en-US" dirty="0" smtClean="0">
                <a:effectLst/>
                <a:latin typeface="arial"/>
              </a:rPr>
            </a:br>
            <a:r>
              <a:rPr lang="en-US" dirty="0" smtClean="0">
                <a:effectLst/>
                <a:latin typeface="arial"/>
              </a:rPr>
              <a:t>Kyrgyzstan: A special risk are children who come as refugees. They may have been victims of sexual abuse in war and / or as refugees, or they may have prostitute themselves to survive during the escape. (ISIL has allowed sex with children from 9 years)</a:t>
            </a:r>
            <a:br>
              <a:rPr lang="en-US" dirty="0" smtClean="0">
                <a:effectLst/>
                <a:latin typeface="arial"/>
              </a:rPr>
            </a:br>
            <a:r>
              <a:rPr lang="en-US" dirty="0" smtClean="0">
                <a:effectLst/>
                <a:latin typeface="arial"/>
              </a:rPr>
              <a:t/>
            </a:r>
            <a:br>
              <a:rPr lang="en-US" dirty="0" smtClean="0">
                <a:effectLst/>
                <a:latin typeface="arial"/>
              </a:rPr>
            </a:br>
            <a:r>
              <a:rPr lang="en-US" dirty="0" smtClean="0">
                <a:effectLst/>
                <a:latin typeface="arial"/>
              </a:rPr>
              <a:t>Girls: Among mounted and disabled children are more </a:t>
            </a:r>
            <a:r>
              <a:rPr lang="da-DK" i="1" baseline="0" dirty="0" smtClean="0">
                <a:latin typeface="Arial" pitchFamily="34" charset="0"/>
                <a:ea typeface="Geneva" charset="-128"/>
              </a:rPr>
              <a:t>kønslighed ??</a:t>
            </a:r>
            <a:r>
              <a:rPr lang="en-US" dirty="0" smtClean="0">
                <a:effectLst/>
                <a:latin typeface="arial"/>
              </a:rPr>
              <a:t/>
            </a:r>
            <a:br>
              <a:rPr lang="en-US" dirty="0" smtClean="0">
                <a:effectLst/>
                <a:latin typeface="arial"/>
              </a:rPr>
            </a:br>
            <a:r>
              <a:rPr lang="en-US" dirty="0" smtClean="0">
                <a:effectLst/>
                <a:latin typeface="arial"/>
              </a:rPr>
              <a:t/>
            </a:r>
            <a:br>
              <a:rPr lang="en-US" dirty="0" smtClean="0">
                <a:effectLst/>
                <a:latin typeface="arial"/>
              </a:rPr>
            </a:br>
            <a:r>
              <a:rPr lang="en-US" dirty="0" smtClean="0">
                <a:effectLst/>
                <a:latin typeface="arial"/>
              </a:rPr>
              <a:t>Kyrgyzstan: What does it mean that there are children who are left with grandparents or other family members? Can the extended family relationship both pose a risk and a resource? What about the children who live on the street? Children who come to the country as refugees?</a:t>
            </a:r>
            <a:endParaRPr lang="da-DK" dirty="0" smtClean="0">
              <a:latin typeface="Arial" pitchFamily="34" charset="0"/>
              <a:ea typeface="Geneva" charset="-128"/>
            </a:endParaRPr>
          </a:p>
          <a:p>
            <a:pPr eaLnBrk="1" hangingPunct="1"/>
            <a:endParaRPr lang="da-DK" baseline="0" dirty="0" smtClean="0">
              <a:latin typeface="Arial" pitchFamily="34" charset="0"/>
              <a:ea typeface="Geneva" charset="-128"/>
            </a:endParaRPr>
          </a:p>
          <a:p>
            <a:pPr eaLnBrk="1" hangingPunct="1"/>
            <a:endParaRPr lang="da-DK" baseline="0" dirty="0" smtClean="0">
              <a:latin typeface="Arial" pitchFamily="34" charset="0"/>
              <a:ea typeface="Geneva" charset="-128"/>
            </a:endParaRPr>
          </a:p>
          <a:p>
            <a:pPr eaLnBrk="1" hangingPunct="1"/>
            <a:endParaRPr lang="da-DK" baseline="0" dirty="0" smtClean="0">
              <a:latin typeface="Arial" pitchFamily="34" charset="0"/>
              <a:ea typeface="Geneva"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274638" y="-1588"/>
            <a:ext cx="5907087" cy="4432301"/>
          </a:xfrm>
        </p:spPr>
      </p:sp>
      <p:sp>
        <p:nvSpPr>
          <p:cNvPr id="3" name="Pladsholder til noter 2"/>
          <p:cNvSpPr>
            <a:spLocks noGrp="1"/>
          </p:cNvSpPr>
          <p:nvPr>
            <p:ph type="body" idx="1"/>
          </p:nvPr>
        </p:nvSpPr>
        <p:spPr/>
        <p:txBody>
          <a:bodyPr>
            <a:normAutofit/>
          </a:bodyPr>
          <a:lstStyle/>
          <a:p>
            <a:endParaRPr lang="da-DK" dirty="0"/>
          </a:p>
        </p:txBody>
      </p:sp>
      <p:sp>
        <p:nvSpPr>
          <p:cNvPr id="4" name="Pladsholder til diasnummer 3"/>
          <p:cNvSpPr>
            <a:spLocks noGrp="1"/>
          </p:cNvSpPr>
          <p:nvPr>
            <p:ph type="sldNum" sz="quarter" idx="10"/>
          </p:nvPr>
        </p:nvSpPr>
        <p:spPr/>
        <p:txBody>
          <a:bodyPr/>
          <a:lstStyle/>
          <a:p>
            <a:pPr>
              <a:defRPr/>
            </a:pPr>
            <a:fld id="{6C629F6C-0E78-4FF5-8174-7E66CF057A8F}" type="slidenum">
              <a:rPr lang="da-DK" altLang="da-DK" smtClean="0"/>
              <a:pPr>
                <a:defRPr/>
              </a:pPr>
              <a:t>37</a:t>
            </a:fld>
            <a:endParaRPr lang="da-DK" altLang="da-DK"/>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274638" y="-1588"/>
            <a:ext cx="5907087" cy="4432301"/>
          </a:xfrm>
        </p:spPr>
      </p:sp>
      <p:sp>
        <p:nvSpPr>
          <p:cNvPr id="3" name="Pladsholder til noter 2"/>
          <p:cNvSpPr>
            <a:spLocks noGrp="1"/>
          </p:cNvSpPr>
          <p:nvPr>
            <p:ph type="body" idx="1"/>
          </p:nvPr>
        </p:nvSpPr>
        <p:spPr/>
        <p:txBody>
          <a:bodyPr>
            <a:normAutofit/>
          </a:bodyPr>
          <a:lstStyle/>
          <a:p>
            <a:r>
              <a:rPr lang="en-US" dirty="0" smtClean="0">
                <a:effectLst/>
                <a:latin typeface="arial"/>
              </a:rPr>
              <a:t>Violence and sexual abuse is not a diagnosis. One can not conclude from incident response to damage in the long term. There are not clear signs. There is no answer book.</a:t>
            </a:r>
            <a:br>
              <a:rPr lang="en-US" dirty="0" smtClean="0">
                <a:effectLst/>
                <a:latin typeface="arial"/>
              </a:rPr>
            </a:br>
            <a:r>
              <a:rPr lang="en-US" dirty="0" smtClean="0">
                <a:effectLst/>
                <a:latin typeface="arial"/>
              </a:rPr>
              <a:t>It rises special demands to professionalism.</a:t>
            </a:r>
            <a:br>
              <a:rPr lang="en-US" dirty="0" smtClean="0">
                <a:effectLst/>
                <a:latin typeface="arial"/>
              </a:rPr>
            </a:br>
            <a:r>
              <a:rPr lang="en-US" dirty="0" smtClean="0">
                <a:effectLst/>
                <a:latin typeface="arial"/>
              </a:rPr>
              <a:t>The children do not tell directly what they have been exposed to. They do not talk about it and they do not know it's wrong.</a:t>
            </a:r>
          </a:p>
          <a:p>
            <a:r>
              <a:rPr lang="en-US" dirty="0" smtClean="0">
                <a:effectLst/>
                <a:latin typeface="arial"/>
              </a:rPr>
              <a:t/>
            </a:r>
            <a:br>
              <a:rPr lang="en-US" dirty="0" smtClean="0">
                <a:effectLst/>
                <a:latin typeface="arial"/>
              </a:rPr>
            </a:br>
            <a:r>
              <a:rPr lang="en-US" dirty="0" smtClean="0">
                <a:effectLst/>
                <a:latin typeface="arial"/>
              </a:rPr>
              <a:t>(Therefore, information about children's rights is important both in prevention and when handling assaults</a:t>
            </a:r>
            <a:r>
              <a:rPr lang="en-US" baseline="0" dirty="0" smtClean="0">
                <a:effectLst/>
                <a:latin typeface="arial"/>
              </a:rPr>
              <a:t> </a:t>
            </a:r>
            <a:r>
              <a:rPr lang="en-US" dirty="0" smtClean="0">
                <a:effectLst/>
                <a:latin typeface="arial"/>
              </a:rPr>
              <a:t>with children.)</a:t>
            </a:r>
            <a:endParaRPr lang="da-DK" dirty="0"/>
          </a:p>
        </p:txBody>
      </p:sp>
      <p:sp>
        <p:nvSpPr>
          <p:cNvPr id="4" name="Pladsholder til diasnummer 3"/>
          <p:cNvSpPr>
            <a:spLocks noGrp="1"/>
          </p:cNvSpPr>
          <p:nvPr>
            <p:ph type="sldNum" sz="quarter" idx="10"/>
          </p:nvPr>
        </p:nvSpPr>
        <p:spPr/>
        <p:txBody>
          <a:bodyPr/>
          <a:lstStyle/>
          <a:p>
            <a:pPr>
              <a:defRPr/>
            </a:pPr>
            <a:fld id="{6C629F6C-0E78-4FF5-8174-7E66CF057A8F}" type="slidenum">
              <a:rPr lang="da-DK" altLang="da-DK" smtClean="0"/>
              <a:pPr>
                <a:defRPr/>
              </a:pPr>
              <a:t>38</a:t>
            </a:fld>
            <a:endParaRPr lang="da-DK" altLang="da-DK"/>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BE5CC564-3E2C-4EAD-A45A-7675FEED6B7E}" type="slidenum">
              <a:rPr lang="da-DK" smtClean="0">
                <a:latin typeface="Arial" pitchFamily="34" charset="0"/>
              </a:rPr>
              <a:pPr/>
              <a:t>39</a:t>
            </a:fld>
            <a:endParaRPr lang="da-DK" smtClean="0">
              <a:latin typeface="Arial" pitchFamily="34" charset="0"/>
            </a:endParaRPr>
          </a:p>
        </p:txBody>
      </p:sp>
      <p:sp>
        <p:nvSpPr>
          <p:cNvPr id="57347" name="Rectangle 2"/>
          <p:cNvSpPr>
            <a:spLocks noGrp="1" noRot="1" noChangeAspect="1" noChangeArrowheads="1" noTextEdit="1"/>
          </p:cNvSpPr>
          <p:nvPr>
            <p:ph type="sldImg"/>
          </p:nvPr>
        </p:nvSpPr>
        <p:spPr>
          <a:xfrm>
            <a:off x="852488" y="744538"/>
            <a:ext cx="4962525" cy="3722687"/>
          </a:xfrm>
          <a:ln/>
        </p:spPr>
      </p:sp>
      <p:sp>
        <p:nvSpPr>
          <p:cNvPr id="57348" name="Rectangle 3"/>
          <p:cNvSpPr>
            <a:spLocks noGrp="1" noChangeArrowheads="1"/>
          </p:cNvSpPr>
          <p:nvPr>
            <p:ph type="body" idx="1"/>
          </p:nvPr>
        </p:nvSpPr>
        <p:spPr>
          <a:noFill/>
          <a:ln/>
        </p:spPr>
        <p:txBody>
          <a:bodyPr/>
          <a:lstStyle/>
          <a:p>
            <a:pPr>
              <a:lnSpc>
                <a:spcPct val="80000"/>
              </a:lnSpc>
            </a:pPr>
            <a:r>
              <a:rPr lang="en-US" dirty="0" smtClean="0">
                <a:effectLst/>
                <a:latin typeface="arial"/>
              </a:rPr>
              <a:t>To spot the violence - to see signs and signals, however, is no clear or easy thing.</a:t>
            </a:r>
            <a:br>
              <a:rPr lang="en-US" dirty="0" smtClean="0">
                <a:effectLst/>
                <a:latin typeface="arial"/>
              </a:rPr>
            </a:br>
            <a:r>
              <a:rPr lang="en-US" dirty="0" smtClean="0">
                <a:effectLst/>
                <a:latin typeface="arial"/>
              </a:rPr>
              <a:t>Signs and signals should be seen as symptoms that the child is not thriving.</a:t>
            </a:r>
            <a:br>
              <a:rPr lang="en-US" dirty="0" smtClean="0">
                <a:effectLst/>
                <a:latin typeface="arial"/>
              </a:rPr>
            </a:br>
            <a:r>
              <a:rPr lang="en-US" dirty="0" smtClean="0">
                <a:effectLst/>
                <a:latin typeface="arial"/>
              </a:rPr>
              <a:t>Symptoms should be seen as the child's unique language to explain that it is not thriving.</a:t>
            </a:r>
            <a:br>
              <a:rPr lang="en-US" dirty="0" smtClean="0">
                <a:effectLst/>
                <a:latin typeface="arial"/>
              </a:rPr>
            </a:br>
            <a:r>
              <a:rPr lang="en-US" dirty="0" smtClean="0">
                <a:effectLst/>
                <a:latin typeface="arial"/>
              </a:rPr>
              <a:t>It's not about the answer book or a linear relationship - people and also children react differently to adverse life events - there is no universal vulnerability ...</a:t>
            </a:r>
            <a:br>
              <a:rPr lang="en-US" dirty="0" smtClean="0">
                <a:effectLst/>
                <a:latin typeface="arial"/>
              </a:rPr>
            </a:br>
            <a:r>
              <a:rPr lang="en-US" dirty="0" smtClean="0">
                <a:effectLst/>
                <a:latin typeface="arial"/>
              </a:rPr>
              <a:t>Positively speaking, symptoms are the persons way to cope with something that is totally unbearable.</a:t>
            </a:r>
            <a:br>
              <a:rPr lang="en-US" dirty="0" smtClean="0">
                <a:effectLst/>
                <a:latin typeface="arial"/>
              </a:rPr>
            </a:br>
            <a:r>
              <a:rPr lang="en-US" dirty="0" smtClean="0">
                <a:effectLst/>
                <a:latin typeface="arial"/>
              </a:rPr>
              <a:t>The problem is that it starts out as a sign, a symptom, a reaction, a state – and it can be a part of the personality (insecurity, anxiety, </a:t>
            </a:r>
            <a:r>
              <a:rPr lang="en-US" dirty="0" err="1" smtClean="0">
                <a:effectLst/>
                <a:latin typeface="arial"/>
              </a:rPr>
              <a:t>agressitivitet</a:t>
            </a:r>
            <a:r>
              <a:rPr lang="en-US" dirty="0" smtClean="0">
                <a:effectLst/>
                <a:latin typeface="arial"/>
              </a:rPr>
              <a:t> ...)</a:t>
            </a:r>
            <a:br>
              <a:rPr lang="en-US" dirty="0" smtClean="0">
                <a:effectLst/>
                <a:latin typeface="arial"/>
              </a:rPr>
            </a:br>
            <a:r>
              <a:rPr lang="en-US" dirty="0" smtClean="0">
                <a:effectLst/>
                <a:latin typeface="arial"/>
              </a:rPr>
              <a:t/>
            </a:r>
            <a:br>
              <a:rPr lang="en-US" dirty="0" smtClean="0">
                <a:effectLst/>
                <a:latin typeface="arial"/>
              </a:rPr>
            </a:br>
            <a:r>
              <a:rPr lang="en-US" dirty="0" smtClean="0">
                <a:effectLst/>
                <a:latin typeface="arial"/>
              </a:rPr>
              <a:t>Several factors / context (age, personality, parental relationship ...).</a:t>
            </a:r>
            <a:br>
              <a:rPr lang="en-US" dirty="0" smtClean="0">
                <a:effectLst/>
                <a:latin typeface="arial"/>
              </a:rPr>
            </a:br>
            <a:r>
              <a:rPr lang="en-US" dirty="0" smtClean="0">
                <a:effectLst/>
                <a:latin typeface="arial"/>
              </a:rPr>
              <a:t/>
            </a:r>
            <a:br>
              <a:rPr lang="en-US" dirty="0" smtClean="0">
                <a:effectLst/>
                <a:latin typeface="arial"/>
              </a:rPr>
            </a:br>
            <a:r>
              <a:rPr lang="en-US" dirty="0" smtClean="0">
                <a:effectLst/>
                <a:latin typeface="arial"/>
              </a:rPr>
              <a:t>Child Perspective: We must remember that violence and sexual abuse are often wordless - and the child does not necessarily have a language for what it meets.</a:t>
            </a:r>
          </a:p>
          <a:p>
            <a:pPr>
              <a:lnSpc>
                <a:spcPct val="80000"/>
              </a:lnSpc>
            </a:pPr>
            <a:endParaRPr lang="en-US" dirty="0" smtClean="0">
              <a:effectLst/>
              <a:latin typeface="arial"/>
              <a:ea typeface="Geneva" charset="-128"/>
            </a:endParaRPr>
          </a:p>
          <a:p>
            <a:pPr>
              <a:lnSpc>
                <a:spcPct val="80000"/>
              </a:lnSpc>
            </a:pPr>
            <a:r>
              <a:rPr lang="en-US" dirty="0" smtClean="0">
                <a:effectLst/>
                <a:latin typeface="arial"/>
              </a:rPr>
              <a:t>About the communicative aspects: supplement with dialogue-response model. The message is that you as a professional should also be alert on your own role in relation to the child's signals.</a:t>
            </a:r>
            <a:endParaRPr lang="da-DK" dirty="0" smtClean="0">
              <a:latin typeface="Arial" pitchFamily="34" charset="0"/>
              <a:ea typeface="Geneva" charset="-128"/>
            </a:endParaRPr>
          </a:p>
          <a:p>
            <a:pPr>
              <a:lnSpc>
                <a:spcPct val="80000"/>
              </a:lnSpc>
            </a:pPr>
            <a:endParaRPr lang="da-DK" dirty="0" smtClean="0">
              <a:latin typeface="Arial" pitchFamily="34" charset="0"/>
              <a:ea typeface="Geneva" charset="-128"/>
            </a:endParaRPr>
          </a:p>
          <a:p>
            <a:pPr>
              <a:lnSpc>
                <a:spcPct val="80000"/>
              </a:lnSpc>
            </a:pPr>
            <a:r>
              <a:rPr lang="da-DK" dirty="0" smtClean="0">
                <a:latin typeface="Arial" pitchFamily="34" charset="0"/>
                <a:ea typeface="Geneva" charset="-128"/>
              </a:rPr>
              <a:t>*********</a:t>
            </a:r>
          </a:p>
          <a:p>
            <a:pPr>
              <a:lnSpc>
                <a:spcPct val="80000"/>
              </a:lnSpc>
            </a:pPr>
            <a:r>
              <a:rPr lang="da-DK" dirty="0" smtClean="0">
                <a:latin typeface="Arial" pitchFamily="34" charset="0"/>
                <a:ea typeface="Geneva" charset="-128"/>
              </a:rPr>
              <a:t> </a:t>
            </a:r>
          </a:p>
          <a:p>
            <a:pPr>
              <a:lnSpc>
                <a:spcPct val="115000"/>
              </a:lnSpc>
              <a:spcAft>
                <a:spcPts val="990"/>
              </a:spcAft>
            </a:pPr>
            <a:r>
              <a:rPr lang="da-DK" dirty="0" err="1">
                <a:solidFill>
                  <a:srgbClr val="222222"/>
                </a:solidFill>
                <a:latin typeface="Arial"/>
                <a:ea typeface="Calibri"/>
                <a:cs typeface="Times New Roman"/>
              </a:rPr>
              <a:t>Important</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modulate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signs</a:t>
            </a:r>
            <a:r>
              <a:rPr lang="da-DK" dirty="0">
                <a:solidFill>
                  <a:srgbClr val="222222"/>
                </a:solidFill>
                <a:latin typeface="Arial"/>
                <a:ea typeface="Calibri"/>
                <a:cs typeface="Times New Roman"/>
              </a:rPr>
              <a:t> and signals, </a:t>
            </a:r>
            <a:r>
              <a:rPr lang="da-DK" dirty="0" err="1">
                <a:solidFill>
                  <a:srgbClr val="222222"/>
                </a:solidFill>
                <a:latin typeface="Arial"/>
                <a:ea typeface="Calibri"/>
                <a:cs typeface="Times New Roman"/>
              </a:rPr>
              <a:t>seen</a:t>
            </a:r>
            <a:r>
              <a:rPr lang="da-DK" dirty="0">
                <a:solidFill>
                  <a:srgbClr val="222222"/>
                </a:solidFill>
                <a:latin typeface="Arial"/>
                <a:ea typeface="Calibri"/>
                <a:cs typeface="Times New Roman"/>
              </a:rPr>
              <a:t> as symptoms of </a:t>
            </a:r>
            <a:r>
              <a:rPr lang="da-DK" dirty="0" err="1">
                <a:solidFill>
                  <a:srgbClr val="222222"/>
                </a:solidFill>
                <a:latin typeface="Arial"/>
                <a:ea typeface="Calibri"/>
                <a:cs typeface="Times New Roman"/>
              </a:rPr>
              <a:t>abuse</a:t>
            </a:r>
            <a:r>
              <a:rPr lang="da-DK" dirty="0">
                <a:solidFill>
                  <a:srgbClr val="222222"/>
                </a:solidFill>
                <a:latin typeface="Arial"/>
                <a:ea typeface="Calibri"/>
                <a:cs typeface="Times New Roman"/>
              </a:rPr>
              <a:t>, in relation to </a:t>
            </a:r>
            <a:endParaRPr lang="da-DK" dirty="0">
              <a:ea typeface="Calibri"/>
              <a:cs typeface="Times New Roman"/>
            </a:endParaRPr>
          </a:p>
          <a:p>
            <a:pPr>
              <a:lnSpc>
                <a:spcPct val="115000"/>
              </a:lnSpc>
              <a:spcAft>
                <a:spcPts val="990"/>
              </a:spcAft>
            </a:pPr>
            <a:r>
              <a:rPr lang="da-DK" dirty="0">
                <a:solidFill>
                  <a:srgbClr val="222222"/>
                </a:solidFill>
                <a:latin typeface="Arial"/>
                <a:ea typeface="Calibri"/>
                <a:cs typeface="Times New Roman"/>
              </a:rPr>
              <a:t>The </a:t>
            </a:r>
            <a:r>
              <a:rPr lang="da-DK" dirty="0" err="1">
                <a:solidFill>
                  <a:srgbClr val="222222"/>
                </a:solidFill>
                <a:latin typeface="Arial"/>
                <a:ea typeface="Calibri"/>
                <a:cs typeface="Times New Roman"/>
              </a:rPr>
              <a:t>child's</a:t>
            </a:r>
            <a:r>
              <a:rPr lang="da-DK" dirty="0">
                <a:solidFill>
                  <a:srgbClr val="222222"/>
                </a:solidFill>
                <a:latin typeface="Arial"/>
                <a:ea typeface="Calibri"/>
                <a:cs typeface="Times New Roman"/>
              </a:rPr>
              <a:t> age - (has </a:t>
            </a:r>
            <a:r>
              <a:rPr lang="da-DK" dirty="0" err="1">
                <a:solidFill>
                  <a:srgbClr val="222222"/>
                </a:solidFill>
                <a:latin typeface="Arial"/>
                <a:ea typeface="Calibri"/>
                <a:cs typeface="Times New Roman"/>
              </a:rPr>
              <a:t>abuses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happened</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before</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child</a:t>
            </a:r>
            <a:r>
              <a:rPr lang="da-DK" dirty="0">
                <a:solidFill>
                  <a:srgbClr val="222222"/>
                </a:solidFill>
                <a:latin typeface="Arial"/>
                <a:ea typeface="Calibri"/>
                <a:cs typeface="Times New Roman"/>
              </a:rPr>
              <a:t> has </a:t>
            </a:r>
            <a:r>
              <a:rPr lang="da-DK" dirty="0" err="1">
                <a:solidFill>
                  <a:srgbClr val="222222"/>
                </a:solidFill>
                <a:latin typeface="Arial"/>
                <a:ea typeface="Calibri"/>
                <a:cs typeface="Times New Roman"/>
              </a:rPr>
              <a:t>language</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each</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child's</a:t>
            </a:r>
            <a:r>
              <a:rPr lang="da-DK" dirty="0">
                <a:solidFill>
                  <a:srgbClr val="222222"/>
                </a:solidFill>
                <a:latin typeface="Arial"/>
                <a:ea typeface="Calibri"/>
                <a:cs typeface="Times New Roman"/>
              </a:rPr>
              <a:t> overall </a:t>
            </a:r>
            <a:r>
              <a:rPr lang="da-DK" dirty="0" err="1">
                <a:solidFill>
                  <a:srgbClr val="222222"/>
                </a:solidFill>
                <a:latin typeface="Arial"/>
                <a:ea typeface="Calibri"/>
                <a:cs typeface="Times New Roman"/>
              </a:rPr>
              <a:t>functioning</a:t>
            </a:r>
            <a:r>
              <a:rPr lang="da-DK" dirty="0">
                <a:solidFill>
                  <a:srgbClr val="222222"/>
                </a:solidFill>
                <a:latin typeface="Arial"/>
                <a:ea typeface="Calibri"/>
                <a:cs typeface="Times New Roman"/>
              </a:rPr>
              <a:t>. </a:t>
            </a:r>
            <a:r>
              <a:rPr lang="da-DK" dirty="0">
                <a:ea typeface="Calibri"/>
                <a:cs typeface="Times New Roman"/>
              </a:rPr>
              <a:t>Do the </a:t>
            </a:r>
            <a:r>
              <a:rPr lang="da-DK" dirty="0" err="1">
                <a:ea typeface="Calibri"/>
                <a:cs typeface="Times New Roman"/>
              </a:rPr>
              <a:t>child</a:t>
            </a:r>
            <a:r>
              <a:rPr lang="da-DK" dirty="0">
                <a:ea typeface="Calibri"/>
                <a:cs typeface="Times New Roman"/>
              </a:rPr>
              <a:t> know at all </a:t>
            </a:r>
            <a:r>
              <a:rPr lang="da-DK" dirty="0" err="1">
                <a:ea typeface="Calibri"/>
                <a:cs typeface="Times New Roman"/>
              </a:rPr>
              <a:t>that</a:t>
            </a:r>
            <a:r>
              <a:rPr lang="da-DK" dirty="0">
                <a:ea typeface="Calibri"/>
                <a:cs typeface="Times New Roman"/>
              </a:rPr>
              <a:t> it is </a:t>
            </a:r>
            <a:r>
              <a:rPr lang="da-DK" dirty="0" err="1">
                <a:ea typeface="Calibri"/>
                <a:cs typeface="Times New Roman"/>
              </a:rPr>
              <a:t>abuse</a:t>
            </a:r>
            <a:r>
              <a:rPr lang="da-DK" dirty="0">
                <a:ea typeface="Calibri"/>
                <a:cs typeface="Times New Roman"/>
              </a:rPr>
              <a:t>? </a:t>
            </a:r>
            <a:r>
              <a:rPr lang="da-DK" dirty="0" err="1">
                <a:ea typeface="Calibri"/>
                <a:cs typeface="Times New Roman"/>
              </a:rPr>
              <a:t>Children</a:t>
            </a:r>
            <a:r>
              <a:rPr lang="da-DK" dirty="0">
                <a:ea typeface="Calibri"/>
                <a:cs typeface="Times New Roman"/>
              </a:rPr>
              <a:t> show </a:t>
            </a:r>
            <a:r>
              <a:rPr lang="da-DK" dirty="0" err="1">
                <a:ea typeface="Calibri"/>
                <a:cs typeface="Times New Roman"/>
              </a:rPr>
              <a:t>signs</a:t>
            </a:r>
            <a:r>
              <a:rPr lang="da-DK" dirty="0">
                <a:ea typeface="Calibri"/>
                <a:cs typeface="Times New Roman"/>
              </a:rPr>
              <a:t> and signals / symptoms, </a:t>
            </a:r>
            <a:r>
              <a:rPr lang="da-DK" dirty="0" err="1">
                <a:ea typeface="Calibri"/>
                <a:cs typeface="Times New Roman"/>
              </a:rPr>
              <a:t>depending</a:t>
            </a:r>
            <a:r>
              <a:rPr lang="da-DK" dirty="0">
                <a:ea typeface="Calibri"/>
                <a:cs typeface="Times New Roman"/>
              </a:rPr>
              <a:t> on </a:t>
            </a:r>
            <a:r>
              <a:rPr lang="da-DK" dirty="0" err="1">
                <a:ea typeface="Calibri"/>
                <a:cs typeface="Times New Roman"/>
              </a:rPr>
              <a:t>their</a:t>
            </a:r>
            <a:r>
              <a:rPr lang="da-DK" dirty="0">
                <a:ea typeface="Calibri"/>
                <a:cs typeface="Times New Roman"/>
              </a:rPr>
              <a:t> age - and temperament. </a:t>
            </a:r>
            <a:r>
              <a:rPr lang="da-DK" dirty="0" err="1">
                <a:ea typeface="Calibri"/>
                <a:cs typeface="Times New Roman"/>
              </a:rPr>
              <a:t>Some</a:t>
            </a:r>
            <a:r>
              <a:rPr lang="da-DK" dirty="0">
                <a:ea typeface="Calibri"/>
                <a:cs typeface="Times New Roman"/>
              </a:rPr>
              <a:t> </a:t>
            </a:r>
            <a:r>
              <a:rPr lang="da-DK" dirty="0" err="1">
                <a:ea typeface="Calibri"/>
                <a:cs typeface="Times New Roman"/>
              </a:rPr>
              <a:t>children</a:t>
            </a:r>
            <a:r>
              <a:rPr lang="da-DK" dirty="0">
                <a:ea typeface="Calibri"/>
                <a:cs typeface="Times New Roman"/>
              </a:rPr>
              <a:t> </a:t>
            </a:r>
            <a:r>
              <a:rPr lang="da-DK" dirty="0" err="1">
                <a:ea typeface="Calibri"/>
                <a:cs typeface="Times New Roman"/>
              </a:rPr>
              <a:t>become</a:t>
            </a:r>
            <a:r>
              <a:rPr lang="da-DK" dirty="0">
                <a:ea typeface="Calibri"/>
                <a:cs typeface="Times New Roman"/>
              </a:rPr>
              <a:t> more </a:t>
            </a:r>
            <a:r>
              <a:rPr lang="da-DK" dirty="0" err="1">
                <a:ea typeface="Calibri"/>
                <a:cs typeface="Times New Roman"/>
              </a:rPr>
              <a:t>introverted</a:t>
            </a:r>
            <a:r>
              <a:rPr lang="da-DK" dirty="0">
                <a:ea typeface="Calibri"/>
                <a:cs typeface="Times New Roman"/>
              </a:rPr>
              <a:t> </a:t>
            </a:r>
            <a:r>
              <a:rPr lang="da-DK" dirty="0" err="1">
                <a:ea typeface="Calibri"/>
                <a:cs typeface="Times New Roman"/>
              </a:rPr>
              <a:t>when</a:t>
            </a:r>
            <a:r>
              <a:rPr lang="da-DK" dirty="0">
                <a:ea typeface="Calibri"/>
                <a:cs typeface="Times New Roman"/>
              </a:rPr>
              <a:t> </a:t>
            </a:r>
            <a:r>
              <a:rPr lang="da-DK" dirty="0" err="1">
                <a:ea typeface="Calibri"/>
                <a:cs typeface="Times New Roman"/>
              </a:rPr>
              <a:t>they</a:t>
            </a:r>
            <a:r>
              <a:rPr lang="da-DK" dirty="0">
                <a:ea typeface="Calibri"/>
                <a:cs typeface="Times New Roman"/>
              </a:rPr>
              <a:t> feel bad, </a:t>
            </a:r>
            <a:r>
              <a:rPr lang="da-DK" dirty="0" err="1">
                <a:ea typeface="Calibri"/>
                <a:cs typeface="Times New Roman"/>
              </a:rPr>
              <a:t>some</a:t>
            </a:r>
            <a:r>
              <a:rPr lang="da-DK" dirty="0">
                <a:ea typeface="Calibri"/>
                <a:cs typeface="Times New Roman"/>
              </a:rPr>
              <a:t> more </a:t>
            </a:r>
            <a:r>
              <a:rPr lang="da-DK" dirty="0" err="1">
                <a:ea typeface="Calibri"/>
                <a:cs typeface="Times New Roman"/>
              </a:rPr>
              <a:t>extroverted</a:t>
            </a:r>
            <a:r>
              <a:rPr lang="da-DK" dirty="0">
                <a:ea typeface="Calibri"/>
                <a:cs typeface="Times New Roman"/>
              </a:rPr>
              <a:t>. </a:t>
            </a:r>
            <a:r>
              <a:rPr lang="da-DK" dirty="0" err="1">
                <a:ea typeface="Calibri"/>
                <a:cs typeface="Times New Roman"/>
              </a:rPr>
              <a:t>Some</a:t>
            </a:r>
            <a:r>
              <a:rPr lang="da-DK" dirty="0">
                <a:ea typeface="Calibri"/>
                <a:cs typeface="Times New Roman"/>
              </a:rPr>
              <a:t> </a:t>
            </a:r>
            <a:r>
              <a:rPr lang="da-DK" dirty="0" err="1">
                <a:ea typeface="Calibri"/>
                <a:cs typeface="Times New Roman"/>
              </a:rPr>
              <a:t>children</a:t>
            </a:r>
            <a:r>
              <a:rPr lang="da-DK" dirty="0">
                <a:ea typeface="Calibri"/>
                <a:cs typeface="Times New Roman"/>
              </a:rPr>
              <a:t> </a:t>
            </a:r>
            <a:r>
              <a:rPr lang="da-DK" dirty="0" err="1">
                <a:ea typeface="Calibri"/>
                <a:cs typeface="Times New Roman"/>
              </a:rPr>
              <a:t>can</a:t>
            </a:r>
            <a:r>
              <a:rPr lang="da-DK" dirty="0">
                <a:ea typeface="Calibri"/>
                <a:cs typeface="Times New Roman"/>
              </a:rPr>
              <a:t> speak </a:t>
            </a:r>
            <a:r>
              <a:rPr lang="da-DK" dirty="0" err="1">
                <a:ea typeface="Calibri"/>
                <a:cs typeface="Times New Roman"/>
              </a:rPr>
              <a:t>directly</a:t>
            </a:r>
            <a:r>
              <a:rPr lang="da-DK" dirty="0">
                <a:ea typeface="Calibri"/>
                <a:cs typeface="Times New Roman"/>
              </a:rPr>
              <a:t> (if </a:t>
            </a:r>
            <a:r>
              <a:rPr lang="da-DK" dirty="0" err="1">
                <a:ea typeface="Calibri"/>
                <a:cs typeface="Times New Roman"/>
              </a:rPr>
              <a:t>they</a:t>
            </a:r>
            <a:r>
              <a:rPr lang="da-DK" dirty="0">
                <a:ea typeface="Calibri"/>
                <a:cs typeface="Times New Roman"/>
              </a:rPr>
              <a:t> have </a:t>
            </a:r>
            <a:r>
              <a:rPr lang="da-DK" dirty="0" err="1">
                <a:ea typeface="Calibri"/>
                <a:cs typeface="Times New Roman"/>
              </a:rPr>
              <a:t>words</a:t>
            </a:r>
            <a:r>
              <a:rPr lang="da-DK" dirty="0">
                <a:ea typeface="Calibri"/>
                <a:cs typeface="Times New Roman"/>
              </a:rPr>
              <a:t> for </a:t>
            </a:r>
            <a:r>
              <a:rPr lang="da-DK" dirty="0" err="1">
                <a:ea typeface="Calibri"/>
                <a:cs typeface="Times New Roman"/>
              </a:rPr>
              <a:t>what</a:t>
            </a:r>
            <a:r>
              <a:rPr lang="da-DK" dirty="0">
                <a:ea typeface="Calibri"/>
                <a:cs typeface="Times New Roman"/>
              </a:rPr>
              <a:t> has </a:t>
            </a:r>
            <a:r>
              <a:rPr lang="da-DK" dirty="0" err="1">
                <a:ea typeface="Calibri"/>
                <a:cs typeface="Times New Roman"/>
              </a:rPr>
              <a:t>happened</a:t>
            </a:r>
            <a:r>
              <a:rPr lang="da-DK" dirty="0">
                <a:ea typeface="Calibri"/>
                <a:cs typeface="Times New Roman"/>
              </a:rPr>
              <a:t> to </a:t>
            </a:r>
            <a:r>
              <a:rPr lang="da-DK" dirty="0" err="1">
                <a:ea typeface="Calibri"/>
                <a:cs typeface="Times New Roman"/>
              </a:rPr>
              <a:t>them</a:t>
            </a:r>
            <a:r>
              <a:rPr lang="da-DK" dirty="0">
                <a:ea typeface="Calibri"/>
                <a:cs typeface="Times New Roman"/>
              </a:rPr>
              <a:t>), </a:t>
            </a:r>
            <a:r>
              <a:rPr lang="da-DK" dirty="0" err="1">
                <a:ea typeface="Calibri"/>
                <a:cs typeface="Times New Roman"/>
              </a:rPr>
              <a:t>others</a:t>
            </a:r>
            <a:r>
              <a:rPr lang="da-DK" dirty="0">
                <a:ea typeface="Calibri"/>
                <a:cs typeface="Times New Roman"/>
              </a:rPr>
              <a:t> </a:t>
            </a:r>
            <a:r>
              <a:rPr lang="da-DK" dirty="0" err="1">
                <a:ea typeface="Calibri"/>
                <a:cs typeface="Times New Roman"/>
              </a:rPr>
              <a:t>are</a:t>
            </a:r>
            <a:r>
              <a:rPr lang="da-DK" dirty="0">
                <a:ea typeface="Calibri"/>
                <a:cs typeface="Times New Roman"/>
              </a:rPr>
              <a:t> more </a:t>
            </a:r>
            <a:r>
              <a:rPr lang="da-DK" dirty="0" err="1">
                <a:ea typeface="Calibri"/>
                <a:cs typeface="Times New Roman"/>
              </a:rPr>
              <a:t>indirect</a:t>
            </a:r>
            <a:r>
              <a:rPr lang="da-DK" dirty="0">
                <a:ea typeface="Calibri"/>
                <a:cs typeface="Times New Roman"/>
              </a:rPr>
              <a:t>. </a:t>
            </a:r>
            <a:r>
              <a:rPr lang="da-DK" dirty="0" err="1">
                <a:ea typeface="Calibri"/>
                <a:cs typeface="Times New Roman"/>
              </a:rPr>
              <a:t>Some</a:t>
            </a:r>
            <a:r>
              <a:rPr lang="da-DK" dirty="0">
                <a:ea typeface="Calibri"/>
                <a:cs typeface="Times New Roman"/>
              </a:rPr>
              <a:t> </a:t>
            </a:r>
            <a:r>
              <a:rPr lang="da-DK" dirty="0" err="1">
                <a:ea typeface="Calibri"/>
                <a:cs typeface="Times New Roman"/>
              </a:rPr>
              <a:t>use</a:t>
            </a:r>
            <a:r>
              <a:rPr lang="da-DK" dirty="0">
                <a:ea typeface="Calibri"/>
                <a:cs typeface="Times New Roman"/>
              </a:rPr>
              <a:t> </a:t>
            </a:r>
            <a:r>
              <a:rPr lang="da-DK" dirty="0" err="1">
                <a:ea typeface="Calibri"/>
                <a:cs typeface="Times New Roman"/>
              </a:rPr>
              <a:t>drawings</a:t>
            </a:r>
            <a:r>
              <a:rPr lang="da-DK" dirty="0">
                <a:ea typeface="Calibri"/>
                <a:cs typeface="Times New Roman"/>
              </a:rPr>
              <a:t> and games (</a:t>
            </a:r>
            <a:r>
              <a:rPr lang="da-DK" dirty="0" err="1">
                <a:ea typeface="Calibri"/>
                <a:cs typeface="Times New Roman"/>
              </a:rPr>
              <a:t>especially</a:t>
            </a:r>
            <a:r>
              <a:rPr lang="da-DK" dirty="0">
                <a:ea typeface="Calibri"/>
                <a:cs typeface="Times New Roman"/>
              </a:rPr>
              <a:t> the smallest, but </a:t>
            </a:r>
            <a:r>
              <a:rPr lang="da-DK" dirty="0" err="1">
                <a:ea typeface="Calibri"/>
                <a:cs typeface="Times New Roman"/>
              </a:rPr>
              <a:t>also</a:t>
            </a:r>
            <a:r>
              <a:rPr lang="da-DK" dirty="0">
                <a:ea typeface="Calibri"/>
                <a:cs typeface="Times New Roman"/>
              </a:rPr>
              <a:t> </a:t>
            </a:r>
            <a:r>
              <a:rPr lang="da-DK" dirty="0" err="1">
                <a:ea typeface="Calibri"/>
                <a:cs typeface="Times New Roman"/>
              </a:rPr>
              <a:t>older</a:t>
            </a:r>
            <a:r>
              <a:rPr lang="da-DK" dirty="0">
                <a:ea typeface="Calibri"/>
                <a:cs typeface="Times New Roman"/>
              </a:rPr>
              <a:t> </a:t>
            </a:r>
            <a:r>
              <a:rPr lang="da-DK" dirty="0" err="1">
                <a:ea typeface="Calibri"/>
                <a:cs typeface="Times New Roman"/>
              </a:rPr>
              <a:t>children</a:t>
            </a:r>
            <a:r>
              <a:rPr lang="da-DK" dirty="0">
                <a:ea typeface="Calibri"/>
                <a:cs typeface="Times New Roman"/>
              </a:rPr>
              <a:t> </a:t>
            </a:r>
            <a:r>
              <a:rPr lang="da-DK" dirty="0" err="1">
                <a:ea typeface="Calibri"/>
                <a:cs typeface="Times New Roman"/>
              </a:rPr>
              <a:t>draws</a:t>
            </a:r>
            <a:r>
              <a:rPr lang="da-DK" dirty="0">
                <a:ea typeface="Calibri"/>
                <a:cs typeface="Times New Roman"/>
              </a:rPr>
              <a:t>), </a:t>
            </a:r>
            <a:r>
              <a:rPr lang="da-DK" dirty="0" err="1">
                <a:ea typeface="Calibri"/>
                <a:cs typeface="Times New Roman"/>
              </a:rPr>
              <a:t>write</a:t>
            </a:r>
            <a:r>
              <a:rPr lang="da-DK" dirty="0">
                <a:ea typeface="Calibri"/>
                <a:cs typeface="Times New Roman"/>
              </a:rPr>
              <a:t> an essay in </a:t>
            </a:r>
            <a:r>
              <a:rPr lang="da-DK" dirty="0" err="1">
                <a:ea typeface="Calibri"/>
                <a:cs typeface="Times New Roman"/>
              </a:rPr>
              <a:t>school</a:t>
            </a:r>
            <a:r>
              <a:rPr lang="da-DK" dirty="0">
                <a:ea typeface="Calibri"/>
                <a:cs typeface="Times New Roman"/>
              </a:rPr>
              <a:t> </a:t>
            </a:r>
            <a:r>
              <a:rPr lang="da-DK" dirty="0" err="1">
                <a:ea typeface="Calibri"/>
                <a:cs typeface="Times New Roman"/>
              </a:rPr>
              <a:t>el.a</a:t>
            </a:r>
            <a:r>
              <a:rPr lang="da-DK" dirty="0">
                <a:ea typeface="Calibri"/>
                <a:cs typeface="Times New Roman"/>
              </a:rPr>
              <a:t>., </a:t>
            </a:r>
            <a:r>
              <a:rPr lang="da-DK" dirty="0" err="1">
                <a:ea typeface="Calibri"/>
                <a:cs typeface="Times New Roman"/>
              </a:rPr>
              <a:t>other</a:t>
            </a:r>
            <a:r>
              <a:rPr lang="da-DK" dirty="0">
                <a:ea typeface="Calibri"/>
                <a:cs typeface="Times New Roman"/>
              </a:rPr>
              <a:t> </a:t>
            </a:r>
            <a:r>
              <a:rPr lang="da-DK" dirty="0" err="1">
                <a:ea typeface="Calibri"/>
                <a:cs typeface="Times New Roman"/>
              </a:rPr>
              <a:t>children</a:t>
            </a:r>
            <a:r>
              <a:rPr lang="da-DK" dirty="0">
                <a:ea typeface="Calibri"/>
                <a:cs typeface="Times New Roman"/>
              </a:rPr>
              <a:t> cut themselves, </a:t>
            </a:r>
            <a:r>
              <a:rPr lang="da-DK" dirty="0" err="1">
                <a:ea typeface="Calibri"/>
                <a:cs typeface="Times New Roman"/>
              </a:rPr>
              <a:t>dresses</a:t>
            </a:r>
            <a:r>
              <a:rPr lang="da-DK" dirty="0">
                <a:ea typeface="Calibri"/>
                <a:cs typeface="Times New Roman"/>
              </a:rPr>
              <a:t> to </a:t>
            </a:r>
            <a:r>
              <a:rPr lang="da-DK" dirty="0" err="1">
                <a:ea typeface="Calibri"/>
                <a:cs typeface="Times New Roman"/>
              </a:rPr>
              <a:t>hide</a:t>
            </a:r>
            <a:r>
              <a:rPr lang="da-DK" dirty="0">
                <a:ea typeface="Calibri"/>
                <a:cs typeface="Times New Roman"/>
              </a:rPr>
              <a:t> </a:t>
            </a:r>
            <a:r>
              <a:rPr lang="da-DK" dirty="0" err="1">
                <a:ea typeface="Calibri"/>
                <a:cs typeface="Times New Roman"/>
              </a:rPr>
              <a:t>their</a:t>
            </a:r>
            <a:r>
              <a:rPr lang="da-DK" dirty="0">
                <a:ea typeface="Calibri"/>
                <a:cs typeface="Times New Roman"/>
              </a:rPr>
              <a:t> </a:t>
            </a:r>
            <a:r>
              <a:rPr lang="da-DK" dirty="0" err="1">
                <a:ea typeface="Calibri"/>
                <a:cs typeface="Times New Roman"/>
              </a:rPr>
              <a:t>body</a:t>
            </a:r>
            <a:r>
              <a:rPr lang="da-DK" dirty="0">
                <a:ea typeface="Calibri"/>
                <a:cs typeface="Times New Roman"/>
              </a:rPr>
              <a:t>, show </a:t>
            </a:r>
            <a:r>
              <a:rPr lang="da-DK" dirty="0" err="1">
                <a:ea typeface="Calibri"/>
                <a:cs typeface="Times New Roman"/>
              </a:rPr>
              <a:t>that</a:t>
            </a:r>
            <a:r>
              <a:rPr lang="da-DK" dirty="0">
                <a:ea typeface="Calibri"/>
                <a:cs typeface="Times New Roman"/>
              </a:rPr>
              <a:t> </a:t>
            </a:r>
            <a:r>
              <a:rPr lang="da-DK" dirty="0" err="1">
                <a:ea typeface="Calibri"/>
                <a:cs typeface="Times New Roman"/>
              </a:rPr>
              <a:t>they</a:t>
            </a:r>
            <a:r>
              <a:rPr lang="da-DK" dirty="0">
                <a:ea typeface="Calibri"/>
                <a:cs typeface="Times New Roman"/>
              </a:rPr>
              <a:t> do not </a:t>
            </a:r>
            <a:r>
              <a:rPr lang="da-DK" dirty="0" err="1">
                <a:ea typeface="Calibri"/>
                <a:cs typeface="Times New Roman"/>
              </a:rPr>
              <a:t>think</a:t>
            </a:r>
            <a:r>
              <a:rPr lang="da-DK" dirty="0">
                <a:ea typeface="Calibri"/>
                <a:cs typeface="Times New Roman"/>
              </a:rPr>
              <a:t> </a:t>
            </a:r>
            <a:r>
              <a:rPr lang="da-DK" dirty="0" err="1">
                <a:ea typeface="Calibri"/>
                <a:cs typeface="Times New Roman"/>
              </a:rPr>
              <a:t>they</a:t>
            </a:r>
            <a:r>
              <a:rPr lang="da-DK" dirty="0">
                <a:ea typeface="Calibri"/>
                <a:cs typeface="Times New Roman"/>
              </a:rPr>
              <a:t> </a:t>
            </a:r>
            <a:r>
              <a:rPr lang="da-DK" dirty="0" err="1">
                <a:ea typeface="Calibri"/>
                <a:cs typeface="Times New Roman"/>
              </a:rPr>
              <a:t>are</a:t>
            </a:r>
            <a:r>
              <a:rPr lang="da-DK" dirty="0">
                <a:ea typeface="Calibri"/>
                <a:cs typeface="Times New Roman"/>
              </a:rPr>
              <a:t> </a:t>
            </a:r>
            <a:r>
              <a:rPr lang="da-DK" dirty="0" err="1">
                <a:ea typeface="Calibri"/>
                <a:cs typeface="Times New Roman"/>
              </a:rPr>
              <a:t>worthy</a:t>
            </a:r>
            <a:r>
              <a:rPr lang="da-DK" dirty="0">
                <a:ea typeface="Calibri"/>
                <a:cs typeface="Times New Roman"/>
              </a:rPr>
              <a:t> of love </a:t>
            </a:r>
          </a:p>
          <a:p>
            <a:pPr>
              <a:lnSpc>
                <a:spcPct val="115000"/>
              </a:lnSpc>
              <a:spcAft>
                <a:spcPts val="990"/>
              </a:spcAft>
            </a:pPr>
            <a:r>
              <a:rPr lang="da-DK" dirty="0" err="1">
                <a:solidFill>
                  <a:srgbClr val="222222"/>
                </a:solidFill>
                <a:latin typeface="Arial"/>
                <a:ea typeface="Calibri"/>
                <a:cs typeface="Times New Roman"/>
              </a:rPr>
              <a:t>Important</a:t>
            </a:r>
            <a:r>
              <a:rPr lang="da-DK" dirty="0">
                <a:solidFill>
                  <a:srgbClr val="222222"/>
                </a:solidFill>
                <a:latin typeface="Arial"/>
                <a:ea typeface="Calibri"/>
                <a:cs typeface="Times New Roman"/>
              </a:rPr>
              <a:t> with </a:t>
            </a:r>
            <a:r>
              <a:rPr lang="da-DK" dirty="0" err="1">
                <a:solidFill>
                  <a:srgbClr val="222222"/>
                </a:solidFill>
                <a:latin typeface="Arial"/>
                <a:ea typeface="Calibri"/>
                <a:cs typeface="Times New Roman"/>
              </a:rPr>
              <a:t>several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academic</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hypotheses</a:t>
            </a:r>
            <a:r>
              <a:rPr lang="da-DK" dirty="0">
                <a:solidFill>
                  <a:srgbClr val="222222"/>
                </a:solidFill>
                <a:latin typeface="Arial"/>
                <a:ea typeface="Calibri"/>
                <a:cs typeface="Times New Roman"/>
              </a:rPr>
              <a:t> - </a:t>
            </a:r>
            <a:r>
              <a:rPr lang="da-DK" dirty="0" err="1">
                <a:solidFill>
                  <a:srgbClr val="222222"/>
                </a:solidFill>
                <a:latin typeface="Arial"/>
                <a:ea typeface="Calibri"/>
                <a:cs typeface="Times New Roman"/>
              </a:rPr>
              <a:t>we'll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usually</a:t>
            </a:r>
            <a:r>
              <a:rPr lang="da-DK" dirty="0">
                <a:solidFill>
                  <a:srgbClr val="222222"/>
                </a:solidFill>
                <a:latin typeface="Arial"/>
                <a:ea typeface="Calibri"/>
                <a:cs typeface="Times New Roman"/>
              </a:rPr>
              <a:t> find </a:t>
            </a:r>
            <a:r>
              <a:rPr lang="da-DK" dirty="0" err="1">
                <a:solidFill>
                  <a:srgbClr val="222222"/>
                </a:solidFill>
                <a:latin typeface="Arial"/>
                <a:ea typeface="Calibri"/>
                <a:cs typeface="Times New Roman"/>
              </a:rPr>
              <a:t>what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we're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looking</a:t>
            </a:r>
            <a:r>
              <a:rPr lang="da-DK" dirty="0">
                <a:solidFill>
                  <a:srgbClr val="222222"/>
                </a:solidFill>
                <a:latin typeface="Arial"/>
                <a:ea typeface="Calibri"/>
                <a:cs typeface="Times New Roman"/>
              </a:rPr>
              <a:t> for. </a:t>
            </a:r>
            <a:r>
              <a:rPr lang="da-DK" dirty="0">
                <a:ea typeface="Calibri"/>
                <a:cs typeface="Times New Roman"/>
              </a:rPr>
              <a:t>(eg. the </a:t>
            </a:r>
            <a:r>
              <a:rPr lang="da-DK" dirty="0" err="1">
                <a:ea typeface="Calibri"/>
                <a:cs typeface="Times New Roman"/>
              </a:rPr>
              <a:t>mother-child</a:t>
            </a:r>
            <a:r>
              <a:rPr lang="da-DK" dirty="0">
                <a:ea typeface="Calibri"/>
                <a:cs typeface="Times New Roman"/>
              </a:rPr>
              <a:t> </a:t>
            </a:r>
            <a:r>
              <a:rPr lang="da-DK" dirty="0" err="1">
                <a:ea typeface="Calibri"/>
                <a:cs typeface="Times New Roman"/>
              </a:rPr>
              <a:t>relationship</a:t>
            </a:r>
            <a:r>
              <a:rPr lang="da-DK" dirty="0">
                <a:ea typeface="Calibri"/>
                <a:cs typeface="Times New Roman"/>
              </a:rPr>
              <a:t> as </a:t>
            </a:r>
            <a:r>
              <a:rPr lang="da-DK" dirty="0" err="1">
                <a:ea typeface="Calibri"/>
                <a:cs typeface="Times New Roman"/>
              </a:rPr>
              <a:t>typical</a:t>
            </a:r>
            <a:r>
              <a:rPr lang="da-DK" dirty="0">
                <a:ea typeface="Calibri"/>
                <a:cs typeface="Times New Roman"/>
              </a:rPr>
              <a:t> </a:t>
            </a:r>
            <a:r>
              <a:rPr lang="da-DK" dirty="0" err="1">
                <a:ea typeface="Calibri"/>
                <a:cs typeface="Times New Roman"/>
              </a:rPr>
              <a:t>explanation</a:t>
            </a:r>
            <a:r>
              <a:rPr lang="da-DK" dirty="0">
                <a:ea typeface="Calibri"/>
                <a:cs typeface="Times New Roman"/>
              </a:rPr>
              <a:t> for the </a:t>
            </a:r>
            <a:r>
              <a:rPr lang="da-DK" dirty="0" err="1">
                <a:ea typeface="Calibri"/>
                <a:cs typeface="Times New Roman"/>
              </a:rPr>
              <a:t>children's</a:t>
            </a:r>
            <a:r>
              <a:rPr lang="da-DK" dirty="0">
                <a:ea typeface="Calibri"/>
                <a:cs typeface="Times New Roman"/>
              </a:rPr>
              <a:t> problems).</a:t>
            </a:r>
          </a:p>
          <a:p>
            <a:pPr>
              <a:lnSpc>
                <a:spcPct val="115000"/>
              </a:lnSpc>
              <a:spcAft>
                <a:spcPts val="990"/>
              </a:spcAft>
            </a:pPr>
            <a:r>
              <a:rPr lang="da-DK" dirty="0">
                <a:solidFill>
                  <a:srgbClr val="222222"/>
                </a:solidFill>
                <a:latin typeface="Arial"/>
                <a:ea typeface="Calibri"/>
                <a:cs typeface="Times New Roman"/>
              </a:rPr>
              <a:t>Knowledge is </a:t>
            </a:r>
            <a:r>
              <a:rPr lang="da-DK" dirty="0" err="1">
                <a:solidFill>
                  <a:srgbClr val="222222"/>
                </a:solidFill>
                <a:latin typeface="Arial"/>
                <a:ea typeface="Calibri"/>
                <a:cs typeface="Times New Roman"/>
              </a:rPr>
              <a:t>also</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about</a:t>
            </a:r>
            <a:r>
              <a:rPr lang="da-DK" dirty="0">
                <a:solidFill>
                  <a:srgbClr val="222222"/>
                </a:solidFill>
                <a:latin typeface="Arial"/>
                <a:ea typeface="Calibri"/>
                <a:cs typeface="Times New Roman"/>
              </a:rPr>
              <a:t> </a:t>
            </a:r>
            <a:r>
              <a:rPr lang="da-DK" u="sng" dirty="0" err="1">
                <a:solidFill>
                  <a:srgbClr val="222222"/>
                </a:solidFill>
                <a:latin typeface="Arial"/>
                <a:ea typeface="Calibri"/>
                <a:cs typeface="Times New Roman"/>
              </a:rPr>
              <a:t>knowledge</a:t>
            </a:r>
            <a:r>
              <a:rPr lang="da-DK" u="sng" dirty="0">
                <a:solidFill>
                  <a:srgbClr val="222222"/>
                </a:solidFill>
                <a:latin typeface="Arial"/>
                <a:ea typeface="Calibri"/>
                <a:cs typeface="Times New Roman"/>
              </a:rPr>
              <a:t> </a:t>
            </a:r>
            <a:r>
              <a:rPr lang="da-DK" u="sng" dirty="0" err="1">
                <a:solidFill>
                  <a:srgbClr val="222222"/>
                </a:solidFill>
                <a:latin typeface="Arial"/>
                <a:ea typeface="Calibri"/>
                <a:cs typeface="Times New Roman"/>
              </a:rPr>
              <a:t>about</a:t>
            </a:r>
            <a:r>
              <a:rPr lang="da-DK" u="sng" dirty="0">
                <a:solidFill>
                  <a:srgbClr val="222222"/>
                </a:solidFill>
                <a:latin typeface="Arial"/>
                <a:ea typeface="Calibri"/>
                <a:cs typeface="Times New Roman"/>
              </a:rPr>
              <a:t> </a:t>
            </a:r>
            <a:r>
              <a:rPr lang="da-DK" u="sng" dirty="0" err="1">
                <a:solidFill>
                  <a:srgbClr val="222222"/>
                </a:solidFill>
                <a:latin typeface="Arial"/>
                <a:ea typeface="Calibri"/>
                <a:cs typeface="Times New Roman"/>
              </a:rPr>
              <a:t>disability</a:t>
            </a:r>
            <a:r>
              <a:rPr lang="da-DK" u="sng" dirty="0">
                <a:solidFill>
                  <a:srgbClr val="222222"/>
                </a:solidFill>
                <a:latin typeface="Arial"/>
                <a:ea typeface="Calibri"/>
                <a:cs typeface="Times New Roman"/>
              </a:rPr>
              <a:t> and </a:t>
            </a:r>
            <a:r>
              <a:rPr lang="da-DK" u="sng" dirty="0" err="1">
                <a:solidFill>
                  <a:srgbClr val="222222"/>
                </a:solidFill>
                <a:latin typeface="Arial"/>
                <a:ea typeface="Calibri"/>
                <a:cs typeface="Times New Roman"/>
              </a:rPr>
              <a:t>actual</a:t>
            </a:r>
            <a:r>
              <a:rPr lang="da-DK" u="sng" dirty="0">
                <a:solidFill>
                  <a:srgbClr val="222222"/>
                </a:solidFill>
                <a:latin typeface="Arial"/>
                <a:ea typeface="Calibri"/>
                <a:cs typeface="Times New Roman"/>
              </a:rPr>
              <a:t> </a:t>
            </a:r>
            <a:r>
              <a:rPr lang="da-DK" u="sng" dirty="0" err="1">
                <a:solidFill>
                  <a:srgbClr val="222222"/>
                </a:solidFill>
                <a:latin typeface="Arial"/>
                <a:ea typeface="Calibri"/>
                <a:cs typeface="Times New Roman"/>
              </a:rPr>
              <a:t>knowledge</a:t>
            </a:r>
            <a:r>
              <a:rPr lang="da-DK" dirty="0">
                <a:solidFill>
                  <a:srgbClr val="222222"/>
                </a:solidFill>
                <a:latin typeface="Arial"/>
                <a:ea typeface="Calibri"/>
                <a:cs typeface="Times New Roman"/>
              </a:rPr>
              <a:t> of the </a:t>
            </a:r>
            <a:r>
              <a:rPr lang="da-DK" dirty="0" err="1">
                <a:solidFill>
                  <a:srgbClr val="222222"/>
                </a:solidFill>
                <a:latin typeface="Arial"/>
                <a:ea typeface="Calibri"/>
                <a:cs typeface="Times New Roman"/>
              </a:rPr>
              <a:t>individual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child</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its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ability</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communicate</a:t>
            </a:r>
            <a:r>
              <a:rPr lang="da-DK" dirty="0">
                <a:solidFill>
                  <a:srgbClr val="222222"/>
                </a:solidFill>
                <a:latin typeface="Arial"/>
                <a:ea typeface="Calibri"/>
                <a:cs typeface="Times New Roman"/>
              </a:rPr>
              <a:t>. </a:t>
            </a:r>
            <a:r>
              <a:rPr lang="da-DK" dirty="0" err="1">
                <a:ea typeface="Calibri"/>
                <a:cs typeface="Times New Roman"/>
              </a:rPr>
              <a:t>Use</a:t>
            </a:r>
            <a:r>
              <a:rPr lang="da-DK" dirty="0">
                <a:ea typeface="Calibri"/>
                <a:cs typeface="Times New Roman"/>
              </a:rPr>
              <a:t> </a:t>
            </a:r>
            <a:r>
              <a:rPr lang="da-DK" dirty="0" err="1">
                <a:ea typeface="Calibri"/>
                <a:cs typeface="Times New Roman"/>
              </a:rPr>
              <a:t>example</a:t>
            </a:r>
            <a:r>
              <a:rPr lang="da-DK" dirty="0">
                <a:ea typeface="Calibri"/>
                <a:cs typeface="Times New Roman"/>
              </a:rPr>
              <a:t> with </a:t>
            </a:r>
            <a:r>
              <a:rPr lang="da-DK" dirty="0" err="1">
                <a:ea typeface="Calibri"/>
                <a:cs typeface="Times New Roman"/>
              </a:rPr>
              <a:t>retarded</a:t>
            </a:r>
            <a:r>
              <a:rPr lang="da-DK" dirty="0">
                <a:ea typeface="Calibri"/>
                <a:cs typeface="Times New Roman"/>
              </a:rPr>
              <a:t> </a:t>
            </a:r>
            <a:r>
              <a:rPr lang="da-DK" dirty="0" err="1">
                <a:ea typeface="Calibri"/>
                <a:cs typeface="Times New Roman"/>
              </a:rPr>
              <a:t>girl</a:t>
            </a:r>
            <a:r>
              <a:rPr lang="da-DK" dirty="0">
                <a:ea typeface="Calibri"/>
                <a:cs typeface="Times New Roman"/>
              </a:rPr>
              <a:t> from the program (the </a:t>
            </a:r>
            <a:r>
              <a:rPr lang="da-DK" dirty="0" err="1">
                <a:ea typeface="Calibri"/>
                <a:cs typeface="Times New Roman"/>
              </a:rPr>
              <a:t>girl</a:t>
            </a:r>
            <a:r>
              <a:rPr lang="da-DK" dirty="0">
                <a:ea typeface="Calibri"/>
                <a:cs typeface="Times New Roman"/>
              </a:rPr>
              <a:t> </a:t>
            </a:r>
            <a:r>
              <a:rPr lang="da-DK" dirty="0" err="1">
                <a:ea typeface="Calibri"/>
                <a:cs typeface="Times New Roman"/>
              </a:rPr>
              <a:t>loses</a:t>
            </a:r>
            <a:r>
              <a:rPr lang="da-DK" dirty="0">
                <a:ea typeface="Calibri"/>
                <a:cs typeface="Times New Roman"/>
              </a:rPr>
              <a:t> </a:t>
            </a:r>
            <a:r>
              <a:rPr lang="da-DK" dirty="0" err="1">
                <a:ea typeface="Calibri"/>
                <a:cs typeface="Times New Roman"/>
              </a:rPr>
              <a:t>weigth</a:t>
            </a:r>
            <a:r>
              <a:rPr lang="da-DK" dirty="0">
                <a:ea typeface="Calibri"/>
                <a:cs typeface="Times New Roman"/>
              </a:rPr>
              <a:t> and </a:t>
            </a:r>
            <a:r>
              <a:rPr lang="da-DK" dirty="0" err="1">
                <a:ea typeface="Calibri"/>
                <a:cs typeface="Times New Roman"/>
              </a:rPr>
              <a:t>say</a:t>
            </a:r>
            <a:r>
              <a:rPr lang="da-DK" dirty="0">
                <a:ea typeface="Calibri"/>
                <a:cs typeface="Times New Roman"/>
              </a:rPr>
              <a:t> the </a:t>
            </a:r>
            <a:r>
              <a:rPr lang="da-DK" dirty="0" err="1">
                <a:ea typeface="Calibri"/>
                <a:cs typeface="Times New Roman"/>
              </a:rPr>
              <a:t>food</a:t>
            </a:r>
            <a:r>
              <a:rPr lang="da-DK" dirty="0">
                <a:ea typeface="Calibri"/>
                <a:cs typeface="Times New Roman"/>
              </a:rPr>
              <a:t> </a:t>
            </a:r>
            <a:r>
              <a:rPr lang="da-DK" dirty="0" err="1">
                <a:ea typeface="Calibri"/>
                <a:cs typeface="Times New Roman"/>
              </a:rPr>
              <a:t>tastes</a:t>
            </a:r>
            <a:r>
              <a:rPr lang="da-DK" dirty="0">
                <a:ea typeface="Calibri"/>
                <a:cs typeface="Times New Roman"/>
              </a:rPr>
              <a:t> </a:t>
            </a:r>
            <a:r>
              <a:rPr lang="da-DK" dirty="0" err="1">
                <a:ea typeface="Calibri"/>
                <a:cs typeface="Times New Roman"/>
              </a:rPr>
              <a:t>like</a:t>
            </a:r>
            <a:r>
              <a:rPr lang="da-DK" dirty="0">
                <a:ea typeface="Calibri"/>
                <a:cs typeface="Times New Roman"/>
              </a:rPr>
              <a:t> soap. </a:t>
            </a:r>
            <a:r>
              <a:rPr lang="da-DK" dirty="0" err="1">
                <a:ea typeface="Calibri"/>
                <a:cs typeface="Times New Roman"/>
              </a:rPr>
              <a:t>Later</a:t>
            </a:r>
            <a:r>
              <a:rPr lang="da-DK" dirty="0">
                <a:ea typeface="Calibri"/>
                <a:cs typeface="Times New Roman"/>
              </a:rPr>
              <a:t> </a:t>
            </a:r>
            <a:r>
              <a:rPr lang="da-DK" dirty="0" err="1">
                <a:ea typeface="Calibri"/>
                <a:cs typeface="Times New Roman"/>
              </a:rPr>
              <a:t>she</a:t>
            </a:r>
            <a:r>
              <a:rPr lang="da-DK" dirty="0">
                <a:ea typeface="Calibri"/>
                <a:cs typeface="Times New Roman"/>
              </a:rPr>
              <a:t> </a:t>
            </a:r>
            <a:r>
              <a:rPr lang="da-DK" dirty="0" err="1">
                <a:ea typeface="Calibri"/>
                <a:cs typeface="Times New Roman"/>
              </a:rPr>
              <a:t>says</a:t>
            </a:r>
            <a:r>
              <a:rPr lang="da-DK" dirty="0">
                <a:ea typeface="Calibri"/>
                <a:cs typeface="Times New Roman"/>
              </a:rPr>
              <a:t> </a:t>
            </a:r>
            <a:r>
              <a:rPr lang="da-DK" dirty="0" err="1">
                <a:ea typeface="Calibri"/>
                <a:cs typeface="Times New Roman"/>
              </a:rPr>
              <a:t>that</a:t>
            </a:r>
            <a:r>
              <a:rPr lang="da-DK" dirty="0">
                <a:ea typeface="Calibri"/>
                <a:cs typeface="Times New Roman"/>
              </a:rPr>
              <a:t> </a:t>
            </a:r>
            <a:r>
              <a:rPr lang="da-DK" dirty="0" err="1">
                <a:ea typeface="Calibri"/>
                <a:cs typeface="Times New Roman"/>
              </a:rPr>
              <a:t>when</a:t>
            </a:r>
            <a:r>
              <a:rPr lang="da-DK" dirty="0">
                <a:ea typeface="Calibri"/>
                <a:cs typeface="Times New Roman"/>
              </a:rPr>
              <a:t> </a:t>
            </a:r>
            <a:r>
              <a:rPr lang="da-DK" dirty="0" err="1">
                <a:ea typeface="Calibri"/>
                <a:cs typeface="Times New Roman"/>
              </a:rPr>
              <a:t>dad</a:t>
            </a:r>
            <a:r>
              <a:rPr lang="da-DK" dirty="0">
                <a:ea typeface="Calibri"/>
                <a:cs typeface="Times New Roman"/>
              </a:rPr>
              <a:t> is </a:t>
            </a:r>
            <a:r>
              <a:rPr lang="da-DK" dirty="0" err="1">
                <a:ea typeface="Calibri"/>
                <a:cs typeface="Times New Roman"/>
              </a:rPr>
              <a:t>sick</a:t>
            </a:r>
            <a:r>
              <a:rPr lang="da-DK" dirty="0">
                <a:ea typeface="Calibri"/>
                <a:cs typeface="Times New Roman"/>
              </a:rPr>
              <a:t>, </a:t>
            </a:r>
            <a:r>
              <a:rPr lang="da-DK" dirty="0" err="1">
                <a:ea typeface="Calibri"/>
                <a:cs typeface="Times New Roman"/>
              </a:rPr>
              <a:t>he</a:t>
            </a:r>
            <a:r>
              <a:rPr lang="da-DK" dirty="0">
                <a:ea typeface="Calibri"/>
                <a:cs typeface="Times New Roman"/>
              </a:rPr>
              <a:t> </a:t>
            </a:r>
            <a:r>
              <a:rPr lang="da-DK" dirty="0" err="1">
                <a:ea typeface="Calibri"/>
                <a:cs typeface="Times New Roman"/>
              </a:rPr>
              <a:t>throws</a:t>
            </a:r>
            <a:r>
              <a:rPr lang="da-DK" dirty="0">
                <a:ea typeface="Calibri"/>
                <a:cs typeface="Times New Roman"/>
              </a:rPr>
              <a:t> up on </a:t>
            </a:r>
            <a:r>
              <a:rPr lang="da-DK" dirty="0" err="1">
                <a:ea typeface="Calibri"/>
                <a:cs typeface="Times New Roman"/>
              </a:rPr>
              <a:t>my</a:t>
            </a:r>
            <a:r>
              <a:rPr lang="da-DK" dirty="0">
                <a:ea typeface="Calibri"/>
                <a:cs typeface="Times New Roman"/>
              </a:rPr>
              <a:t> quilt) / Muff </a:t>
            </a:r>
            <a:r>
              <a:rPr lang="da-DK" dirty="0" err="1">
                <a:ea typeface="Calibri"/>
                <a:cs typeface="Times New Roman"/>
              </a:rPr>
              <a:t>mentions</a:t>
            </a:r>
            <a:r>
              <a:rPr lang="da-DK" dirty="0">
                <a:ea typeface="Calibri"/>
                <a:cs typeface="Times New Roman"/>
              </a:rPr>
              <a:t> Downs </a:t>
            </a:r>
            <a:r>
              <a:rPr lang="da-DK" dirty="0" err="1">
                <a:ea typeface="Calibri"/>
                <a:cs typeface="Times New Roman"/>
              </a:rPr>
              <a:t>Syndrome</a:t>
            </a:r>
            <a:r>
              <a:rPr lang="da-DK" dirty="0">
                <a:ea typeface="Calibri"/>
                <a:cs typeface="Times New Roman"/>
              </a:rPr>
              <a:t> / limits on </a:t>
            </a:r>
            <a:r>
              <a:rPr lang="da-DK" dirty="0" err="1">
                <a:ea typeface="Calibri"/>
                <a:cs typeface="Times New Roman"/>
              </a:rPr>
              <a:t>language</a:t>
            </a:r>
            <a:r>
              <a:rPr lang="da-DK" dirty="0">
                <a:ea typeface="Calibri"/>
                <a:cs typeface="Times New Roman"/>
              </a:rPr>
              <a:t> </a:t>
            </a:r>
            <a:r>
              <a:rPr lang="da-DK" dirty="0" err="1">
                <a:ea typeface="Calibri"/>
                <a:cs typeface="Times New Roman"/>
              </a:rPr>
              <a:t>development</a:t>
            </a:r>
            <a:r>
              <a:rPr lang="da-DK" dirty="0">
                <a:ea typeface="Calibri"/>
                <a:cs typeface="Times New Roman"/>
              </a:rPr>
              <a:t>. See p. 90: If a </a:t>
            </a:r>
            <a:r>
              <a:rPr lang="da-DK" dirty="0" err="1">
                <a:ea typeface="Calibri"/>
                <a:cs typeface="Times New Roman"/>
              </a:rPr>
              <a:t>child</a:t>
            </a:r>
            <a:r>
              <a:rPr lang="da-DK" dirty="0">
                <a:ea typeface="Calibri"/>
                <a:cs typeface="Times New Roman"/>
              </a:rPr>
              <a:t> </a:t>
            </a:r>
            <a:r>
              <a:rPr lang="da-DK" dirty="0" err="1">
                <a:ea typeface="Calibri"/>
                <a:cs typeface="Times New Roman"/>
              </a:rPr>
              <a:t>get</a:t>
            </a:r>
            <a:r>
              <a:rPr lang="da-DK" dirty="0">
                <a:ea typeface="Calibri"/>
                <a:cs typeface="Times New Roman"/>
              </a:rPr>
              <a:t> </a:t>
            </a:r>
            <a:r>
              <a:rPr lang="da-DK" dirty="0" err="1">
                <a:ea typeface="Calibri"/>
                <a:cs typeface="Times New Roman"/>
              </a:rPr>
              <a:t>stuck</a:t>
            </a:r>
            <a:r>
              <a:rPr lang="da-DK" dirty="0">
                <a:ea typeface="Calibri"/>
                <a:cs typeface="Times New Roman"/>
              </a:rPr>
              <a:t> in her </a:t>
            </a:r>
            <a:r>
              <a:rPr lang="da-DK" dirty="0" err="1">
                <a:ea typeface="Calibri"/>
                <a:cs typeface="Times New Roman"/>
              </a:rPr>
              <a:t>language</a:t>
            </a:r>
            <a:r>
              <a:rPr lang="da-DK" dirty="0">
                <a:ea typeface="Calibri"/>
                <a:cs typeface="Times New Roman"/>
              </a:rPr>
              <a:t> </a:t>
            </a:r>
            <a:r>
              <a:rPr lang="da-DK" dirty="0" err="1">
                <a:ea typeface="Calibri"/>
                <a:cs typeface="Times New Roman"/>
              </a:rPr>
              <a:t>development</a:t>
            </a:r>
            <a:r>
              <a:rPr lang="da-DK" dirty="0">
                <a:ea typeface="Calibri"/>
                <a:cs typeface="Times New Roman"/>
              </a:rPr>
              <a:t>, it is </a:t>
            </a:r>
            <a:r>
              <a:rPr lang="da-DK" dirty="0" err="1">
                <a:ea typeface="Calibri"/>
                <a:cs typeface="Times New Roman"/>
              </a:rPr>
              <a:t>reasonable</a:t>
            </a:r>
            <a:r>
              <a:rPr lang="da-DK" dirty="0">
                <a:ea typeface="Calibri"/>
                <a:cs typeface="Times New Roman"/>
              </a:rPr>
              <a:t> to </a:t>
            </a:r>
            <a:r>
              <a:rPr lang="da-DK" dirty="0" err="1">
                <a:ea typeface="Calibri"/>
                <a:cs typeface="Times New Roman"/>
              </a:rPr>
              <a:t>believe</a:t>
            </a:r>
            <a:r>
              <a:rPr lang="da-DK" dirty="0">
                <a:ea typeface="Calibri"/>
                <a:cs typeface="Times New Roman"/>
              </a:rPr>
              <a:t> </a:t>
            </a:r>
            <a:r>
              <a:rPr lang="da-DK" dirty="0" err="1">
                <a:ea typeface="Calibri"/>
                <a:cs typeface="Times New Roman"/>
              </a:rPr>
              <a:t>that</a:t>
            </a:r>
            <a:r>
              <a:rPr lang="da-DK" dirty="0">
                <a:ea typeface="Calibri"/>
                <a:cs typeface="Times New Roman"/>
              </a:rPr>
              <a:t> the </a:t>
            </a:r>
            <a:r>
              <a:rPr lang="da-DK" dirty="0" err="1">
                <a:ea typeface="Calibri"/>
                <a:cs typeface="Times New Roman"/>
              </a:rPr>
              <a:t>explanation</a:t>
            </a:r>
            <a:r>
              <a:rPr lang="da-DK" dirty="0">
                <a:ea typeface="Calibri"/>
                <a:cs typeface="Times New Roman"/>
              </a:rPr>
              <a:t> must </a:t>
            </a:r>
            <a:r>
              <a:rPr lang="da-DK" dirty="0" err="1">
                <a:ea typeface="Calibri"/>
                <a:cs typeface="Times New Roman"/>
              </a:rPr>
              <a:t>be</a:t>
            </a:r>
            <a:r>
              <a:rPr lang="da-DK" dirty="0">
                <a:ea typeface="Calibri"/>
                <a:cs typeface="Times New Roman"/>
              </a:rPr>
              <a:t> </a:t>
            </a:r>
            <a:r>
              <a:rPr lang="da-DK" dirty="0" err="1">
                <a:ea typeface="Calibri"/>
                <a:cs typeface="Times New Roman"/>
              </a:rPr>
              <a:t>sought</a:t>
            </a:r>
            <a:r>
              <a:rPr lang="da-DK" dirty="0">
                <a:ea typeface="Calibri"/>
                <a:cs typeface="Times New Roman"/>
              </a:rPr>
              <a:t> in the </a:t>
            </a:r>
            <a:r>
              <a:rPr lang="da-DK" dirty="0" err="1">
                <a:ea typeface="Calibri"/>
                <a:cs typeface="Times New Roman"/>
              </a:rPr>
              <a:t>child's</a:t>
            </a:r>
            <a:r>
              <a:rPr lang="da-DK" dirty="0">
                <a:ea typeface="Calibri"/>
                <a:cs typeface="Times New Roman"/>
              </a:rPr>
              <a:t> </a:t>
            </a:r>
            <a:r>
              <a:rPr lang="da-DK" dirty="0" err="1">
                <a:ea typeface="Calibri"/>
                <a:cs typeface="Times New Roman"/>
              </a:rPr>
              <a:t>disability</a:t>
            </a:r>
            <a:r>
              <a:rPr lang="da-DK" dirty="0">
                <a:ea typeface="Calibri"/>
                <a:cs typeface="Times New Roman"/>
              </a:rPr>
              <a:t>. Or if a </a:t>
            </a:r>
            <a:r>
              <a:rPr lang="da-DK" dirty="0" err="1">
                <a:ea typeface="Calibri"/>
                <a:cs typeface="Times New Roman"/>
              </a:rPr>
              <a:t>child</a:t>
            </a:r>
            <a:r>
              <a:rPr lang="da-DK" dirty="0">
                <a:ea typeface="Calibri"/>
                <a:cs typeface="Times New Roman"/>
              </a:rPr>
              <a:t> for a </a:t>
            </a:r>
            <a:r>
              <a:rPr lang="da-DK" dirty="0" err="1">
                <a:ea typeface="Calibri"/>
                <a:cs typeface="Times New Roman"/>
              </a:rPr>
              <a:t>period</a:t>
            </a:r>
            <a:r>
              <a:rPr lang="da-DK" dirty="0">
                <a:ea typeface="Calibri"/>
                <a:cs typeface="Times New Roman"/>
              </a:rPr>
              <a:t> </a:t>
            </a:r>
            <a:r>
              <a:rPr lang="da-DK" dirty="0" err="1">
                <a:ea typeface="Calibri"/>
                <a:cs typeface="Times New Roman"/>
              </a:rPr>
              <a:t>seems</a:t>
            </a:r>
            <a:r>
              <a:rPr lang="da-DK" dirty="0">
                <a:ea typeface="Calibri"/>
                <a:cs typeface="Times New Roman"/>
              </a:rPr>
              <a:t> </a:t>
            </a:r>
            <a:r>
              <a:rPr lang="da-DK" dirty="0" err="1">
                <a:ea typeface="Calibri"/>
                <a:cs typeface="Times New Roman"/>
              </a:rPr>
              <a:t>very</a:t>
            </a:r>
            <a:r>
              <a:rPr lang="da-DK" dirty="0">
                <a:ea typeface="Calibri"/>
                <a:cs typeface="Times New Roman"/>
              </a:rPr>
              <a:t> sad, </a:t>
            </a:r>
            <a:r>
              <a:rPr lang="da-DK" dirty="0" err="1">
                <a:ea typeface="Calibri"/>
                <a:cs typeface="Times New Roman"/>
              </a:rPr>
              <a:t>one</a:t>
            </a:r>
            <a:r>
              <a:rPr lang="da-DK" dirty="0">
                <a:ea typeface="Calibri"/>
                <a:cs typeface="Times New Roman"/>
              </a:rPr>
              <a:t> </a:t>
            </a:r>
            <a:r>
              <a:rPr lang="da-DK" dirty="0" err="1">
                <a:ea typeface="Calibri"/>
                <a:cs typeface="Times New Roman"/>
              </a:rPr>
              <a:t>can</a:t>
            </a:r>
            <a:r>
              <a:rPr lang="da-DK" dirty="0">
                <a:ea typeface="Calibri"/>
                <a:cs typeface="Times New Roman"/>
              </a:rPr>
              <a:t> </a:t>
            </a:r>
            <a:r>
              <a:rPr lang="da-DK" dirty="0" err="1">
                <a:ea typeface="Calibri"/>
                <a:cs typeface="Times New Roman"/>
              </a:rPr>
              <a:t>be</a:t>
            </a:r>
            <a:r>
              <a:rPr lang="da-DK" dirty="0">
                <a:ea typeface="Calibri"/>
                <a:cs typeface="Times New Roman"/>
              </a:rPr>
              <a:t> forgiven to </a:t>
            </a:r>
            <a:r>
              <a:rPr lang="da-DK" dirty="0" err="1">
                <a:ea typeface="Calibri"/>
                <a:cs typeface="Times New Roman"/>
              </a:rPr>
              <a:t>believe</a:t>
            </a:r>
            <a:r>
              <a:rPr lang="da-DK" dirty="0">
                <a:ea typeface="Calibri"/>
                <a:cs typeface="Times New Roman"/>
              </a:rPr>
              <a:t> </a:t>
            </a:r>
            <a:r>
              <a:rPr lang="da-DK" dirty="0" err="1">
                <a:ea typeface="Calibri"/>
                <a:cs typeface="Times New Roman"/>
              </a:rPr>
              <a:t>that</a:t>
            </a:r>
            <a:r>
              <a:rPr lang="da-DK" dirty="0">
                <a:ea typeface="Calibri"/>
                <a:cs typeface="Times New Roman"/>
              </a:rPr>
              <a:t> the </a:t>
            </a:r>
            <a:r>
              <a:rPr lang="da-DK" dirty="0" err="1">
                <a:ea typeface="Calibri"/>
                <a:cs typeface="Times New Roman"/>
              </a:rPr>
              <a:t>child</a:t>
            </a:r>
            <a:r>
              <a:rPr lang="da-DK" dirty="0">
                <a:ea typeface="Calibri"/>
                <a:cs typeface="Times New Roman"/>
              </a:rPr>
              <a:t> has </a:t>
            </a:r>
            <a:r>
              <a:rPr lang="da-DK" dirty="0" err="1">
                <a:ea typeface="Calibri"/>
                <a:cs typeface="Times New Roman"/>
              </a:rPr>
              <a:t>begun</a:t>
            </a:r>
            <a:r>
              <a:rPr lang="da-DK" dirty="0">
                <a:ea typeface="Calibri"/>
                <a:cs typeface="Times New Roman"/>
              </a:rPr>
              <a:t> to discover </a:t>
            </a:r>
            <a:r>
              <a:rPr lang="da-DK" dirty="0" err="1">
                <a:ea typeface="Calibri"/>
                <a:cs typeface="Times New Roman"/>
              </a:rPr>
              <a:t>that</a:t>
            </a:r>
            <a:r>
              <a:rPr lang="da-DK" dirty="0">
                <a:ea typeface="Calibri"/>
                <a:cs typeface="Times New Roman"/>
              </a:rPr>
              <a:t> it is </a:t>
            </a:r>
            <a:r>
              <a:rPr lang="da-DK" dirty="0" err="1">
                <a:ea typeface="Calibri"/>
                <a:cs typeface="Times New Roman"/>
              </a:rPr>
              <a:t>different</a:t>
            </a:r>
            <a:r>
              <a:rPr lang="da-DK" dirty="0">
                <a:ea typeface="Calibri"/>
                <a:cs typeface="Times New Roman"/>
              </a:rPr>
              <a:t> from to </a:t>
            </a:r>
            <a:r>
              <a:rPr lang="da-DK" dirty="0" err="1">
                <a:ea typeface="Calibri"/>
                <a:cs typeface="Times New Roman"/>
              </a:rPr>
              <a:t>other</a:t>
            </a:r>
            <a:r>
              <a:rPr lang="da-DK" dirty="0">
                <a:ea typeface="Calibri"/>
                <a:cs typeface="Times New Roman"/>
              </a:rPr>
              <a:t> </a:t>
            </a:r>
            <a:r>
              <a:rPr lang="da-DK" dirty="0" err="1">
                <a:ea typeface="Calibri"/>
                <a:cs typeface="Times New Roman"/>
              </a:rPr>
              <a:t>children</a:t>
            </a:r>
            <a:r>
              <a:rPr lang="da-DK" dirty="0">
                <a:ea typeface="Calibri"/>
                <a:cs typeface="Times New Roman"/>
              </a:rPr>
              <a:t>.</a:t>
            </a:r>
          </a:p>
          <a:p>
            <a:pPr>
              <a:lnSpc>
                <a:spcPct val="115000"/>
              </a:lnSpc>
              <a:spcAft>
                <a:spcPts val="990"/>
              </a:spcAft>
            </a:pPr>
            <a:r>
              <a:rPr lang="da-DK" dirty="0">
                <a:solidFill>
                  <a:srgbClr val="222222"/>
                </a:solidFill>
                <a:latin typeface="Arial"/>
                <a:ea typeface="Calibri"/>
                <a:cs typeface="Times New Roman"/>
              </a:rPr>
              <a:t>Have </a:t>
            </a:r>
            <a:r>
              <a:rPr lang="da-DK" dirty="0" err="1">
                <a:solidFill>
                  <a:srgbClr val="222222"/>
                </a:solidFill>
                <a:latin typeface="Arial"/>
                <a:ea typeface="Calibri"/>
                <a:cs typeface="Times New Roman"/>
              </a:rPr>
              <a:t>you</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been</a:t>
            </a:r>
            <a:r>
              <a:rPr lang="da-DK" dirty="0">
                <a:solidFill>
                  <a:srgbClr val="222222"/>
                </a:solidFill>
                <a:latin typeface="Arial"/>
                <a:ea typeface="Calibri"/>
                <a:cs typeface="Times New Roman"/>
              </a:rPr>
              <a:t> to bed with </a:t>
            </a:r>
            <a:r>
              <a:rPr lang="da-DK" dirty="0" err="1">
                <a:solidFill>
                  <a:srgbClr val="222222"/>
                </a:solidFill>
                <a:latin typeface="Arial"/>
                <a:ea typeface="Calibri"/>
                <a:cs typeface="Times New Roman"/>
              </a:rPr>
              <a:t>him</a:t>
            </a:r>
            <a:r>
              <a:rPr lang="da-DK" dirty="0">
                <a:solidFill>
                  <a:srgbClr val="222222"/>
                </a:solidFill>
                <a:latin typeface="Arial"/>
                <a:ea typeface="Calibri"/>
                <a:cs typeface="Times New Roman"/>
              </a:rPr>
              <a:t>? </a:t>
            </a:r>
            <a:r>
              <a:rPr lang="da-DK" dirty="0">
                <a:ea typeface="Calibri"/>
                <a:cs typeface="Times New Roman"/>
              </a:rPr>
              <a:t>No (it </a:t>
            </a:r>
            <a:r>
              <a:rPr lang="da-DK" dirty="0" err="1">
                <a:ea typeface="Calibri"/>
                <a:cs typeface="Times New Roman"/>
              </a:rPr>
              <a:t>happened</a:t>
            </a:r>
            <a:r>
              <a:rPr lang="da-DK" dirty="0">
                <a:ea typeface="Calibri"/>
                <a:cs typeface="Times New Roman"/>
              </a:rPr>
              <a:t> on a sofa in the </a:t>
            </a:r>
            <a:r>
              <a:rPr lang="da-DK" dirty="0" err="1">
                <a:ea typeface="Calibri"/>
                <a:cs typeface="Times New Roman"/>
              </a:rPr>
              <a:t>living</a:t>
            </a:r>
            <a:r>
              <a:rPr lang="da-DK" dirty="0">
                <a:ea typeface="Calibri"/>
                <a:cs typeface="Times New Roman"/>
              </a:rPr>
              <a:t> </a:t>
            </a:r>
            <a:r>
              <a:rPr lang="da-DK" dirty="0" err="1">
                <a:ea typeface="Calibri"/>
                <a:cs typeface="Times New Roman"/>
              </a:rPr>
              <a:t>room</a:t>
            </a:r>
            <a:r>
              <a:rPr lang="da-DK" dirty="0">
                <a:ea typeface="Calibri"/>
                <a:cs typeface="Times New Roman"/>
              </a:rPr>
              <a:t>)</a:t>
            </a:r>
          </a:p>
          <a:p>
            <a:pPr>
              <a:lnSpc>
                <a:spcPct val="115000"/>
              </a:lnSpc>
              <a:spcAft>
                <a:spcPts val="990"/>
              </a:spcAft>
            </a:pPr>
            <a:r>
              <a:rPr lang="da-DK" dirty="0" err="1">
                <a:solidFill>
                  <a:srgbClr val="222222"/>
                </a:solidFill>
                <a:latin typeface="Arial"/>
                <a:ea typeface="Calibri"/>
                <a:cs typeface="Times New Roman"/>
              </a:rPr>
              <a:t>Children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tell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indirectly</a:t>
            </a:r>
            <a:r>
              <a:rPr lang="da-DK" dirty="0">
                <a:solidFill>
                  <a:srgbClr val="222222"/>
                </a:solidFill>
                <a:latin typeface="Arial"/>
                <a:ea typeface="Calibri"/>
                <a:cs typeface="Times New Roman"/>
              </a:rPr>
              <a:t> or </a:t>
            </a:r>
            <a:r>
              <a:rPr lang="da-DK" dirty="0" err="1">
                <a:solidFill>
                  <a:srgbClr val="222222"/>
                </a:solidFill>
                <a:latin typeface="Arial"/>
                <a:ea typeface="Calibri"/>
                <a:cs typeface="Times New Roman"/>
              </a:rPr>
              <a:t>directly</a:t>
            </a:r>
            <a:r>
              <a:rPr lang="da-DK" dirty="0">
                <a:solidFill>
                  <a:srgbClr val="222222"/>
                </a:solidFill>
                <a:latin typeface="Arial"/>
                <a:ea typeface="Calibri"/>
                <a:cs typeface="Times New Roman"/>
              </a:rPr>
              <a:t> - </a:t>
            </a:r>
            <a:r>
              <a:rPr lang="da-DK" dirty="0" err="1">
                <a:solidFill>
                  <a:srgbClr val="222222"/>
                </a:solidFill>
                <a:latin typeface="Arial"/>
                <a:ea typeface="Calibri"/>
                <a:cs typeface="Times New Roman"/>
              </a:rPr>
              <a:t>dare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believe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them</a:t>
            </a:r>
            <a:r>
              <a:rPr lang="da-DK" dirty="0">
                <a:solidFill>
                  <a:srgbClr val="222222"/>
                </a:solidFill>
                <a:latin typeface="Arial"/>
                <a:ea typeface="Calibri"/>
                <a:cs typeface="Times New Roman"/>
              </a:rPr>
              <a:t>? </a:t>
            </a:r>
            <a:r>
              <a:rPr lang="da-DK" dirty="0" err="1">
                <a:ea typeface="Calibri"/>
                <a:cs typeface="Times New Roman"/>
              </a:rPr>
              <a:t>Children</a:t>
            </a:r>
            <a:r>
              <a:rPr lang="da-DK" dirty="0">
                <a:ea typeface="Calibri"/>
                <a:cs typeface="Times New Roman"/>
              </a:rPr>
              <a:t> do </a:t>
            </a:r>
            <a:r>
              <a:rPr lang="da-DK" dirty="0" err="1">
                <a:ea typeface="Calibri"/>
                <a:cs typeface="Times New Roman"/>
              </a:rPr>
              <a:t>often</a:t>
            </a:r>
            <a:r>
              <a:rPr lang="da-DK" dirty="0">
                <a:ea typeface="Calibri"/>
                <a:cs typeface="Times New Roman"/>
              </a:rPr>
              <a:t> </a:t>
            </a:r>
            <a:r>
              <a:rPr lang="da-DK" dirty="0" err="1">
                <a:ea typeface="Calibri"/>
                <a:cs typeface="Times New Roman"/>
              </a:rPr>
              <a:t>tell</a:t>
            </a:r>
            <a:r>
              <a:rPr lang="da-DK" dirty="0">
                <a:ea typeface="Calibri"/>
                <a:cs typeface="Times New Roman"/>
              </a:rPr>
              <a:t> </a:t>
            </a:r>
            <a:r>
              <a:rPr lang="da-DK" dirty="0" err="1">
                <a:ea typeface="Calibri"/>
                <a:cs typeface="Times New Roman"/>
              </a:rPr>
              <a:t>indirect</a:t>
            </a:r>
            <a:r>
              <a:rPr lang="da-DK" dirty="0">
                <a:ea typeface="Calibri"/>
                <a:cs typeface="Times New Roman"/>
              </a:rPr>
              <a:t> in an </a:t>
            </a:r>
            <a:r>
              <a:rPr lang="da-DK" dirty="0" err="1">
                <a:ea typeface="Calibri"/>
                <a:cs typeface="Times New Roman"/>
              </a:rPr>
              <a:t>attempt</a:t>
            </a:r>
            <a:r>
              <a:rPr lang="da-DK" dirty="0">
                <a:ea typeface="Calibri"/>
                <a:cs typeface="Times New Roman"/>
              </a:rPr>
              <a:t> to test the </a:t>
            </a:r>
            <a:r>
              <a:rPr lang="da-DK" dirty="0" err="1">
                <a:ea typeface="Calibri"/>
                <a:cs typeface="Times New Roman"/>
              </a:rPr>
              <a:t>outside</a:t>
            </a:r>
            <a:r>
              <a:rPr lang="da-DK" dirty="0">
                <a:ea typeface="Calibri"/>
                <a:cs typeface="Times New Roman"/>
              </a:rPr>
              <a:t> </a:t>
            </a:r>
            <a:r>
              <a:rPr lang="da-DK" dirty="0" err="1">
                <a:ea typeface="Calibri"/>
                <a:cs typeface="Times New Roman"/>
              </a:rPr>
              <a:t>world</a:t>
            </a:r>
            <a:r>
              <a:rPr lang="da-DK" dirty="0">
                <a:ea typeface="Calibri"/>
                <a:cs typeface="Times New Roman"/>
              </a:rPr>
              <a:t>. </a:t>
            </a:r>
            <a:r>
              <a:rPr lang="da-DK" dirty="0" err="1">
                <a:ea typeface="Calibri"/>
                <a:cs typeface="Times New Roman"/>
              </a:rPr>
              <a:t>Often</a:t>
            </a:r>
            <a:r>
              <a:rPr lang="da-DK" dirty="0">
                <a:ea typeface="Calibri"/>
                <a:cs typeface="Times New Roman"/>
              </a:rPr>
              <a:t>, </a:t>
            </a:r>
            <a:r>
              <a:rPr lang="da-DK" dirty="0" err="1">
                <a:ea typeface="Calibri"/>
                <a:cs typeface="Times New Roman"/>
              </a:rPr>
              <a:t>they</a:t>
            </a:r>
            <a:r>
              <a:rPr lang="da-DK" dirty="0">
                <a:ea typeface="Calibri"/>
                <a:cs typeface="Times New Roman"/>
              </a:rPr>
              <a:t> find </a:t>
            </a:r>
            <a:r>
              <a:rPr lang="da-DK" dirty="0" err="1">
                <a:ea typeface="Calibri"/>
                <a:cs typeface="Times New Roman"/>
              </a:rPr>
              <a:t>they</a:t>
            </a:r>
            <a:r>
              <a:rPr lang="da-DK" dirty="0">
                <a:ea typeface="Calibri"/>
                <a:cs typeface="Times New Roman"/>
              </a:rPr>
              <a:t> have made it more </a:t>
            </a:r>
            <a:r>
              <a:rPr lang="da-DK" dirty="0" err="1">
                <a:ea typeface="Calibri"/>
                <a:cs typeface="Times New Roman"/>
              </a:rPr>
              <a:t>than</a:t>
            </a:r>
            <a:r>
              <a:rPr lang="da-DK" dirty="0">
                <a:ea typeface="Calibri"/>
                <a:cs typeface="Times New Roman"/>
              </a:rPr>
              <a:t> clear. One </a:t>
            </a:r>
            <a:r>
              <a:rPr lang="da-DK" dirty="0" err="1">
                <a:ea typeface="Calibri"/>
                <a:cs typeface="Times New Roman"/>
              </a:rPr>
              <a:t>clipped</a:t>
            </a:r>
            <a:r>
              <a:rPr lang="da-DK" dirty="0">
                <a:ea typeface="Calibri"/>
                <a:cs typeface="Times New Roman"/>
              </a:rPr>
              <a:t> her dress up in front of her </a:t>
            </a:r>
            <a:r>
              <a:rPr lang="da-DK" dirty="0" err="1">
                <a:ea typeface="Calibri"/>
                <a:cs typeface="Times New Roman"/>
              </a:rPr>
              <a:t>mother</a:t>
            </a:r>
            <a:r>
              <a:rPr lang="da-DK" dirty="0">
                <a:ea typeface="Calibri"/>
                <a:cs typeface="Times New Roman"/>
              </a:rPr>
              <a:t>. One </a:t>
            </a:r>
            <a:r>
              <a:rPr lang="da-DK" dirty="0" err="1">
                <a:ea typeface="Calibri"/>
                <a:cs typeface="Times New Roman"/>
              </a:rPr>
              <a:t>wrote</a:t>
            </a:r>
            <a:r>
              <a:rPr lang="da-DK" dirty="0">
                <a:ea typeface="Calibri"/>
                <a:cs typeface="Times New Roman"/>
              </a:rPr>
              <a:t> an essay </a:t>
            </a:r>
            <a:r>
              <a:rPr lang="da-DK" dirty="0" err="1">
                <a:ea typeface="Calibri"/>
                <a:cs typeface="Times New Roman"/>
              </a:rPr>
              <a:t>about</a:t>
            </a:r>
            <a:r>
              <a:rPr lang="da-DK" dirty="0">
                <a:ea typeface="Calibri"/>
                <a:cs typeface="Times New Roman"/>
              </a:rPr>
              <a:t> a </a:t>
            </a:r>
            <a:r>
              <a:rPr lang="da-DK" dirty="0" err="1">
                <a:ea typeface="Calibri"/>
                <a:cs typeface="Times New Roman"/>
              </a:rPr>
              <a:t>girlfriend</a:t>
            </a:r>
            <a:r>
              <a:rPr lang="da-DK" dirty="0">
                <a:ea typeface="Calibri"/>
                <a:cs typeface="Times New Roman"/>
              </a:rPr>
              <a:t> </a:t>
            </a:r>
            <a:r>
              <a:rPr lang="da-DK" dirty="0" err="1">
                <a:ea typeface="Calibri"/>
                <a:cs typeface="Times New Roman"/>
              </a:rPr>
              <a:t>who</a:t>
            </a:r>
            <a:r>
              <a:rPr lang="da-DK" dirty="0">
                <a:ea typeface="Calibri"/>
                <a:cs typeface="Times New Roman"/>
              </a:rPr>
              <a:t> so </a:t>
            </a:r>
            <a:r>
              <a:rPr lang="da-DK" dirty="0" err="1">
                <a:ea typeface="Calibri"/>
                <a:cs typeface="Times New Roman"/>
              </a:rPr>
              <a:t>clearly</a:t>
            </a:r>
            <a:r>
              <a:rPr lang="da-DK" dirty="0">
                <a:ea typeface="Calibri"/>
                <a:cs typeface="Times New Roman"/>
              </a:rPr>
              <a:t> told her </a:t>
            </a:r>
            <a:r>
              <a:rPr lang="da-DK" dirty="0" err="1">
                <a:ea typeface="Calibri"/>
                <a:cs typeface="Times New Roman"/>
              </a:rPr>
              <a:t>own</a:t>
            </a:r>
            <a:r>
              <a:rPr lang="da-DK" dirty="0">
                <a:ea typeface="Calibri"/>
                <a:cs typeface="Times New Roman"/>
              </a:rPr>
              <a:t> story, but </a:t>
            </a:r>
            <a:r>
              <a:rPr lang="da-DK" dirty="0" err="1">
                <a:ea typeface="Calibri"/>
                <a:cs typeface="Times New Roman"/>
              </a:rPr>
              <a:t>without</a:t>
            </a:r>
            <a:r>
              <a:rPr lang="da-DK" dirty="0">
                <a:ea typeface="Calibri"/>
                <a:cs typeface="Times New Roman"/>
              </a:rPr>
              <a:t> the </a:t>
            </a:r>
            <a:r>
              <a:rPr lang="da-DK" dirty="0" err="1">
                <a:ea typeface="Calibri"/>
                <a:cs typeface="Times New Roman"/>
              </a:rPr>
              <a:t>teacher's</a:t>
            </a:r>
            <a:r>
              <a:rPr lang="da-DK" dirty="0">
                <a:ea typeface="Calibri"/>
                <a:cs typeface="Times New Roman"/>
              </a:rPr>
              <a:t> </a:t>
            </a:r>
            <a:r>
              <a:rPr lang="da-DK" dirty="0" err="1">
                <a:ea typeface="Calibri"/>
                <a:cs typeface="Times New Roman"/>
              </a:rPr>
              <a:t>response</a:t>
            </a:r>
            <a:r>
              <a:rPr lang="da-DK" dirty="0">
                <a:ea typeface="Calibri"/>
                <a:cs typeface="Times New Roman"/>
              </a:rPr>
              <a:t>. </a:t>
            </a:r>
            <a:r>
              <a:rPr lang="da-DK" dirty="0" err="1">
                <a:ea typeface="Calibri"/>
                <a:cs typeface="Times New Roman"/>
              </a:rPr>
              <a:t>Some</a:t>
            </a:r>
            <a:r>
              <a:rPr lang="da-DK" dirty="0">
                <a:ea typeface="Calibri"/>
                <a:cs typeface="Times New Roman"/>
              </a:rPr>
              <a:t> </a:t>
            </a:r>
            <a:r>
              <a:rPr lang="da-DK" dirty="0" err="1">
                <a:ea typeface="Calibri"/>
                <a:cs typeface="Times New Roman"/>
              </a:rPr>
              <a:t>say</a:t>
            </a:r>
            <a:r>
              <a:rPr lang="da-DK" dirty="0">
                <a:ea typeface="Calibri"/>
                <a:cs typeface="Times New Roman"/>
              </a:rPr>
              <a:t> it </a:t>
            </a:r>
            <a:r>
              <a:rPr lang="da-DK" dirty="0" err="1">
                <a:ea typeface="Calibri"/>
                <a:cs typeface="Times New Roman"/>
              </a:rPr>
              <a:t>directly</a:t>
            </a:r>
            <a:r>
              <a:rPr lang="da-DK" dirty="0">
                <a:ea typeface="Calibri"/>
                <a:cs typeface="Times New Roman"/>
              </a:rPr>
              <a:t>, but is </a:t>
            </a:r>
            <a:r>
              <a:rPr lang="da-DK" dirty="0" err="1">
                <a:ea typeface="Calibri"/>
                <a:cs typeface="Times New Roman"/>
              </a:rPr>
              <a:t>met</a:t>
            </a:r>
            <a:r>
              <a:rPr lang="da-DK" dirty="0">
                <a:ea typeface="Calibri"/>
                <a:cs typeface="Times New Roman"/>
              </a:rPr>
              <a:t> with </a:t>
            </a:r>
            <a:r>
              <a:rPr lang="da-DK" dirty="0" err="1">
                <a:ea typeface="Calibri"/>
                <a:cs typeface="Times New Roman"/>
              </a:rPr>
              <a:t>suspicion</a:t>
            </a:r>
            <a:r>
              <a:rPr lang="da-DK" dirty="0">
                <a:ea typeface="Calibri"/>
                <a:cs typeface="Times New Roman"/>
              </a:rPr>
              <a:t> - and </a:t>
            </a:r>
            <a:r>
              <a:rPr lang="da-DK" dirty="0" err="1">
                <a:ea typeface="Calibri"/>
                <a:cs typeface="Times New Roman"/>
              </a:rPr>
              <a:t>they</a:t>
            </a:r>
            <a:r>
              <a:rPr lang="da-DK" dirty="0">
                <a:ea typeface="Calibri"/>
                <a:cs typeface="Times New Roman"/>
              </a:rPr>
              <a:t> </a:t>
            </a:r>
            <a:r>
              <a:rPr lang="da-DK" dirty="0" err="1">
                <a:ea typeface="Calibri"/>
                <a:cs typeface="Times New Roman"/>
              </a:rPr>
              <a:t>will</a:t>
            </a:r>
            <a:r>
              <a:rPr lang="da-DK" dirty="0">
                <a:ea typeface="Calibri"/>
                <a:cs typeface="Times New Roman"/>
              </a:rPr>
              <a:t> not </a:t>
            </a:r>
            <a:r>
              <a:rPr lang="da-DK" dirty="0" err="1">
                <a:ea typeface="Calibri"/>
                <a:cs typeface="Times New Roman"/>
              </a:rPr>
              <a:t>come</a:t>
            </a:r>
            <a:r>
              <a:rPr lang="da-DK" dirty="0">
                <a:ea typeface="Calibri"/>
                <a:cs typeface="Times New Roman"/>
              </a:rPr>
              <a:t> back. It is </a:t>
            </a:r>
            <a:r>
              <a:rPr lang="da-DK" dirty="0" err="1">
                <a:ea typeface="Calibri"/>
                <a:cs typeface="Times New Roman"/>
              </a:rPr>
              <a:t>important</a:t>
            </a:r>
            <a:r>
              <a:rPr lang="da-DK" dirty="0">
                <a:ea typeface="Calibri"/>
                <a:cs typeface="Times New Roman"/>
              </a:rPr>
              <a:t> to </a:t>
            </a:r>
            <a:r>
              <a:rPr lang="da-DK" dirty="0" err="1">
                <a:ea typeface="Calibri"/>
                <a:cs typeface="Times New Roman"/>
              </a:rPr>
              <a:t>believe</a:t>
            </a:r>
            <a:r>
              <a:rPr lang="da-DK" dirty="0">
                <a:ea typeface="Calibri"/>
                <a:cs typeface="Times New Roman"/>
              </a:rPr>
              <a:t> in </a:t>
            </a:r>
            <a:r>
              <a:rPr lang="da-DK" dirty="0" err="1">
                <a:ea typeface="Calibri"/>
                <a:cs typeface="Times New Roman"/>
              </a:rPr>
              <a:t>children</a:t>
            </a:r>
            <a:r>
              <a:rPr lang="da-DK" dirty="0">
                <a:ea typeface="Calibri"/>
                <a:cs typeface="Times New Roman"/>
              </a:rPr>
              <a:t>. </a:t>
            </a:r>
            <a:r>
              <a:rPr lang="da-DK" dirty="0" err="1">
                <a:ea typeface="Calibri"/>
                <a:cs typeface="Times New Roman"/>
              </a:rPr>
              <a:t>Children</a:t>
            </a:r>
            <a:r>
              <a:rPr lang="da-DK" dirty="0">
                <a:ea typeface="Calibri"/>
                <a:cs typeface="Times New Roman"/>
              </a:rPr>
              <a:t> </a:t>
            </a:r>
            <a:r>
              <a:rPr lang="da-DK" dirty="0" err="1">
                <a:ea typeface="Calibri"/>
                <a:cs typeface="Times New Roman"/>
              </a:rPr>
              <a:t>are</a:t>
            </a:r>
            <a:r>
              <a:rPr lang="da-DK" dirty="0">
                <a:ea typeface="Calibri"/>
                <a:cs typeface="Times New Roman"/>
              </a:rPr>
              <a:t> </a:t>
            </a:r>
            <a:r>
              <a:rPr lang="da-DK" dirty="0" err="1">
                <a:ea typeface="Calibri"/>
                <a:cs typeface="Times New Roman"/>
              </a:rPr>
              <a:t>rather</a:t>
            </a:r>
            <a:r>
              <a:rPr lang="da-DK" dirty="0">
                <a:ea typeface="Calibri"/>
                <a:cs typeface="Times New Roman"/>
              </a:rPr>
              <a:t> </a:t>
            </a:r>
            <a:r>
              <a:rPr lang="da-DK" dirty="0" err="1">
                <a:ea typeface="Calibri"/>
                <a:cs typeface="Times New Roman"/>
              </a:rPr>
              <a:t>silent</a:t>
            </a:r>
            <a:r>
              <a:rPr lang="da-DK" dirty="0">
                <a:ea typeface="Calibri"/>
                <a:cs typeface="Times New Roman"/>
              </a:rPr>
              <a:t> </a:t>
            </a:r>
            <a:r>
              <a:rPr lang="da-DK" dirty="0" err="1">
                <a:ea typeface="Calibri"/>
                <a:cs typeface="Times New Roman"/>
              </a:rPr>
              <a:t>than</a:t>
            </a:r>
            <a:r>
              <a:rPr lang="da-DK" dirty="0">
                <a:ea typeface="Calibri"/>
                <a:cs typeface="Times New Roman"/>
              </a:rPr>
              <a:t> </a:t>
            </a:r>
            <a:r>
              <a:rPr lang="da-DK" dirty="0" err="1">
                <a:ea typeface="Calibri"/>
                <a:cs typeface="Times New Roman"/>
              </a:rPr>
              <a:t>lie</a:t>
            </a:r>
            <a:r>
              <a:rPr lang="da-DK" dirty="0">
                <a:ea typeface="Calibri"/>
                <a:cs typeface="Times New Roman"/>
              </a:rPr>
              <a:t> </a:t>
            </a:r>
            <a:r>
              <a:rPr lang="da-DK" dirty="0" err="1">
                <a:ea typeface="Calibri"/>
                <a:cs typeface="Times New Roman"/>
              </a:rPr>
              <a:t>about</a:t>
            </a:r>
            <a:r>
              <a:rPr lang="da-DK" dirty="0">
                <a:ea typeface="Calibri"/>
                <a:cs typeface="Times New Roman"/>
              </a:rPr>
              <a:t> </a:t>
            </a:r>
            <a:r>
              <a:rPr lang="da-DK" dirty="0" err="1">
                <a:ea typeface="Calibri"/>
                <a:cs typeface="Times New Roman"/>
              </a:rPr>
              <a:t>sexual</a:t>
            </a:r>
            <a:r>
              <a:rPr lang="da-DK" dirty="0">
                <a:ea typeface="Calibri"/>
                <a:cs typeface="Times New Roman"/>
              </a:rPr>
              <a:t> </a:t>
            </a:r>
            <a:r>
              <a:rPr lang="da-DK" dirty="0" err="1">
                <a:ea typeface="Calibri"/>
                <a:cs typeface="Times New Roman"/>
              </a:rPr>
              <a:t>abuse</a:t>
            </a:r>
            <a:r>
              <a:rPr lang="da-DK" dirty="0">
                <a:ea typeface="Calibri"/>
                <a:cs typeface="Times New Roman"/>
              </a:rPr>
              <a:t>. (</a:t>
            </a:r>
            <a:r>
              <a:rPr lang="da-DK" dirty="0" err="1">
                <a:ea typeface="Calibri"/>
                <a:cs typeface="Times New Roman"/>
              </a:rPr>
              <a:t>toddler</a:t>
            </a:r>
            <a:r>
              <a:rPr lang="da-DK" dirty="0">
                <a:ea typeface="Calibri"/>
                <a:cs typeface="Times New Roman"/>
              </a:rPr>
              <a:t>: </a:t>
            </a:r>
            <a:r>
              <a:rPr lang="da-DK" dirty="0" err="1">
                <a:ea typeface="Calibri"/>
                <a:cs typeface="Times New Roman"/>
              </a:rPr>
              <a:t>coming</a:t>
            </a:r>
            <a:r>
              <a:rPr lang="da-DK" dirty="0">
                <a:ea typeface="Calibri"/>
                <a:cs typeface="Times New Roman"/>
              </a:rPr>
              <a:t> </a:t>
            </a:r>
            <a:r>
              <a:rPr lang="da-DK" dirty="0" err="1">
                <a:ea typeface="Calibri"/>
                <a:cs typeface="Times New Roman"/>
              </a:rPr>
              <a:t>white</a:t>
            </a:r>
            <a:r>
              <a:rPr lang="da-DK" dirty="0">
                <a:ea typeface="Calibri"/>
                <a:cs typeface="Times New Roman"/>
              </a:rPr>
              <a:t> </a:t>
            </a:r>
            <a:r>
              <a:rPr lang="da-DK" dirty="0" err="1">
                <a:ea typeface="Calibri"/>
                <a:cs typeface="Times New Roman"/>
              </a:rPr>
              <a:t>urine</a:t>
            </a:r>
            <a:r>
              <a:rPr lang="da-DK" dirty="0">
                <a:ea typeface="Calibri"/>
                <a:cs typeface="Times New Roman"/>
              </a:rPr>
              <a:t> out of </a:t>
            </a:r>
            <a:r>
              <a:rPr lang="da-DK" dirty="0" err="1">
                <a:ea typeface="Calibri"/>
                <a:cs typeface="Times New Roman"/>
              </a:rPr>
              <a:t>father's</a:t>
            </a:r>
            <a:r>
              <a:rPr lang="da-DK" dirty="0">
                <a:ea typeface="Calibri"/>
                <a:cs typeface="Times New Roman"/>
              </a:rPr>
              <a:t> penis - </a:t>
            </a:r>
            <a:r>
              <a:rPr lang="da-DK" dirty="0" err="1">
                <a:ea typeface="Calibri"/>
                <a:cs typeface="Times New Roman"/>
              </a:rPr>
              <a:t>older</a:t>
            </a:r>
            <a:r>
              <a:rPr lang="da-DK" dirty="0">
                <a:ea typeface="Calibri"/>
                <a:cs typeface="Times New Roman"/>
              </a:rPr>
              <a:t> </a:t>
            </a:r>
            <a:r>
              <a:rPr lang="da-DK" dirty="0" err="1">
                <a:ea typeface="Calibri"/>
                <a:cs typeface="Times New Roman"/>
              </a:rPr>
              <a:t>children</a:t>
            </a:r>
            <a:r>
              <a:rPr lang="da-DK" dirty="0">
                <a:ea typeface="Calibri"/>
                <a:cs typeface="Times New Roman"/>
              </a:rPr>
              <a:t> have </a:t>
            </a:r>
            <a:r>
              <a:rPr lang="da-DK" dirty="0" err="1">
                <a:ea typeface="Calibri"/>
                <a:cs typeface="Times New Roman"/>
              </a:rPr>
              <a:t>learned</a:t>
            </a:r>
            <a:r>
              <a:rPr lang="da-DK" dirty="0">
                <a:ea typeface="Calibri"/>
                <a:cs typeface="Times New Roman"/>
              </a:rPr>
              <a:t> to </a:t>
            </a:r>
            <a:r>
              <a:rPr lang="da-DK" dirty="0" err="1">
                <a:ea typeface="Calibri"/>
                <a:cs typeface="Times New Roman"/>
              </a:rPr>
              <a:t>keep</a:t>
            </a:r>
            <a:r>
              <a:rPr lang="da-DK" dirty="0">
                <a:ea typeface="Calibri"/>
                <a:cs typeface="Times New Roman"/>
              </a:rPr>
              <a:t> a </a:t>
            </a:r>
            <a:r>
              <a:rPr lang="da-DK" dirty="0" err="1">
                <a:ea typeface="Calibri"/>
                <a:cs typeface="Times New Roman"/>
              </a:rPr>
              <a:t>secret</a:t>
            </a:r>
            <a:r>
              <a:rPr lang="da-DK" dirty="0">
                <a:ea typeface="Calibri"/>
                <a:cs typeface="Times New Roman"/>
              </a:rPr>
              <a:t> - if </a:t>
            </a:r>
            <a:r>
              <a:rPr lang="da-DK" dirty="0" err="1">
                <a:ea typeface="Calibri"/>
                <a:cs typeface="Times New Roman"/>
              </a:rPr>
              <a:t>they</a:t>
            </a:r>
            <a:r>
              <a:rPr lang="da-DK" dirty="0">
                <a:ea typeface="Calibri"/>
                <a:cs typeface="Times New Roman"/>
              </a:rPr>
              <a:t> </a:t>
            </a:r>
            <a:r>
              <a:rPr lang="da-DK" dirty="0" err="1">
                <a:ea typeface="Calibri"/>
                <a:cs typeface="Times New Roman"/>
              </a:rPr>
              <a:t>profess</a:t>
            </a:r>
            <a:r>
              <a:rPr lang="da-DK" dirty="0">
                <a:ea typeface="Calibri"/>
                <a:cs typeface="Times New Roman"/>
              </a:rPr>
              <a:t>, it </a:t>
            </a:r>
            <a:r>
              <a:rPr lang="da-DK" dirty="0" err="1">
                <a:ea typeface="Calibri"/>
                <a:cs typeface="Times New Roman"/>
              </a:rPr>
              <a:t>happens</a:t>
            </a:r>
            <a:r>
              <a:rPr lang="da-DK" dirty="0">
                <a:ea typeface="Calibri"/>
                <a:cs typeface="Times New Roman"/>
              </a:rPr>
              <a:t> </a:t>
            </a:r>
            <a:r>
              <a:rPr lang="da-DK" dirty="0" err="1">
                <a:ea typeface="Calibri"/>
                <a:cs typeface="Times New Roman"/>
              </a:rPr>
              <a:t>maybe</a:t>
            </a:r>
            <a:r>
              <a:rPr lang="da-DK" dirty="0">
                <a:ea typeface="Calibri"/>
                <a:cs typeface="Times New Roman"/>
              </a:rPr>
              <a:t> to a </a:t>
            </a:r>
            <a:r>
              <a:rPr lang="da-DK" dirty="0" err="1">
                <a:ea typeface="Calibri"/>
                <a:cs typeface="Times New Roman"/>
              </a:rPr>
              <a:t>friend</a:t>
            </a:r>
            <a:r>
              <a:rPr lang="da-DK" dirty="0">
                <a:ea typeface="Calibri"/>
                <a:cs typeface="Times New Roman"/>
              </a:rPr>
              <a:t> and </a:t>
            </a:r>
            <a:r>
              <a:rPr lang="da-DK" dirty="0" err="1">
                <a:ea typeface="Calibri"/>
                <a:cs typeface="Times New Roman"/>
              </a:rPr>
              <a:t>it's</a:t>
            </a:r>
            <a:r>
              <a:rPr lang="da-DK" dirty="0">
                <a:ea typeface="Calibri"/>
                <a:cs typeface="Times New Roman"/>
              </a:rPr>
              <a:t> </a:t>
            </a:r>
            <a:r>
              <a:rPr lang="da-DK" dirty="0" err="1">
                <a:ea typeface="Calibri"/>
                <a:cs typeface="Times New Roman"/>
              </a:rPr>
              <a:t>totally</a:t>
            </a:r>
            <a:r>
              <a:rPr lang="da-DK" dirty="0">
                <a:ea typeface="Calibri"/>
                <a:cs typeface="Times New Roman"/>
              </a:rPr>
              <a:t> dependent on </a:t>
            </a:r>
            <a:r>
              <a:rPr lang="da-DK" dirty="0" err="1">
                <a:ea typeface="Calibri"/>
                <a:cs typeface="Times New Roman"/>
              </a:rPr>
              <a:t>how</a:t>
            </a:r>
            <a:r>
              <a:rPr lang="da-DK" dirty="0">
                <a:ea typeface="Calibri"/>
                <a:cs typeface="Times New Roman"/>
              </a:rPr>
              <a:t> </a:t>
            </a:r>
            <a:r>
              <a:rPr lang="da-DK" dirty="0" err="1">
                <a:ea typeface="Calibri"/>
                <a:cs typeface="Times New Roman"/>
              </a:rPr>
              <a:t>he</a:t>
            </a:r>
            <a:r>
              <a:rPr lang="da-DK" dirty="0">
                <a:ea typeface="Calibri"/>
                <a:cs typeface="Times New Roman"/>
              </a:rPr>
              <a:t> / </a:t>
            </a:r>
            <a:r>
              <a:rPr lang="da-DK" dirty="0" err="1">
                <a:ea typeface="Calibri"/>
                <a:cs typeface="Times New Roman"/>
              </a:rPr>
              <a:t>she</a:t>
            </a:r>
            <a:r>
              <a:rPr lang="da-DK" dirty="0">
                <a:ea typeface="Calibri"/>
                <a:cs typeface="Times New Roman"/>
              </a:rPr>
              <a:t> </a:t>
            </a:r>
            <a:r>
              <a:rPr lang="da-DK" dirty="0" err="1">
                <a:ea typeface="Calibri"/>
                <a:cs typeface="Times New Roman"/>
              </a:rPr>
              <a:t>reacts</a:t>
            </a:r>
            <a:r>
              <a:rPr lang="da-DK" dirty="0">
                <a:ea typeface="Calibri"/>
                <a:cs typeface="Times New Roman"/>
              </a:rPr>
              <a:t> if the situation is </a:t>
            </a:r>
            <a:r>
              <a:rPr lang="da-DK" dirty="0" err="1">
                <a:ea typeface="Calibri"/>
                <a:cs typeface="Times New Roman"/>
              </a:rPr>
              <a:t>revealed</a:t>
            </a:r>
            <a:r>
              <a:rPr lang="da-DK" dirty="0">
                <a:ea typeface="Calibri"/>
                <a:cs typeface="Times New Roman"/>
              </a:rPr>
              <a:t> and </a:t>
            </a:r>
            <a:r>
              <a:rPr lang="da-DK" dirty="0" err="1">
                <a:ea typeface="Calibri"/>
                <a:cs typeface="Times New Roman"/>
              </a:rPr>
              <a:t>can</a:t>
            </a:r>
            <a:r>
              <a:rPr lang="da-DK" dirty="0">
                <a:ea typeface="Calibri"/>
                <a:cs typeface="Times New Roman"/>
              </a:rPr>
              <a:t> </a:t>
            </a:r>
            <a:r>
              <a:rPr lang="da-DK" dirty="0" err="1">
                <a:ea typeface="Calibri"/>
                <a:cs typeface="Times New Roman"/>
              </a:rPr>
              <a:t>be</a:t>
            </a:r>
            <a:r>
              <a:rPr lang="da-DK" dirty="0">
                <a:ea typeface="Calibri"/>
                <a:cs typeface="Times New Roman"/>
              </a:rPr>
              <a:t> </a:t>
            </a:r>
            <a:r>
              <a:rPr lang="da-DK" dirty="0" err="1">
                <a:ea typeface="Calibri"/>
                <a:cs typeface="Times New Roman"/>
              </a:rPr>
              <a:t>stopped</a:t>
            </a:r>
            <a:r>
              <a:rPr lang="da-DK" dirty="0">
                <a:ea typeface="Calibri"/>
                <a:cs typeface="Times New Roman"/>
              </a:rPr>
              <a:t>.</a:t>
            </a:r>
          </a:p>
          <a:p>
            <a:pPr>
              <a:lnSpc>
                <a:spcPct val="115000"/>
              </a:lnSpc>
              <a:spcAft>
                <a:spcPts val="990"/>
              </a:spcAft>
            </a:pPr>
            <a:r>
              <a:rPr lang="da-DK" dirty="0" err="1">
                <a:solidFill>
                  <a:srgbClr val="222222"/>
                </a:solidFill>
                <a:latin typeface="Arial"/>
                <a:ea typeface="Calibri"/>
                <a:cs typeface="Times New Roman"/>
              </a:rPr>
              <a:t>Children's</a:t>
            </a:r>
            <a:r>
              <a:rPr lang="da-DK" dirty="0">
                <a:solidFill>
                  <a:srgbClr val="222222"/>
                </a:solidFill>
                <a:latin typeface="Arial"/>
                <a:ea typeface="Calibri"/>
                <a:cs typeface="Times New Roman"/>
              </a:rPr>
              <a:t> statements </a:t>
            </a:r>
            <a:r>
              <a:rPr lang="da-DK" dirty="0" err="1">
                <a:solidFill>
                  <a:srgbClr val="222222"/>
                </a:solidFill>
                <a:latin typeface="Arial"/>
                <a:ea typeface="Calibri"/>
                <a:cs typeface="Times New Roman"/>
              </a:rPr>
              <a:t>are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also</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depending</a:t>
            </a:r>
            <a:r>
              <a:rPr lang="da-DK" dirty="0">
                <a:solidFill>
                  <a:srgbClr val="222222"/>
                </a:solidFill>
                <a:latin typeface="Arial"/>
                <a:ea typeface="Calibri"/>
                <a:cs typeface="Times New Roman"/>
              </a:rPr>
              <a:t> on age. </a:t>
            </a:r>
            <a:r>
              <a:rPr lang="da-DK" dirty="0" err="1">
                <a:solidFill>
                  <a:srgbClr val="222222"/>
                </a:solidFill>
                <a:latin typeface="Arial"/>
                <a:ea typeface="Calibri"/>
                <a:cs typeface="Times New Roman"/>
              </a:rPr>
              <a:t>They</a:t>
            </a:r>
            <a:r>
              <a:rPr lang="da-DK" dirty="0">
                <a:solidFill>
                  <a:srgbClr val="222222"/>
                </a:solidFill>
                <a:latin typeface="Arial"/>
                <a:ea typeface="Calibri"/>
                <a:cs typeface="Times New Roman"/>
              </a:rPr>
              <a:t> have not </a:t>
            </a:r>
            <a:r>
              <a:rPr lang="da-DK" dirty="0" err="1">
                <a:solidFill>
                  <a:srgbClr val="222222"/>
                </a:solidFill>
                <a:latin typeface="Arial"/>
                <a:ea typeface="Calibri"/>
                <a:cs typeface="Times New Roman"/>
              </a:rPr>
              <a:t>necessarily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words</a:t>
            </a:r>
            <a:r>
              <a:rPr lang="da-DK" dirty="0">
                <a:solidFill>
                  <a:srgbClr val="222222"/>
                </a:solidFill>
                <a:latin typeface="Arial"/>
                <a:ea typeface="Calibri"/>
                <a:cs typeface="Times New Roman"/>
              </a:rPr>
              <a:t> for </a:t>
            </a:r>
            <a:r>
              <a:rPr lang="da-DK" dirty="0" err="1">
                <a:solidFill>
                  <a:srgbClr val="222222"/>
                </a:solidFill>
                <a:latin typeface="Arial"/>
                <a:ea typeface="Calibri"/>
                <a:cs typeface="Times New Roman"/>
              </a:rPr>
              <a:t>what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they</a:t>
            </a:r>
            <a:r>
              <a:rPr lang="da-DK" dirty="0">
                <a:solidFill>
                  <a:srgbClr val="222222"/>
                </a:solidFill>
                <a:latin typeface="Arial"/>
                <a:ea typeface="Calibri"/>
                <a:cs typeface="Times New Roman"/>
              </a:rPr>
              <a:t> feel, so </a:t>
            </a:r>
            <a:r>
              <a:rPr lang="da-DK" dirty="0" err="1">
                <a:solidFill>
                  <a:srgbClr val="222222"/>
                </a:solidFill>
                <a:latin typeface="Arial"/>
                <a:ea typeface="Calibri"/>
                <a:cs typeface="Times New Roman"/>
              </a:rPr>
              <a:t>they</a:t>
            </a:r>
            <a:r>
              <a:rPr lang="da-DK" dirty="0">
                <a:solidFill>
                  <a:srgbClr val="222222"/>
                </a:solidFill>
                <a:latin typeface="Arial"/>
                <a:ea typeface="Calibri"/>
                <a:cs typeface="Times New Roman"/>
              </a:rPr>
              <a:t> have to </a:t>
            </a:r>
            <a:r>
              <a:rPr lang="da-DK" dirty="0" err="1">
                <a:solidFill>
                  <a:srgbClr val="222222"/>
                </a:solidFill>
                <a:latin typeface="Arial"/>
                <a:ea typeface="Calibri"/>
                <a:cs typeface="Times New Roman"/>
              </a:rPr>
              <a:t>use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their</a:t>
            </a:r>
            <a:r>
              <a:rPr lang="da-DK" dirty="0">
                <a:solidFill>
                  <a:srgbClr val="222222"/>
                </a:solidFill>
                <a:latin typeface="Arial"/>
                <a:ea typeface="Calibri"/>
                <a:cs typeface="Times New Roman"/>
              </a:rPr>
              <a:t> imagination to give the events </a:t>
            </a:r>
            <a:r>
              <a:rPr lang="da-DK" dirty="0" err="1">
                <a:solidFill>
                  <a:srgbClr val="222222"/>
                </a:solidFill>
                <a:latin typeface="Arial"/>
                <a:ea typeface="Calibri"/>
                <a:cs typeface="Times New Roman"/>
              </a:rPr>
              <a:t>meaning</a:t>
            </a:r>
            <a:r>
              <a:rPr lang="da-DK" dirty="0">
                <a:solidFill>
                  <a:srgbClr val="222222"/>
                </a:solidFill>
                <a:latin typeface="Arial"/>
                <a:ea typeface="Calibri"/>
                <a:cs typeface="Times New Roman"/>
              </a:rPr>
              <a:t>. </a:t>
            </a:r>
            <a:r>
              <a:rPr lang="da-DK" dirty="0">
                <a:ea typeface="Calibri"/>
                <a:cs typeface="Times New Roman"/>
              </a:rPr>
              <a:t>It </a:t>
            </a:r>
            <a:r>
              <a:rPr lang="da-DK" dirty="0" err="1">
                <a:ea typeface="Calibri"/>
                <a:cs typeface="Times New Roman"/>
              </a:rPr>
              <a:t>may</a:t>
            </a:r>
            <a:r>
              <a:rPr lang="da-DK" dirty="0">
                <a:ea typeface="Calibri"/>
                <a:cs typeface="Times New Roman"/>
              </a:rPr>
              <a:t> </a:t>
            </a:r>
            <a:r>
              <a:rPr lang="da-DK" dirty="0" err="1">
                <a:ea typeface="Calibri"/>
                <a:cs typeface="Times New Roman"/>
              </a:rPr>
              <a:t>seem</a:t>
            </a:r>
            <a:r>
              <a:rPr lang="da-DK" dirty="0">
                <a:ea typeface="Calibri"/>
                <a:cs typeface="Times New Roman"/>
              </a:rPr>
              <a:t> </a:t>
            </a:r>
            <a:r>
              <a:rPr lang="da-DK" dirty="0" err="1">
                <a:ea typeface="Calibri"/>
                <a:cs typeface="Times New Roman"/>
              </a:rPr>
              <a:t>completely</a:t>
            </a:r>
            <a:r>
              <a:rPr lang="da-DK" dirty="0">
                <a:ea typeface="Calibri"/>
                <a:cs typeface="Times New Roman"/>
              </a:rPr>
              <a:t> </a:t>
            </a:r>
            <a:r>
              <a:rPr lang="da-DK" dirty="0" err="1">
                <a:ea typeface="Calibri"/>
                <a:cs typeface="Times New Roman"/>
              </a:rPr>
              <a:t>supernatural</a:t>
            </a:r>
            <a:r>
              <a:rPr lang="da-DK" dirty="0">
                <a:ea typeface="Calibri"/>
                <a:cs typeface="Times New Roman"/>
              </a:rPr>
              <a:t> and </a:t>
            </a:r>
            <a:r>
              <a:rPr lang="da-DK" dirty="0" err="1">
                <a:ea typeface="Calibri"/>
                <a:cs typeface="Times New Roman"/>
              </a:rPr>
              <a:t>therefore</a:t>
            </a:r>
            <a:r>
              <a:rPr lang="da-DK" dirty="0">
                <a:ea typeface="Calibri"/>
                <a:cs typeface="Times New Roman"/>
              </a:rPr>
              <a:t> </a:t>
            </a:r>
            <a:r>
              <a:rPr lang="da-DK" dirty="0" err="1">
                <a:ea typeface="Calibri"/>
                <a:cs typeface="Times New Roman"/>
              </a:rPr>
              <a:t>easy</a:t>
            </a:r>
            <a:r>
              <a:rPr lang="da-DK" dirty="0">
                <a:ea typeface="Calibri"/>
                <a:cs typeface="Times New Roman"/>
              </a:rPr>
              <a:t> to </a:t>
            </a:r>
            <a:r>
              <a:rPr lang="da-DK" dirty="0" err="1">
                <a:ea typeface="Calibri"/>
                <a:cs typeface="Times New Roman"/>
              </a:rPr>
              <a:t>turn</a:t>
            </a:r>
            <a:r>
              <a:rPr lang="da-DK" dirty="0">
                <a:ea typeface="Calibri"/>
                <a:cs typeface="Times New Roman"/>
              </a:rPr>
              <a:t> over. It </a:t>
            </a:r>
            <a:r>
              <a:rPr lang="da-DK" dirty="0" err="1">
                <a:ea typeface="Calibri"/>
                <a:cs typeface="Times New Roman"/>
              </a:rPr>
              <a:t>can</a:t>
            </a:r>
            <a:r>
              <a:rPr lang="da-DK" dirty="0">
                <a:ea typeface="Calibri"/>
                <a:cs typeface="Times New Roman"/>
              </a:rPr>
              <a:t> </a:t>
            </a:r>
            <a:r>
              <a:rPr lang="da-DK" dirty="0" err="1">
                <a:ea typeface="Calibri"/>
                <a:cs typeface="Times New Roman"/>
              </a:rPr>
              <a:t>also</a:t>
            </a:r>
            <a:r>
              <a:rPr lang="da-DK" dirty="0">
                <a:ea typeface="Calibri"/>
                <a:cs typeface="Times New Roman"/>
              </a:rPr>
              <a:t> </a:t>
            </a:r>
            <a:r>
              <a:rPr lang="da-DK" dirty="0" err="1">
                <a:ea typeface="Calibri"/>
                <a:cs typeface="Times New Roman"/>
              </a:rPr>
              <a:t>seem</a:t>
            </a:r>
            <a:r>
              <a:rPr lang="da-DK" dirty="0">
                <a:ea typeface="Calibri"/>
                <a:cs typeface="Times New Roman"/>
              </a:rPr>
              <a:t> </a:t>
            </a:r>
            <a:r>
              <a:rPr lang="da-DK" dirty="0" err="1">
                <a:ea typeface="Calibri"/>
                <a:cs typeface="Times New Roman"/>
              </a:rPr>
              <a:t>extremely</a:t>
            </a:r>
            <a:r>
              <a:rPr lang="da-DK" dirty="0">
                <a:ea typeface="Calibri"/>
                <a:cs typeface="Times New Roman"/>
              </a:rPr>
              <a:t> </a:t>
            </a:r>
            <a:r>
              <a:rPr lang="da-DK" dirty="0" err="1">
                <a:ea typeface="Calibri"/>
                <a:cs typeface="Times New Roman"/>
              </a:rPr>
              <a:t>alarming</a:t>
            </a:r>
            <a:r>
              <a:rPr lang="da-DK" dirty="0">
                <a:ea typeface="Calibri"/>
                <a:cs typeface="Times New Roman"/>
              </a:rPr>
              <a:t> </a:t>
            </a:r>
            <a:r>
              <a:rPr lang="da-DK" dirty="0" err="1">
                <a:ea typeface="Calibri"/>
                <a:cs typeface="Times New Roman"/>
              </a:rPr>
              <a:t>without</a:t>
            </a:r>
            <a:r>
              <a:rPr lang="da-DK" dirty="0">
                <a:ea typeface="Calibri"/>
                <a:cs typeface="Times New Roman"/>
              </a:rPr>
              <a:t> </a:t>
            </a:r>
            <a:r>
              <a:rPr lang="da-DK" dirty="0" err="1">
                <a:ea typeface="Calibri"/>
                <a:cs typeface="Times New Roman"/>
              </a:rPr>
              <a:t>being</a:t>
            </a:r>
            <a:r>
              <a:rPr lang="da-DK" dirty="0">
                <a:ea typeface="Calibri"/>
                <a:cs typeface="Times New Roman"/>
              </a:rPr>
              <a:t> an information </a:t>
            </a:r>
            <a:r>
              <a:rPr lang="da-DK" dirty="0" err="1">
                <a:ea typeface="Calibri"/>
                <a:cs typeface="Times New Roman"/>
              </a:rPr>
              <a:t>about</a:t>
            </a:r>
            <a:r>
              <a:rPr lang="da-DK" dirty="0">
                <a:ea typeface="Calibri"/>
                <a:cs typeface="Times New Roman"/>
              </a:rPr>
              <a:t> an </a:t>
            </a:r>
            <a:r>
              <a:rPr lang="da-DK" dirty="0" err="1">
                <a:ea typeface="Calibri"/>
                <a:cs typeface="Times New Roman"/>
              </a:rPr>
              <a:t>assault</a:t>
            </a:r>
            <a:r>
              <a:rPr lang="da-DK" dirty="0">
                <a:ea typeface="Calibri"/>
                <a:cs typeface="Times New Roman"/>
              </a:rPr>
              <a:t>. It is </a:t>
            </a:r>
            <a:r>
              <a:rPr lang="da-DK" dirty="0" err="1">
                <a:ea typeface="Calibri"/>
                <a:cs typeface="Times New Roman"/>
              </a:rPr>
              <a:t>always</a:t>
            </a:r>
            <a:r>
              <a:rPr lang="da-DK" dirty="0">
                <a:ea typeface="Calibri"/>
                <a:cs typeface="Times New Roman"/>
              </a:rPr>
              <a:t> </a:t>
            </a:r>
            <a:r>
              <a:rPr lang="da-DK" dirty="0" err="1">
                <a:ea typeface="Calibri"/>
                <a:cs typeface="Times New Roman"/>
              </a:rPr>
              <a:t>important</a:t>
            </a:r>
            <a:r>
              <a:rPr lang="da-DK" dirty="0">
                <a:ea typeface="Calibri"/>
                <a:cs typeface="Times New Roman"/>
              </a:rPr>
              <a:t> to understand the </a:t>
            </a:r>
            <a:r>
              <a:rPr lang="da-DK" dirty="0" err="1">
                <a:ea typeface="Calibri"/>
                <a:cs typeface="Times New Roman"/>
              </a:rPr>
              <a:t>context</a:t>
            </a:r>
            <a:r>
              <a:rPr lang="da-DK" dirty="0">
                <a:ea typeface="Calibri"/>
                <a:cs typeface="Times New Roman"/>
              </a:rPr>
              <a:t> the </a:t>
            </a:r>
            <a:r>
              <a:rPr lang="da-DK" dirty="0" err="1">
                <a:ea typeface="Calibri"/>
                <a:cs typeface="Times New Roman"/>
              </a:rPr>
              <a:t>child</a:t>
            </a:r>
            <a:r>
              <a:rPr lang="da-DK" dirty="0">
                <a:ea typeface="Calibri"/>
                <a:cs typeface="Times New Roman"/>
              </a:rPr>
              <a:t> is in. A </a:t>
            </a:r>
            <a:r>
              <a:rPr lang="da-DK" dirty="0" err="1">
                <a:ea typeface="Calibri"/>
                <a:cs typeface="Times New Roman"/>
              </a:rPr>
              <a:t>three-year</a:t>
            </a:r>
            <a:r>
              <a:rPr lang="da-DK" dirty="0">
                <a:ea typeface="Calibri"/>
                <a:cs typeface="Times New Roman"/>
              </a:rPr>
              <a:t> </a:t>
            </a:r>
            <a:r>
              <a:rPr lang="da-DK" dirty="0" err="1">
                <a:ea typeface="Calibri"/>
                <a:cs typeface="Times New Roman"/>
              </a:rPr>
              <a:t>girl</a:t>
            </a:r>
            <a:r>
              <a:rPr lang="da-DK" dirty="0">
                <a:ea typeface="Calibri"/>
                <a:cs typeface="Times New Roman"/>
              </a:rPr>
              <a:t> </a:t>
            </a:r>
            <a:r>
              <a:rPr lang="da-DK" dirty="0" err="1">
                <a:ea typeface="Calibri"/>
                <a:cs typeface="Times New Roman"/>
              </a:rPr>
              <a:t>says</a:t>
            </a:r>
            <a:r>
              <a:rPr lang="da-DK" dirty="0">
                <a:ea typeface="Calibri"/>
                <a:cs typeface="Times New Roman"/>
              </a:rPr>
              <a:t> to the </a:t>
            </a:r>
            <a:r>
              <a:rPr lang="da-DK" dirty="0" err="1">
                <a:ea typeface="Calibri"/>
                <a:cs typeface="Times New Roman"/>
              </a:rPr>
              <a:t>teacher</a:t>
            </a:r>
            <a:r>
              <a:rPr lang="da-DK" dirty="0">
                <a:ea typeface="Calibri"/>
                <a:cs typeface="Times New Roman"/>
              </a:rPr>
              <a:t>, "the man </a:t>
            </a:r>
            <a:r>
              <a:rPr lang="da-DK" dirty="0" err="1">
                <a:ea typeface="Calibri"/>
                <a:cs typeface="Times New Roman"/>
              </a:rPr>
              <a:t>sticks</a:t>
            </a:r>
            <a:r>
              <a:rPr lang="da-DK" dirty="0">
                <a:ea typeface="Calibri"/>
                <a:cs typeface="Times New Roman"/>
              </a:rPr>
              <a:t> penis in and it </a:t>
            </a:r>
            <a:r>
              <a:rPr lang="da-DK" dirty="0" err="1">
                <a:ea typeface="Calibri"/>
                <a:cs typeface="Times New Roman"/>
              </a:rPr>
              <a:t>hurts</a:t>
            </a:r>
            <a:r>
              <a:rPr lang="da-DK" dirty="0">
                <a:ea typeface="Calibri"/>
                <a:cs typeface="Times New Roman"/>
              </a:rPr>
              <a:t>" It </a:t>
            </a:r>
            <a:r>
              <a:rPr lang="da-DK" dirty="0" err="1">
                <a:ea typeface="Calibri"/>
                <a:cs typeface="Times New Roman"/>
              </a:rPr>
              <a:t>frightens</a:t>
            </a:r>
            <a:r>
              <a:rPr lang="da-DK" dirty="0">
                <a:ea typeface="Calibri"/>
                <a:cs typeface="Times New Roman"/>
              </a:rPr>
              <a:t> the </a:t>
            </a:r>
            <a:r>
              <a:rPr lang="da-DK" dirty="0" err="1">
                <a:ea typeface="Calibri"/>
                <a:cs typeface="Times New Roman"/>
              </a:rPr>
              <a:t>teacher</a:t>
            </a:r>
            <a:r>
              <a:rPr lang="da-DK" dirty="0">
                <a:ea typeface="Calibri"/>
                <a:cs typeface="Times New Roman"/>
              </a:rPr>
              <a:t> and </a:t>
            </a:r>
            <a:r>
              <a:rPr lang="da-DK" dirty="0" err="1">
                <a:ea typeface="Calibri"/>
                <a:cs typeface="Times New Roman"/>
              </a:rPr>
              <a:t>parents</a:t>
            </a:r>
            <a:r>
              <a:rPr lang="da-DK" dirty="0">
                <a:ea typeface="Calibri"/>
                <a:cs typeface="Times New Roman"/>
              </a:rPr>
              <a:t>, but the </a:t>
            </a:r>
            <a:r>
              <a:rPr lang="da-DK" dirty="0" err="1">
                <a:ea typeface="Calibri"/>
                <a:cs typeface="Times New Roman"/>
              </a:rPr>
              <a:t>girl</a:t>
            </a:r>
            <a:r>
              <a:rPr lang="da-DK" dirty="0">
                <a:ea typeface="Calibri"/>
                <a:cs typeface="Times New Roman"/>
              </a:rPr>
              <a:t> is </a:t>
            </a:r>
            <a:r>
              <a:rPr lang="da-DK" dirty="0" err="1">
                <a:ea typeface="Calibri"/>
                <a:cs typeface="Times New Roman"/>
              </a:rPr>
              <a:t>otherwise</a:t>
            </a:r>
            <a:r>
              <a:rPr lang="da-DK" dirty="0">
                <a:ea typeface="Calibri"/>
                <a:cs typeface="Times New Roman"/>
              </a:rPr>
              <a:t> </a:t>
            </a:r>
            <a:r>
              <a:rPr lang="da-DK" dirty="0" err="1">
                <a:ea typeface="Calibri"/>
                <a:cs typeface="Times New Roman"/>
              </a:rPr>
              <a:t>happy</a:t>
            </a:r>
            <a:r>
              <a:rPr lang="da-DK" dirty="0">
                <a:ea typeface="Calibri"/>
                <a:cs typeface="Times New Roman"/>
              </a:rPr>
              <a:t> and </a:t>
            </a:r>
            <a:r>
              <a:rPr lang="da-DK" dirty="0" err="1">
                <a:ea typeface="Calibri"/>
                <a:cs typeface="Times New Roman"/>
              </a:rPr>
              <a:t>well-being</a:t>
            </a:r>
            <a:r>
              <a:rPr lang="da-DK" dirty="0">
                <a:ea typeface="Calibri"/>
                <a:cs typeface="Times New Roman"/>
              </a:rPr>
              <a:t>. A </a:t>
            </a:r>
            <a:r>
              <a:rPr lang="da-DK" dirty="0" err="1">
                <a:ea typeface="Calibri"/>
                <a:cs typeface="Times New Roman"/>
              </a:rPr>
              <a:t>mother</a:t>
            </a:r>
            <a:r>
              <a:rPr lang="da-DK" dirty="0">
                <a:ea typeface="Calibri"/>
                <a:cs typeface="Times New Roman"/>
              </a:rPr>
              <a:t> is </a:t>
            </a:r>
            <a:r>
              <a:rPr lang="da-DK" dirty="0" err="1">
                <a:ea typeface="Calibri"/>
                <a:cs typeface="Times New Roman"/>
              </a:rPr>
              <a:t>very</a:t>
            </a:r>
            <a:r>
              <a:rPr lang="da-DK" dirty="0">
                <a:ea typeface="Calibri"/>
                <a:cs typeface="Times New Roman"/>
              </a:rPr>
              <a:t> </a:t>
            </a:r>
            <a:r>
              <a:rPr lang="da-DK" dirty="0" err="1">
                <a:ea typeface="Calibri"/>
                <a:cs typeface="Times New Roman"/>
              </a:rPr>
              <a:t>pregnant</a:t>
            </a:r>
            <a:r>
              <a:rPr lang="da-DK" dirty="0">
                <a:ea typeface="Calibri"/>
                <a:cs typeface="Times New Roman"/>
              </a:rPr>
              <a:t> - the 3-year is </a:t>
            </a:r>
            <a:r>
              <a:rPr lang="da-DK" dirty="0" err="1">
                <a:ea typeface="Calibri"/>
                <a:cs typeface="Times New Roman"/>
              </a:rPr>
              <a:t>concerned</a:t>
            </a:r>
            <a:r>
              <a:rPr lang="da-DK" dirty="0">
                <a:ea typeface="Calibri"/>
                <a:cs typeface="Times New Roman"/>
              </a:rPr>
              <a:t> </a:t>
            </a:r>
            <a:r>
              <a:rPr lang="da-DK" dirty="0" err="1">
                <a:ea typeface="Calibri"/>
                <a:cs typeface="Times New Roman"/>
              </a:rPr>
              <a:t>about</a:t>
            </a:r>
            <a:r>
              <a:rPr lang="da-DK" dirty="0">
                <a:ea typeface="Calibri"/>
                <a:cs typeface="Times New Roman"/>
              </a:rPr>
              <a:t> </a:t>
            </a:r>
            <a:r>
              <a:rPr lang="da-DK" dirty="0" err="1">
                <a:ea typeface="Calibri"/>
                <a:cs typeface="Times New Roman"/>
              </a:rPr>
              <a:t>how</a:t>
            </a:r>
            <a:r>
              <a:rPr lang="da-DK" dirty="0">
                <a:ea typeface="Calibri"/>
                <a:cs typeface="Times New Roman"/>
              </a:rPr>
              <a:t> </a:t>
            </a:r>
            <a:r>
              <a:rPr lang="da-DK" dirty="0" err="1">
                <a:ea typeface="Calibri"/>
                <a:cs typeface="Times New Roman"/>
              </a:rPr>
              <a:t>such</a:t>
            </a:r>
            <a:r>
              <a:rPr lang="da-DK" dirty="0">
                <a:ea typeface="Calibri"/>
                <a:cs typeface="Times New Roman"/>
              </a:rPr>
              <a:t> a large </a:t>
            </a:r>
            <a:r>
              <a:rPr lang="da-DK" dirty="0" err="1">
                <a:ea typeface="Calibri"/>
                <a:cs typeface="Times New Roman"/>
              </a:rPr>
              <a:t>child</a:t>
            </a:r>
            <a:r>
              <a:rPr lang="da-DK" dirty="0">
                <a:ea typeface="Calibri"/>
                <a:cs typeface="Times New Roman"/>
              </a:rPr>
              <a:t> </a:t>
            </a:r>
            <a:r>
              <a:rPr lang="da-DK" dirty="0" err="1">
                <a:ea typeface="Calibri"/>
                <a:cs typeface="Times New Roman"/>
              </a:rPr>
              <a:t>can</a:t>
            </a:r>
            <a:r>
              <a:rPr lang="da-DK" dirty="0">
                <a:ea typeface="Calibri"/>
                <a:cs typeface="Times New Roman"/>
              </a:rPr>
              <a:t> </a:t>
            </a:r>
            <a:r>
              <a:rPr lang="da-DK" dirty="0" err="1">
                <a:ea typeface="Calibri"/>
                <a:cs typeface="Times New Roman"/>
              </a:rPr>
              <a:t>get</a:t>
            </a:r>
            <a:r>
              <a:rPr lang="da-DK" dirty="0">
                <a:ea typeface="Calibri"/>
                <a:cs typeface="Times New Roman"/>
              </a:rPr>
              <a:t> </a:t>
            </a:r>
            <a:r>
              <a:rPr lang="da-DK" dirty="0" err="1">
                <a:ea typeface="Calibri"/>
                <a:cs typeface="Times New Roman"/>
              </a:rPr>
              <a:t>into</a:t>
            </a:r>
            <a:r>
              <a:rPr lang="da-DK" dirty="0">
                <a:ea typeface="Calibri"/>
                <a:cs typeface="Times New Roman"/>
              </a:rPr>
              <a:t> the </a:t>
            </a:r>
            <a:r>
              <a:rPr lang="da-DK" dirty="0" err="1">
                <a:ea typeface="Calibri"/>
                <a:cs typeface="Times New Roman"/>
              </a:rPr>
              <a:t>mother's</a:t>
            </a:r>
            <a:r>
              <a:rPr lang="da-DK" dirty="0">
                <a:ea typeface="Calibri"/>
                <a:cs typeface="Times New Roman"/>
              </a:rPr>
              <a:t> </a:t>
            </a:r>
            <a:r>
              <a:rPr lang="da-DK" dirty="0" err="1">
                <a:ea typeface="Calibri"/>
                <a:cs typeface="Times New Roman"/>
              </a:rPr>
              <a:t>womb</a:t>
            </a:r>
            <a:r>
              <a:rPr lang="da-DK" dirty="0">
                <a:ea typeface="Calibri"/>
                <a:cs typeface="Times New Roman"/>
              </a:rPr>
              <a:t> - </a:t>
            </a:r>
            <a:r>
              <a:rPr lang="da-DK" dirty="0" err="1">
                <a:ea typeface="Calibri"/>
                <a:cs typeface="Times New Roman"/>
              </a:rPr>
              <a:t>simultaneously</a:t>
            </a:r>
            <a:r>
              <a:rPr lang="da-DK" dirty="0">
                <a:ea typeface="Calibri"/>
                <a:cs typeface="Times New Roman"/>
              </a:rPr>
              <a:t> a 7 </a:t>
            </a:r>
            <a:r>
              <a:rPr lang="da-DK" dirty="0" err="1">
                <a:ea typeface="Calibri"/>
                <a:cs typeface="Times New Roman"/>
              </a:rPr>
              <a:t>year</a:t>
            </a:r>
            <a:r>
              <a:rPr lang="da-DK" dirty="0">
                <a:ea typeface="Calibri"/>
                <a:cs typeface="Times New Roman"/>
              </a:rPr>
              <a:t> old </a:t>
            </a:r>
            <a:r>
              <a:rPr lang="da-DK" dirty="0" err="1">
                <a:ea typeface="Calibri"/>
                <a:cs typeface="Times New Roman"/>
              </a:rPr>
              <a:t>brother</a:t>
            </a:r>
            <a:r>
              <a:rPr lang="da-DK" dirty="0">
                <a:ea typeface="Calibri"/>
                <a:cs typeface="Times New Roman"/>
              </a:rPr>
              <a:t> </a:t>
            </a:r>
            <a:r>
              <a:rPr lang="da-DK" dirty="0" err="1">
                <a:ea typeface="Calibri"/>
                <a:cs typeface="Times New Roman"/>
              </a:rPr>
              <a:t>admitted</a:t>
            </a:r>
            <a:r>
              <a:rPr lang="da-DK" dirty="0">
                <a:ea typeface="Calibri"/>
                <a:cs typeface="Times New Roman"/>
              </a:rPr>
              <a:t> </a:t>
            </a:r>
            <a:r>
              <a:rPr lang="da-DK" dirty="0" err="1">
                <a:ea typeface="Calibri"/>
                <a:cs typeface="Times New Roman"/>
              </a:rPr>
              <a:t>that</a:t>
            </a:r>
            <a:r>
              <a:rPr lang="da-DK" dirty="0">
                <a:ea typeface="Calibri"/>
                <a:cs typeface="Times New Roman"/>
              </a:rPr>
              <a:t> the </a:t>
            </a:r>
            <a:r>
              <a:rPr lang="da-DK" dirty="0" err="1">
                <a:ea typeface="Calibri"/>
                <a:cs typeface="Times New Roman"/>
              </a:rPr>
              <a:t>older</a:t>
            </a:r>
            <a:r>
              <a:rPr lang="da-DK" dirty="0">
                <a:ea typeface="Calibri"/>
                <a:cs typeface="Times New Roman"/>
              </a:rPr>
              <a:t> </a:t>
            </a:r>
            <a:r>
              <a:rPr lang="da-DK" dirty="0" err="1">
                <a:ea typeface="Calibri"/>
                <a:cs typeface="Times New Roman"/>
              </a:rPr>
              <a:t>boys</a:t>
            </a:r>
            <a:r>
              <a:rPr lang="da-DK" dirty="0">
                <a:ea typeface="Calibri"/>
                <a:cs typeface="Times New Roman"/>
              </a:rPr>
              <a:t> told </a:t>
            </a:r>
            <a:r>
              <a:rPr lang="da-DK" dirty="0" err="1">
                <a:ea typeface="Calibri"/>
                <a:cs typeface="Times New Roman"/>
              </a:rPr>
              <a:t>him</a:t>
            </a:r>
            <a:r>
              <a:rPr lang="da-DK" dirty="0">
                <a:ea typeface="Calibri"/>
                <a:cs typeface="Times New Roman"/>
              </a:rPr>
              <a:t> </a:t>
            </a:r>
            <a:r>
              <a:rPr lang="da-DK" dirty="0" err="1">
                <a:ea typeface="Calibri"/>
                <a:cs typeface="Times New Roman"/>
              </a:rPr>
              <a:t>that</a:t>
            </a:r>
            <a:r>
              <a:rPr lang="da-DK" dirty="0">
                <a:ea typeface="Calibri"/>
                <a:cs typeface="Times New Roman"/>
              </a:rPr>
              <a:t> </a:t>
            </a:r>
            <a:r>
              <a:rPr lang="da-DK" dirty="0" err="1">
                <a:ea typeface="Calibri"/>
                <a:cs typeface="Times New Roman"/>
              </a:rPr>
              <a:t>adults</a:t>
            </a:r>
            <a:r>
              <a:rPr lang="da-DK" dirty="0">
                <a:ea typeface="Calibri"/>
                <a:cs typeface="Times New Roman"/>
              </a:rPr>
              <a:t> has </a:t>
            </a:r>
            <a:r>
              <a:rPr lang="da-DK" dirty="0" err="1">
                <a:ea typeface="Calibri"/>
                <a:cs typeface="Times New Roman"/>
              </a:rPr>
              <a:t>sexual</a:t>
            </a:r>
            <a:r>
              <a:rPr lang="da-DK" dirty="0">
                <a:ea typeface="Calibri"/>
                <a:cs typeface="Times New Roman"/>
              </a:rPr>
              <a:t> </a:t>
            </a:r>
            <a:r>
              <a:rPr lang="da-DK" dirty="0" err="1">
                <a:ea typeface="Calibri"/>
                <a:cs typeface="Times New Roman"/>
              </a:rPr>
              <a:t>intercourse</a:t>
            </a:r>
            <a:r>
              <a:rPr lang="da-DK" dirty="0">
                <a:ea typeface="Calibri"/>
                <a:cs typeface="Times New Roman"/>
              </a:rPr>
              <a:t>. The </a:t>
            </a:r>
            <a:r>
              <a:rPr lang="da-DK" dirty="0" err="1">
                <a:ea typeface="Calibri"/>
                <a:cs typeface="Times New Roman"/>
              </a:rPr>
              <a:t>context</a:t>
            </a:r>
            <a:r>
              <a:rPr lang="da-DK" dirty="0">
                <a:ea typeface="Calibri"/>
                <a:cs typeface="Times New Roman"/>
              </a:rPr>
              <a:t> of the 3 </a:t>
            </a:r>
            <a:r>
              <a:rPr lang="da-DK" dirty="0" err="1">
                <a:ea typeface="Calibri"/>
                <a:cs typeface="Times New Roman"/>
              </a:rPr>
              <a:t>year</a:t>
            </a:r>
            <a:r>
              <a:rPr lang="da-DK" dirty="0">
                <a:ea typeface="Calibri"/>
                <a:cs typeface="Times New Roman"/>
              </a:rPr>
              <a:t> is </a:t>
            </a:r>
            <a:r>
              <a:rPr lang="da-DK" dirty="0" err="1">
                <a:ea typeface="Calibri"/>
                <a:cs typeface="Times New Roman"/>
              </a:rPr>
              <a:t>full</a:t>
            </a:r>
            <a:r>
              <a:rPr lang="da-DK" dirty="0">
                <a:ea typeface="Calibri"/>
                <a:cs typeface="Times New Roman"/>
              </a:rPr>
              <a:t> of </a:t>
            </a:r>
            <a:r>
              <a:rPr lang="da-DK" dirty="0" err="1">
                <a:ea typeface="Calibri"/>
                <a:cs typeface="Times New Roman"/>
              </a:rPr>
              <a:t>incomprehensible</a:t>
            </a:r>
            <a:r>
              <a:rPr lang="da-DK" dirty="0">
                <a:ea typeface="Calibri"/>
                <a:cs typeface="Times New Roman"/>
              </a:rPr>
              <a:t> </a:t>
            </a:r>
            <a:r>
              <a:rPr lang="da-DK" dirty="0" err="1">
                <a:ea typeface="Calibri"/>
                <a:cs typeface="Times New Roman"/>
              </a:rPr>
              <a:t>things</a:t>
            </a:r>
            <a:r>
              <a:rPr lang="da-DK" dirty="0">
                <a:ea typeface="Calibri"/>
                <a:cs typeface="Times New Roman"/>
              </a:rPr>
              <a:t> </a:t>
            </a:r>
            <a:r>
              <a:rPr lang="da-DK" dirty="0" err="1">
                <a:ea typeface="Calibri"/>
                <a:cs typeface="Times New Roman"/>
              </a:rPr>
              <a:t>that</a:t>
            </a:r>
            <a:r>
              <a:rPr lang="da-DK" dirty="0">
                <a:ea typeface="Calibri"/>
                <a:cs typeface="Times New Roman"/>
              </a:rPr>
              <a:t> </a:t>
            </a:r>
            <a:r>
              <a:rPr lang="da-DK" dirty="0" err="1">
                <a:ea typeface="Calibri"/>
                <a:cs typeface="Times New Roman"/>
              </a:rPr>
              <a:t>she</a:t>
            </a:r>
            <a:r>
              <a:rPr lang="da-DK" dirty="0">
                <a:ea typeface="Calibri"/>
                <a:cs typeface="Times New Roman"/>
              </a:rPr>
              <a:t> </a:t>
            </a:r>
            <a:r>
              <a:rPr lang="da-DK" dirty="0" err="1">
                <a:ea typeface="Calibri"/>
                <a:cs typeface="Times New Roman"/>
              </a:rPr>
              <a:t>uses</a:t>
            </a:r>
            <a:r>
              <a:rPr lang="da-DK" dirty="0">
                <a:ea typeface="Calibri"/>
                <a:cs typeface="Times New Roman"/>
              </a:rPr>
              <a:t> her imagination to </a:t>
            </a:r>
            <a:r>
              <a:rPr lang="da-DK" dirty="0" err="1">
                <a:ea typeface="Calibri"/>
                <a:cs typeface="Times New Roman"/>
              </a:rPr>
              <a:t>make</a:t>
            </a:r>
            <a:r>
              <a:rPr lang="da-DK" dirty="0">
                <a:ea typeface="Calibri"/>
                <a:cs typeface="Times New Roman"/>
              </a:rPr>
              <a:t> </a:t>
            </a:r>
            <a:r>
              <a:rPr lang="da-DK" dirty="0" err="1">
                <a:ea typeface="Calibri"/>
                <a:cs typeface="Times New Roman"/>
              </a:rPr>
              <a:t>sense</a:t>
            </a:r>
            <a:r>
              <a:rPr lang="da-DK" dirty="0">
                <a:ea typeface="Calibri"/>
                <a:cs typeface="Times New Roman"/>
              </a:rPr>
              <a:t> of, if </a:t>
            </a:r>
            <a:r>
              <a:rPr lang="da-DK" dirty="0" err="1">
                <a:ea typeface="Calibri"/>
                <a:cs typeface="Times New Roman"/>
              </a:rPr>
              <a:t>she</a:t>
            </a:r>
            <a:r>
              <a:rPr lang="da-DK" dirty="0">
                <a:ea typeface="Calibri"/>
                <a:cs typeface="Times New Roman"/>
              </a:rPr>
              <a:t> </a:t>
            </a:r>
            <a:r>
              <a:rPr lang="da-DK" dirty="0" err="1">
                <a:ea typeface="Calibri"/>
                <a:cs typeface="Times New Roman"/>
              </a:rPr>
              <a:t>does</a:t>
            </a:r>
            <a:r>
              <a:rPr lang="da-DK" dirty="0">
                <a:ea typeface="Calibri"/>
                <a:cs typeface="Times New Roman"/>
              </a:rPr>
              <a:t> not </a:t>
            </a:r>
            <a:r>
              <a:rPr lang="da-DK" dirty="0" err="1">
                <a:ea typeface="Calibri"/>
                <a:cs typeface="Times New Roman"/>
              </a:rPr>
              <a:t>get</a:t>
            </a:r>
            <a:r>
              <a:rPr lang="da-DK" dirty="0">
                <a:ea typeface="Calibri"/>
                <a:cs typeface="Times New Roman"/>
              </a:rPr>
              <a:t> </a:t>
            </a:r>
            <a:r>
              <a:rPr lang="da-DK" dirty="0" err="1">
                <a:ea typeface="Calibri"/>
                <a:cs typeface="Times New Roman"/>
              </a:rPr>
              <a:t>help</a:t>
            </a:r>
            <a:r>
              <a:rPr lang="da-DK" dirty="0">
                <a:ea typeface="Calibri"/>
                <a:cs typeface="Times New Roman"/>
              </a:rPr>
              <a:t> from the </a:t>
            </a:r>
            <a:r>
              <a:rPr lang="da-DK" dirty="0" err="1">
                <a:ea typeface="Calibri"/>
                <a:cs typeface="Times New Roman"/>
              </a:rPr>
              <a:t>adults</a:t>
            </a:r>
            <a:r>
              <a:rPr lang="da-DK" dirty="0">
                <a:ea typeface="Calibri"/>
                <a:cs typeface="Times New Roman"/>
              </a:rPr>
              <a:t> to understand </a:t>
            </a:r>
            <a:r>
              <a:rPr lang="da-DK" dirty="0" err="1">
                <a:ea typeface="Calibri"/>
                <a:cs typeface="Times New Roman"/>
              </a:rPr>
              <a:t>what</a:t>
            </a:r>
            <a:r>
              <a:rPr lang="da-DK" dirty="0">
                <a:ea typeface="Calibri"/>
                <a:cs typeface="Times New Roman"/>
              </a:rPr>
              <a:t> is for her </a:t>
            </a:r>
            <a:r>
              <a:rPr lang="da-DK" dirty="0" err="1">
                <a:ea typeface="Calibri"/>
                <a:cs typeface="Times New Roman"/>
              </a:rPr>
              <a:t>incomprehensible</a:t>
            </a:r>
            <a:r>
              <a:rPr lang="da-DK" dirty="0">
                <a:ea typeface="Calibri"/>
                <a:cs typeface="Times New Roman"/>
              </a:rPr>
              <a:t>.</a:t>
            </a:r>
            <a:br>
              <a:rPr lang="da-DK" dirty="0">
                <a:ea typeface="Calibri"/>
                <a:cs typeface="Times New Roman"/>
              </a:rPr>
            </a:br>
            <a:r>
              <a:rPr lang="da-DK" dirty="0">
                <a:ea typeface="Calibri"/>
                <a:cs typeface="Times New Roman"/>
              </a:rPr>
              <a:t/>
            </a:r>
            <a:br>
              <a:rPr lang="da-DK" dirty="0">
                <a:ea typeface="Calibri"/>
                <a:cs typeface="Times New Roman"/>
              </a:rPr>
            </a:br>
            <a:endParaRPr lang="da-DK" dirty="0">
              <a:ea typeface="Calibri"/>
              <a:cs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8624D535-0E1F-486E-9D83-4ACA07A3073E}" type="slidenum">
              <a:rPr lang="da-DK" smtClean="0">
                <a:solidFill>
                  <a:prstClr val="black"/>
                </a:solidFill>
              </a:rPr>
              <a:pPr/>
              <a:t>4</a:t>
            </a:fld>
            <a:endParaRPr lang="da-DK" smtClean="0">
              <a:solidFill>
                <a:prstClr val="black"/>
              </a:solidFill>
            </a:endParaRPr>
          </a:p>
        </p:txBody>
      </p:sp>
      <p:sp>
        <p:nvSpPr>
          <p:cNvPr id="71683" name="Rectangle 2"/>
          <p:cNvSpPr>
            <a:spLocks noGrp="1" noRot="1" noChangeAspect="1" noChangeArrowheads="1" noTextEdit="1"/>
          </p:cNvSpPr>
          <p:nvPr>
            <p:ph type="sldImg"/>
          </p:nvPr>
        </p:nvSpPr>
        <p:spPr>
          <a:xfrm>
            <a:off x="274638" y="-1588"/>
            <a:ext cx="5907087" cy="4432301"/>
          </a:xfrm>
          <a:ln/>
        </p:spPr>
      </p:sp>
      <p:sp>
        <p:nvSpPr>
          <p:cNvPr id="71684" name="Rectangle 3"/>
          <p:cNvSpPr>
            <a:spLocks noGrp="1" noChangeArrowheads="1"/>
          </p:cNvSpPr>
          <p:nvPr>
            <p:ph type="body" idx="1"/>
          </p:nvPr>
        </p:nvSpPr>
        <p:spPr>
          <a:xfrm>
            <a:off x="666745" y="4342613"/>
            <a:ext cx="5329256" cy="4987893"/>
          </a:xfrm>
          <a:noFill/>
          <a:ln/>
        </p:spPr>
        <p:txBody>
          <a:bodyPr/>
          <a:lstStyle/>
          <a:p>
            <a:r>
              <a:rPr lang="da-DK" b="1" dirty="0" err="1"/>
              <a:t>Why</a:t>
            </a:r>
            <a:r>
              <a:rPr lang="da-DK" b="1" dirty="0"/>
              <a:t> is it so </a:t>
            </a:r>
            <a:r>
              <a:rPr lang="da-DK" b="1" dirty="0" err="1"/>
              <a:t>difficult</a:t>
            </a:r>
            <a:r>
              <a:rPr lang="da-DK" b="1" dirty="0"/>
              <a:t> to spot, talk </a:t>
            </a:r>
            <a:r>
              <a:rPr lang="da-DK" b="1" dirty="0" err="1"/>
              <a:t>about</a:t>
            </a:r>
            <a:r>
              <a:rPr lang="da-DK" b="1" dirty="0"/>
              <a:t> and </a:t>
            </a:r>
            <a:r>
              <a:rPr lang="da-DK" b="1" dirty="0" err="1"/>
              <a:t>take</a:t>
            </a:r>
            <a:r>
              <a:rPr lang="da-DK" b="1" dirty="0"/>
              <a:t> action on ....</a:t>
            </a:r>
            <a:br>
              <a:rPr lang="da-DK" b="1" dirty="0"/>
            </a:br>
            <a:endParaRPr lang="da-DK" b="1" dirty="0"/>
          </a:p>
          <a:p>
            <a:r>
              <a:rPr lang="da-DK" dirty="0" err="1"/>
              <a:t>Taboo</a:t>
            </a:r>
            <a:r>
              <a:rPr lang="da-DK" dirty="0"/>
              <a:t> and </a:t>
            </a:r>
            <a:r>
              <a:rPr lang="da-DK" dirty="0" err="1"/>
              <a:t>thus</a:t>
            </a:r>
            <a:r>
              <a:rPr lang="da-DK" dirty="0"/>
              <a:t>, the </a:t>
            </a:r>
            <a:r>
              <a:rPr lang="da-DK" dirty="0" err="1"/>
              <a:t>secrecy</a:t>
            </a:r>
            <a:r>
              <a:rPr lang="da-DK" dirty="0"/>
              <a:t>, the </a:t>
            </a:r>
            <a:r>
              <a:rPr lang="da-DK" dirty="0" err="1"/>
              <a:t>silent</a:t>
            </a:r>
            <a:r>
              <a:rPr lang="da-DK" dirty="0"/>
              <a:t> / not </a:t>
            </a:r>
            <a:r>
              <a:rPr lang="da-DK" dirty="0" err="1"/>
              <a:t>spoken</a:t>
            </a:r>
            <a:r>
              <a:rPr lang="da-DK" dirty="0"/>
              <a:t> ....</a:t>
            </a:r>
            <a:br>
              <a:rPr lang="da-DK" dirty="0"/>
            </a:br>
            <a:r>
              <a:rPr lang="da-DK" dirty="0"/>
              <a:t>‘</a:t>
            </a:r>
            <a:r>
              <a:rPr lang="da-DK" dirty="0" err="1"/>
              <a:t>Includes</a:t>
            </a:r>
            <a:r>
              <a:rPr lang="da-DK" dirty="0"/>
              <a:t>’ </a:t>
            </a:r>
            <a:r>
              <a:rPr lang="da-DK" dirty="0" err="1"/>
              <a:t>also</a:t>
            </a:r>
            <a:r>
              <a:rPr lang="da-DK" dirty="0"/>
              <a:t> professionals - and </a:t>
            </a:r>
            <a:r>
              <a:rPr lang="da-DK" dirty="0" err="1"/>
              <a:t>thus</a:t>
            </a:r>
            <a:r>
              <a:rPr lang="da-DK" dirty="0"/>
              <a:t> the handling of the cases.</a:t>
            </a:r>
            <a:br>
              <a:rPr lang="da-DK" dirty="0"/>
            </a:br>
            <a:r>
              <a:rPr lang="da-DK" dirty="0"/>
              <a:t/>
            </a:r>
            <a:br>
              <a:rPr lang="da-DK" dirty="0"/>
            </a:br>
            <a:r>
              <a:rPr lang="da-DK" dirty="0"/>
              <a:t>See the </a:t>
            </a:r>
            <a:r>
              <a:rPr lang="da-DK" dirty="0" err="1"/>
              <a:t>concept</a:t>
            </a:r>
            <a:r>
              <a:rPr lang="da-DK" dirty="0"/>
              <a:t> of </a:t>
            </a:r>
            <a:r>
              <a:rPr lang="da-DK" dirty="0" err="1"/>
              <a:t>taboo</a:t>
            </a:r>
            <a:r>
              <a:rPr lang="da-DK" dirty="0"/>
              <a:t> with </a:t>
            </a:r>
            <a:r>
              <a:rPr lang="da-DK" dirty="0" err="1"/>
              <a:t>cultural</a:t>
            </a:r>
            <a:r>
              <a:rPr lang="da-DK" dirty="0"/>
              <a:t> </a:t>
            </a:r>
            <a:r>
              <a:rPr lang="da-DK" dirty="0" err="1"/>
              <a:t>analytical</a:t>
            </a:r>
            <a:r>
              <a:rPr lang="da-DK" dirty="0"/>
              <a:t> glasses, and </a:t>
            </a:r>
            <a:r>
              <a:rPr lang="da-DK" dirty="0" err="1"/>
              <a:t>there</a:t>
            </a:r>
            <a:r>
              <a:rPr lang="da-DK" dirty="0"/>
              <a:t> is a </a:t>
            </a:r>
            <a:r>
              <a:rPr lang="da-DK" dirty="0" err="1"/>
              <a:t>reason</a:t>
            </a:r>
            <a:r>
              <a:rPr lang="da-DK" dirty="0"/>
              <a:t> </a:t>
            </a:r>
            <a:r>
              <a:rPr lang="da-DK" dirty="0" err="1"/>
              <a:t>why</a:t>
            </a:r>
            <a:r>
              <a:rPr lang="da-DK" dirty="0"/>
              <a:t> </a:t>
            </a:r>
            <a:r>
              <a:rPr lang="da-DK" dirty="0" err="1"/>
              <a:t>sexual</a:t>
            </a:r>
            <a:r>
              <a:rPr lang="da-DK" dirty="0"/>
              <a:t> </a:t>
            </a:r>
            <a:r>
              <a:rPr lang="da-DK" dirty="0" err="1"/>
              <a:t>offenses</a:t>
            </a:r>
            <a:r>
              <a:rPr lang="da-DK" dirty="0"/>
              <a:t> </a:t>
            </a:r>
            <a:r>
              <a:rPr lang="da-DK" dirty="0" err="1"/>
              <a:t>against</a:t>
            </a:r>
            <a:r>
              <a:rPr lang="da-DK" dirty="0"/>
              <a:t> </a:t>
            </a:r>
            <a:r>
              <a:rPr lang="da-DK" dirty="0" err="1"/>
              <a:t>children</a:t>
            </a:r>
            <a:r>
              <a:rPr lang="da-DK" dirty="0"/>
              <a:t> </a:t>
            </a:r>
            <a:r>
              <a:rPr lang="da-DK" dirty="0" err="1"/>
              <a:t>are</a:t>
            </a:r>
            <a:r>
              <a:rPr lang="da-DK" dirty="0"/>
              <a:t> </a:t>
            </a:r>
            <a:r>
              <a:rPr lang="da-DK" dirty="0" err="1"/>
              <a:t>taboo</a:t>
            </a:r>
            <a:r>
              <a:rPr lang="da-DK" dirty="0"/>
              <a:t>. Tabu is a term </a:t>
            </a:r>
            <a:r>
              <a:rPr lang="da-DK" dirty="0" err="1"/>
              <a:t>derived</a:t>
            </a:r>
            <a:r>
              <a:rPr lang="da-DK" dirty="0"/>
              <a:t> from </a:t>
            </a:r>
            <a:r>
              <a:rPr lang="da-DK" dirty="0" err="1"/>
              <a:t>Polynesia</a:t>
            </a:r>
            <a:r>
              <a:rPr lang="da-DK" dirty="0"/>
              <a:t> </a:t>
            </a:r>
            <a:r>
              <a:rPr lang="da-DK" dirty="0" err="1"/>
              <a:t>which</a:t>
            </a:r>
            <a:r>
              <a:rPr lang="da-DK" dirty="0"/>
              <a:t> </a:t>
            </a:r>
            <a:r>
              <a:rPr lang="da-DK" dirty="0" err="1"/>
              <a:t>means</a:t>
            </a:r>
            <a:r>
              <a:rPr lang="da-DK" dirty="0"/>
              <a:t> </a:t>
            </a:r>
            <a:r>
              <a:rPr lang="da-DK" dirty="0" err="1"/>
              <a:t>prohibition</a:t>
            </a:r>
            <a:r>
              <a:rPr lang="da-DK" dirty="0"/>
              <a:t>. It is </a:t>
            </a:r>
            <a:r>
              <a:rPr lang="da-DK" dirty="0" err="1"/>
              <a:t>used</a:t>
            </a:r>
            <a:r>
              <a:rPr lang="da-DK" dirty="0"/>
              <a:t> to </a:t>
            </a:r>
            <a:r>
              <a:rPr lang="da-DK" dirty="0" err="1"/>
              <a:t>describe</a:t>
            </a:r>
            <a:r>
              <a:rPr lang="da-DK" dirty="0"/>
              <a:t> </a:t>
            </a:r>
            <a:r>
              <a:rPr lang="da-DK" dirty="0" err="1"/>
              <a:t>things</a:t>
            </a:r>
            <a:r>
              <a:rPr lang="da-DK" dirty="0"/>
              <a:t> or </a:t>
            </a:r>
            <a:r>
              <a:rPr lang="da-DK" dirty="0" err="1"/>
              <a:t>people</a:t>
            </a:r>
            <a:r>
              <a:rPr lang="da-DK" dirty="0"/>
              <a:t> </a:t>
            </a:r>
            <a:r>
              <a:rPr lang="da-DK" dirty="0" err="1"/>
              <a:t>that</a:t>
            </a:r>
            <a:r>
              <a:rPr lang="da-DK" dirty="0"/>
              <a:t> </a:t>
            </a:r>
            <a:r>
              <a:rPr lang="da-DK" dirty="0" err="1"/>
              <a:t>may</a:t>
            </a:r>
            <a:r>
              <a:rPr lang="da-DK" dirty="0"/>
              <a:t> </a:t>
            </a:r>
            <a:r>
              <a:rPr lang="da-DK" dirty="0" err="1"/>
              <a:t>be</a:t>
            </a:r>
            <a:r>
              <a:rPr lang="da-DK" dirty="0"/>
              <a:t> </a:t>
            </a:r>
            <a:r>
              <a:rPr lang="da-DK" dirty="0" err="1"/>
              <a:t>culturally</a:t>
            </a:r>
            <a:r>
              <a:rPr lang="da-DK" dirty="0"/>
              <a:t> </a:t>
            </a:r>
            <a:r>
              <a:rPr lang="da-DK" dirty="0" err="1"/>
              <a:t>dangerous</a:t>
            </a:r>
            <a:r>
              <a:rPr lang="da-DK" dirty="0"/>
              <a:t> - </a:t>
            </a:r>
            <a:r>
              <a:rPr lang="da-DK" dirty="0" err="1"/>
              <a:t>either</a:t>
            </a:r>
            <a:r>
              <a:rPr lang="da-DK" dirty="0"/>
              <a:t> </a:t>
            </a:r>
            <a:r>
              <a:rPr lang="da-DK" dirty="0" err="1"/>
              <a:t>permanently</a:t>
            </a:r>
            <a:r>
              <a:rPr lang="da-DK" dirty="0"/>
              <a:t> or in </a:t>
            </a:r>
            <a:r>
              <a:rPr lang="da-DK" dirty="0" err="1"/>
              <a:t>certain</a:t>
            </a:r>
            <a:r>
              <a:rPr lang="da-DK" dirty="0"/>
              <a:t> </a:t>
            </a:r>
            <a:r>
              <a:rPr lang="da-DK" dirty="0" err="1"/>
              <a:t>contexts</a:t>
            </a:r>
            <a:r>
              <a:rPr lang="da-DK" dirty="0"/>
              <a:t>. Tabu </a:t>
            </a:r>
            <a:r>
              <a:rPr lang="da-DK" dirty="0" err="1"/>
              <a:t>create</a:t>
            </a:r>
            <a:r>
              <a:rPr lang="da-DK" dirty="0"/>
              <a:t> </a:t>
            </a:r>
            <a:r>
              <a:rPr lang="da-DK" dirty="0" err="1"/>
              <a:t>silence</a:t>
            </a:r>
            <a:r>
              <a:rPr lang="da-DK" dirty="0"/>
              <a:t> </a:t>
            </a:r>
            <a:r>
              <a:rPr lang="da-DK" dirty="0" err="1"/>
              <a:t>what</a:t>
            </a:r>
            <a:r>
              <a:rPr lang="da-DK" dirty="0"/>
              <a:t> </a:t>
            </a:r>
            <a:r>
              <a:rPr lang="da-DK" dirty="0" err="1"/>
              <a:t>threatens</a:t>
            </a:r>
            <a:r>
              <a:rPr lang="da-DK" dirty="0"/>
              <a:t> the </a:t>
            </a:r>
            <a:r>
              <a:rPr lang="da-DK" dirty="0" err="1"/>
              <a:t>cultural</a:t>
            </a:r>
            <a:r>
              <a:rPr lang="da-DK" dirty="0"/>
              <a:t> </a:t>
            </a:r>
            <a:r>
              <a:rPr lang="da-DK" dirty="0" err="1"/>
              <a:t>order</a:t>
            </a:r>
            <a:r>
              <a:rPr lang="da-DK" dirty="0"/>
              <a:t> - </a:t>
            </a:r>
            <a:r>
              <a:rPr lang="da-DK" dirty="0" err="1"/>
              <a:t>our</a:t>
            </a:r>
            <a:r>
              <a:rPr lang="da-DK" dirty="0"/>
              <a:t> </a:t>
            </a:r>
            <a:r>
              <a:rPr lang="da-DK" dirty="0" err="1"/>
              <a:t>notions</a:t>
            </a:r>
            <a:r>
              <a:rPr lang="da-DK" dirty="0"/>
              <a:t> of </a:t>
            </a:r>
            <a:r>
              <a:rPr lang="da-DK" dirty="0" err="1"/>
              <a:t>what</a:t>
            </a:r>
            <a:r>
              <a:rPr lang="da-DK" dirty="0"/>
              <a:t> is </a:t>
            </a:r>
            <a:r>
              <a:rPr lang="da-DK" dirty="0" err="1"/>
              <a:t>good</a:t>
            </a:r>
            <a:r>
              <a:rPr lang="da-DK" dirty="0"/>
              <a:t> and bad. Right and </a:t>
            </a:r>
            <a:r>
              <a:rPr lang="da-DK" dirty="0" err="1"/>
              <a:t>wrong</a:t>
            </a:r>
            <a:r>
              <a:rPr lang="da-DK" dirty="0"/>
              <a:t>. The incest </a:t>
            </a:r>
            <a:r>
              <a:rPr lang="da-DK" dirty="0" err="1"/>
              <a:t>taboo</a:t>
            </a:r>
            <a:r>
              <a:rPr lang="da-DK" dirty="0"/>
              <a:t> has </a:t>
            </a:r>
            <a:r>
              <a:rPr lang="da-DK" dirty="0" err="1"/>
              <a:t>among</a:t>
            </a:r>
            <a:r>
              <a:rPr lang="da-DK" dirty="0"/>
              <a:t> </a:t>
            </a:r>
            <a:r>
              <a:rPr lang="da-DK" dirty="0" err="1"/>
              <a:t>cultural</a:t>
            </a:r>
            <a:r>
              <a:rPr lang="da-DK" dirty="0"/>
              <a:t> researchers </a:t>
            </a:r>
            <a:r>
              <a:rPr lang="da-DK" dirty="0" err="1"/>
              <a:t>been</a:t>
            </a:r>
            <a:r>
              <a:rPr lang="da-DK" dirty="0"/>
              <a:t> </a:t>
            </a:r>
            <a:r>
              <a:rPr lang="da-DK" dirty="0" err="1"/>
              <a:t>identified</a:t>
            </a:r>
            <a:r>
              <a:rPr lang="da-DK" dirty="0"/>
              <a:t> as </a:t>
            </a:r>
            <a:r>
              <a:rPr lang="da-DK" dirty="0" err="1"/>
              <a:t>one</a:t>
            </a:r>
            <a:r>
              <a:rPr lang="da-DK" dirty="0"/>
              <a:t> the </a:t>
            </a:r>
            <a:r>
              <a:rPr lang="da-DK" dirty="0" err="1"/>
              <a:t>few</a:t>
            </a:r>
            <a:r>
              <a:rPr lang="da-DK" dirty="0"/>
              <a:t> universal </a:t>
            </a:r>
            <a:r>
              <a:rPr lang="da-DK" dirty="0" err="1"/>
              <a:t>traits</a:t>
            </a:r>
            <a:r>
              <a:rPr lang="da-DK" dirty="0"/>
              <a:t> </a:t>
            </a:r>
            <a:r>
              <a:rPr lang="da-DK" dirty="0" err="1"/>
              <a:t>that</a:t>
            </a:r>
            <a:r>
              <a:rPr lang="da-DK" dirty="0"/>
              <a:t> </a:t>
            </a:r>
            <a:r>
              <a:rPr lang="da-DK" dirty="0" err="1"/>
              <a:t>characterize</a:t>
            </a:r>
            <a:r>
              <a:rPr lang="da-DK" dirty="0"/>
              <a:t> </a:t>
            </a:r>
            <a:r>
              <a:rPr lang="da-DK" dirty="0" err="1"/>
              <a:t>cultures</a:t>
            </a:r>
            <a:r>
              <a:rPr lang="da-DK" dirty="0"/>
              <a:t> and </a:t>
            </a:r>
            <a:r>
              <a:rPr lang="da-DK" dirty="0" err="1"/>
              <a:t>communities</a:t>
            </a:r>
            <a:r>
              <a:rPr lang="da-DK" dirty="0"/>
              <a:t> </a:t>
            </a:r>
            <a:r>
              <a:rPr lang="da-DK" dirty="0" err="1"/>
              <a:t>around</a:t>
            </a:r>
            <a:r>
              <a:rPr lang="da-DK" dirty="0"/>
              <a:t> the </a:t>
            </a:r>
            <a:r>
              <a:rPr lang="da-DK" dirty="0" err="1"/>
              <a:t>world</a:t>
            </a:r>
            <a:r>
              <a:rPr lang="da-DK" dirty="0"/>
              <a:t>. All </a:t>
            </a:r>
            <a:r>
              <a:rPr lang="da-DK" dirty="0" err="1"/>
              <a:t>cultures</a:t>
            </a:r>
            <a:r>
              <a:rPr lang="da-DK" dirty="0"/>
              <a:t> have </a:t>
            </a:r>
            <a:r>
              <a:rPr lang="da-DK" dirty="0" err="1"/>
              <a:t>rules</a:t>
            </a:r>
            <a:r>
              <a:rPr lang="da-DK" dirty="0"/>
              <a:t> for </a:t>
            </a:r>
            <a:r>
              <a:rPr lang="da-DK" dirty="0" err="1"/>
              <a:t>sexual</a:t>
            </a:r>
            <a:r>
              <a:rPr lang="da-DK" dirty="0"/>
              <a:t> relations </a:t>
            </a:r>
            <a:r>
              <a:rPr lang="da-DK" dirty="0" err="1"/>
              <a:t>between</a:t>
            </a:r>
            <a:r>
              <a:rPr lang="da-DK" dirty="0"/>
              <a:t> </a:t>
            </a:r>
            <a:r>
              <a:rPr lang="da-DK" dirty="0" err="1"/>
              <a:t>adults</a:t>
            </a:r>
            <a:r>
              <a:rPr lang="da-DK" dirty="0"/>
              <a:t> and </a:t>
            </a:r>
            <a:r>
              <a:rPr lang="da-DK" dirty="0" err="1"/>
              <a:t>children</a:t>
            </a:r>
            <a:r>
              <a:rPr lang="da-DK" dirty="0"/>
              <a:t>. </a:t>
            </a:r>
            <a:r>
              <a:rPr lang="da-DK" dirty="0" err="1"/>
              <a:t>They</a:t>
            </a:r>
            <a:r>
              <a:rPr lang="da-DK" dirty="0"/>
              <a:t> </a:t>
            </a:r>
            <a:r>
              <a:rPr lang="da-DK" dirty="0" err="1"/>
              <a:t>may</a:t>
            </a:r>
            <a:r>
              <a:rPr lang="da-DK" dirty="0"/>
              <a:t> look </a:t>
            </a:r>
            <a:r>
              <a:rPr lang="da-DK" dirty="0" err="1"/>
              <a:t>very</a:t>
            </a:r>
            <a:r>
              <a:rPr lang="da-DK" dirty="0"/>
              <a:t> </a:t>
            </a:r>
            <a:r>
              <a:rPr lang="da-DK" dirty="0" err="1"/>
              <a:t>different</a:t>
            </a:r>
            <a:r>
              <a:rPr lang="da-DK" dirty="0"/>
              <a:t>. The </a:t>
            </a:r>
            <a:r>
              <a:rPr lang="da-DK" dirty="0" err="1"/>
              <a:t>cultural</a:t>
            </a:r>
            <a:r>
              <a:rPr lang="da-DK" dirty="0"/>
              <a:t> </a:t>
            </a:r>
            <a:r>
              <a:rPr lang="da-DK" dirty="0" err="1"/>
              <a:t>order</a:t>
            </a:r>
            <a:r>
              <a:rPr lang="da-DK" dirty="0"/>
              <a:t>, the limits of </a:t>
            </a:r>
            <a:r>
              <a:rPr lang="da-DK" dirty="0" err="1"/>
              <a:t>what</a:t>
            </a:r>
            <a:r>
              <a:rPr lang="da-DK" dirty="0"/>
              <a:t> is </a:t>
            </a:r>
            <a:r>
              <a:rPr lang="da-DK" dirty="0" err="1"/>
              <a:t>culturally</a:t>
            </a:r>
            <a:r>
              <a:rPr lang="da-DK" dirty="0"/>
              <a:t> acceptable and </a:t>
            </a:r>
            <a:r>
              <a:rPr lang="da-DK" dirty="0" err="1"/>
              <a:t>unacceptable</a:t>
            </a:r>
            <a:r>
              <a:rPr lang="da-DK" dirty="0"/>
              <a:t> </a:t>
            </a:r>
            <a:r>
              <a:rPr lang="da-DK" dirty="0" err="1"/>
              <a:t>changes</a:t>
            </a:r>
            <a:r>
              <a:rPr lang="da-DK" dirty="0"/>
              <a:t> all the time. The </a:t>
            </a:r>
            <a:r>
              <a:rPr lang="da-DK" dirty="0" err="1"/>
              <a:t>cultural</a:t>
            </a:r>
            <a:r>
              <a:rPr lang="da-DK" dirty="0"/>
              <a:t> </a:t>
            </a:r>
            <a:r>
              <a:rPr lang="da-DK" dirty="0" err="1"/>
              <a:t>danger</a:t>
            </a:r>
            <a:r>
              <a:rPr lang="da-DK" dirty="0"/>
              <a:t> </a:t>
            </a:r>
            <a:r>
              <a:rPr lang="da-DK" dirty="0" err="1"/>
              <a:t>surrounding</a:t>
            </a:r>
            <a:r>
              <a:rPr lang="da-DK" dirty="0"/>
              <a:t> </a:t>
            </a:r>
            <a:r>
              <a:rPr lang="da-DK" dirty="0" err="1"/>
              <a:t>sexual</a:t>
            </a:r>
            <a:r>
              <a:rPr lang="da-DK" dirty="0"/>
              <a:t> </a:t>
            </a:r>
            <a:r>
              <a:rPr lang="da-DK" dirty="0" err="1"/>
              <a:t>assault</a:t>
            </a:r>
            <a:r>
              <a:rPr lang="da-DK" dirty="0"/>
              <a:t> </a:t>
            </a:r>
            <a:r>
              <a:rPr lang="da-DK" dirty="0" err="1"/>
              <a:t>are</a:t>
            </a:r>
            <a:r>
              <a:rPr lang="da-DK" dirty="0"/>
              <a:t> </a:t>
            </a:r>
            <a:r>
              <a:rPr lang="da-DK" dirty="0" err="1"/>
              <a:t>also</a:t>
            </a:r>
            <a:r>
              <a:rPr lang="da-DK" dirty="0"/>
              <a:t> </a:t>
            </a:r>
            <a:r>
              <a:rPr lang="da-DK" dirty="0" err="1"/>
              <a:t>changing</a:t>
            </a:r>
            <a:r>
              <a:rPr lang="da-DK" dirty="0"/>
              <a:t>. </a:t>
            </a:r>
          </a:p>
          <a:p>
            <a:endParaRPr lang="da-DK" dirty="0"/>
          </a:p>
          <a:p>
            <a:r>
              <a:rPr lang="da-DK" dirty="0"/>
              <a:t>But: Incest </a:t>
            </a:r>
            <a:r>
              <a:rPr lang="da-DK" dirty="0" err="1"/>
              <a:t>prohibition</a:t>
            </a:r>
            <a:r>
              <a:rPr lang="da-DK" dirty="0"/>
              <a:t> has </a:t>
            </a:r>
            <a:r>
              <a:rPr lang="da-DK" dirty="0" err="1"/>
              <a:t>existed</a:t>
            </a:r>
            <a:r>
              <a:rPr lang="da-DK" dirty="0"/>
              <a:t> in all ages and </a:t>
            </a:r>
            <a:r>
              <a:rPr lang="da-DK" dirty="0" err="1"/>
              <a:t>across</a:t>
            </a:r>
            <a:r>
              <a:rPr lang="da-DK" dirty="0"/>
              <a:t> </a:t>
            </a:r>
            <a:r>
              <a:rPr lang="da-DK" dirty="0" err="1"/>
              <a:t>cultures</a:t>
            </a:r>
            <a:r>
              <a:rPr lang="da-DK" dirty="0"/>
              <a:t>. In the old </a:t>
            </a:r>
            <a:r>
              <a:rPr lang="da-DK" dirty="0" err="1"/>
              <a:t>days</a:t>
            </a:r>
            <a:r>
              <a:rPr lang="da-DK" dirty="0"/>
              <a:t> (</a:t>
            </a:r>
            <a:r>
              <a:rPr lang="da-DK" dirty="0" err="1"/>
              <a:t>sources</a:t>
            </a:r>
            <a:r>
              <a:rPr lang="da-DK" dirty="0"/>
              <a:t> from the 1600s), </a:t>
            </a:r>
            <a:r>
              <a:rPr lang="da-DK" dirty="0" err="1"/>
              <a:t>there</a:t>
            </a:r>
            <a:r>
              <a:rPr lang="da-DK" dirty="0"/>
              <a:t> </a:t>
            </a:r>
            <a:r>
              <a:rPr lang="da-DK" dirty="0" err="1"/>
              <a:t>was</a:t>
            </a:r>
            <a:r>
              <a:rPr lang="da-DK" dirty="0"/>
              <a:t> </a:t>
            </a:r>
            <a:r>
              <a:rPr lang="da-DK" dirty="0" err="1"/>
              <a:t>death</a:t>
            </a:r>
            <a:r>
              <a:rPr lang="da-DK" dirty="0"/>
              <a:t> </a:t>
            </a:r>
            <a:r>
              <a:rPr lang="da-DK" dirty="0" err="1"/>
              <a:t>penalty</a:t>
            </a:r>
            <a:r>
              <a:rPr lang="da-DK" dirty="0"/>
              <a:t> in DK for </a:t>
            </a:r>
            <a:r>
              <a:rPr lang="da-DK" dirty="0" err="1"/>
              <a:t>both</a:t>
            </a:r>
            <a:r>
              <a:rPr lang="da-DK" dirty="0"/>
              <a:t> </a:t>
            </a:r>
            <a:r>
              <a:rPr lang="da-DK" dirty="0" err="1"/>
              <a:t>violate</a:t>
            </a:r>
            <a:r>
              <a:rPr lang="da-DK" dirty="0"/>
              <a:t> and </a:t>
            </a:r>
            <a:r>
              <a:rPr lang="da-DK" dirty="0" err="1"/>
              <a:t>sacrifice</a:t>
            </a:r>
            <a:r>
              <a:rPr lang="da-DK" dirty="0"/>
              <a:t>. </a:t>
            </a:r>
            <a:r>
              <a:rPr lang="da-DK" dirty="0" err="1"/>
              <a:t>However</a:t>
            </a:r>
            <a:r>
              <a:rPr lang="da-DK" dirty="0"/>
              <a:t>, </a:t>
            </a:r>
            <a:r>
              <a:rPr lang="da-DK" dirty="0" err="1"/>
              <a:t>sexual</a:t>
            </a:r>
            <a:r>
              <a:rPr lang="da-DK" dirty="0"/>
              <a:t> </a:t>
            </a:r>
            <a:r>
              <a:rPr lang="da-DK" dirty="0" err="1"/>
              <a:t>violence</a:t>
            </a:r>
            <a:r>
              <a:rPr lang="da-DK" dirty="0"/>
              <a:t> still </a:t>
            </a:r>
            <a:r>
              <a:rPr lang="da-DK" dirty="0" err="1"/>
              <a:t>exists</a:t>
            </a:r>
            <a:r>
              <a:rPr lang="da-DK" dirty="0"/>
              <a:t>, and it is a </a:t>
            </a:r>
            <a:r>
              <a:rPr lang="da-DK" dirty="0" err="1"/>
              <a:t>challenge</a:t>
            </a:r>
            <a:r>
              <a:rPr lang="da-DK" dirty="0"/>
              <a:t> </a:t>
            </a:r>
            <a:r>
              <a:rPr lang="da-DK" dirty="0" err="1"/>
              <a:t>even</a:t>
            </a:r>
            <a:r>
              <a:rPr lang="da-DK" dirty="0"/>
              <a:t> </a:t>
            </a:r>
            <a:r>
              <a:rPr lang="da-DK" dirty="0" err="1"/>
              <a:t>today</a:t>
            </a:r>
            <a:r>
              <a:rPr lang="da-DK" dirty="0"/>
              <a:t> to </a:t>
            </a:r>
            <a:r>
              <a:rPr lang="da-DK" dirty="0" err="1"/>
              <a:t>make</a:t>
            </a:r>
            <a:r>
              <a:rPr lang="da-DK" dirty="0"/>
              <a:t> it visible and to talk </a:t>
            </a:r>
            <a:r>
              <a:rPr lang="da-DK" dirty="0" err="1"/>
              <a:t>about</a:t>
            </a:r>
            <a:r>
              <a:rPr lang="da-DK" dirty="0"/>
              <a:t> it, and </a:t>
            </a:r>
            <a:r>
              <a:rPr lang="da-DK" dirty="0" err="1"/>
              <a:t>thus</a:t>
            </a:r>
            <a:r>
              <a:rPr lang="da-DK" dirty="0"/>
              <a:t> to have </a:t>
            </a:r>
            <a:r>
              <a:rPr lang="da-DK" dirty="0" err="1"/>
              <a:t>exact</a:t>
            </a:r>
            <a:r>
              <a:rPr lang="da-DK" dirty="0"/>
              <a:t> </a:t>
            </a:r>
            <a:r>
              <a:rPr lang="da-DK" dirty="0" err="1"/>
              <a:t>knowledge</a:t>
            </a:r>
            <a:r>
              <a:rPr lang="da-DK" dirty="0"/>
              <a:t> of it – </a:t>
            </a:r>
            <a:r>
              <a:rPr lang="da-DK" dirty="0" err="1"/>
              <a:t>there</a:t>
            </a:r>
            <a:r>
              <a:rPr lang="da-DK" dirty="0"/>
              <a:t> </a:t>
            </a:r>
            <a:r>
              <a:rPr lang="da-DK" dirty="0" err="1"/>
              <a:t>are</a:t>
            </a:r>
            <a:r>
              <a:rPr lang="da-DK" dirty="0"/>
              <a:t> </a:t>
            </a:r>
            <a:r>
              <a:rPr lang="da-DK" dirty="0" err="1"/>
              <a:t>considerable</a:t>
            </a:r>
            <a:r>
              <a:rPr lang="da-DK" dirty="0"/>
              <a:t> dark </a:t>
            </a:r>
            <a:r>
              <a:rPr lang="da-DK" dirty="0" err="1"/>
              <a:t>figures</a:t>
            </a:r>
            <a:r>
              <a:rPr lang="da-DK" dirty="0"/>
              <a:t>/</a:t>
            </a:r>
            <a:r>
              <a:rPr lang="da-DK" dirty="0" err="1"/>
              <a:t>underreporting</a:t>
            </a:r>
            <a:r>
              <a:rPr lang="da-DK" dirty="0"/>
              <a:t> </a:t>
            </a:r>
          </a:p>
          <a:p>
            <a:r>
              <a:rPr lang="da-DK" dirty="0"/>
              <a:t/>
            </a:r>
            <a:br>
              <a:rPr lang="da-DK" dirty="0"/>
            </a:br>
            <a:r>
              <a:rPr lang="da-DK" dirty="0"/>
              <a:t>The cases </a:t>
            </a:r>
            <a:r>
              <a:rPr lang="da-DK" dirty="0" err="1"/>
              <a:t>arouse</a:t>
            </a:r>
            <a:r>
              <a:rPr lang="da-DK" dirty="0"/>
              <a:t> </a:t>
            </a:r>
            <a:r>
              <a:rPr lang="da-DK" dirty="0" err="1"/>
              <a:t>feelings</a:t>
            </a:r>
            <a:r>
              <a:rPr lang="da-DK" dirty="0"/>
              <a:t> of </a:t>
            </a:r>
            <a:r>
              <a:rPr lang="da-DK" dirty="0" err="1"/>
              <a:t>disgust</a:t>
            </a:r>
            <a:r>
              <a:rPr lang="da-DK" dirty="0"/>
              <a:t> and </a:t>
            </a:r>
            <a:r>
              <a:rPr lang="da-DK" dirty="0" err="1"/>
              <a:t>discomfort</a:t>
            </a:r>
            <a:r>
              <a:rPr lang="da-DK" dirty="0"/>
              <a:t> and </a:t>
            </a:r>
            <a:r>
              <a:rPr lang="da-DK" dirty="0" err="1"/>
              <a:t>challenges</a:t>
            </a:r>
            <a:r>
              <a:rPr lang="da-DK" dirty="0"/>
              <a:t> </a:t>
            </a:r>
            <a:r>
              <a:rPr lang="da-DK" dirty="0" err="1"/>
              <a:t>us</a:t>
            </a:r>
            <a:r>
              <a:rPr lang="da-DK" dirty="0"/>
              <a:t> </a:t>
            </a:r>
            <a:r>
              <a:rPr lang="da-DK" dirty="0" err="1"/>
              <a:t>therefore</a:t>
            </a:r>
            <a:r>
              <a:rPr lang="da-DK" dirty="0"/>
              <a:t> </a:t>
            </a:r>
            <a:r>
              <a:rPr lang="da-DK" dirty="0" err="1"/>
              <a:t>both</a:t>
            </a:r>
            <a:r>
              <a:rPr lang="da-DK" dirty="0"/>
              <a:t>:</a:t>
            </a:r>
            <a:br>
              <a:rPr lang="da-DK" dirty="0"/>
            </a:br>
            <a:r>
              <a:rPr lang="da-DK" dirty="0"/>
              <a:t> 	At The professional </a:t>
            </a:r>
            <a:r>
              <a:rPr lang="da-DK" dirty="0" err="1"/>
              <a:t>level</a:t>
            </a:r>
            <a:r>
              <a:rPr lang="da-DK" dirty="0"/>
              <a:t> - the </a:t>
            </a:r>
            <a:r>
              <a:rPr lang="da-DK" dirty="0" err="1"/>
              <a:t>organizational</a:t>
            </a:r>
            <a:r>
              <a:rPr lang="da-DK" dirty="0"/>
              <a:t> </a:t>
            </a:r>
            <a:r>
              <a:rPr lang="da-DK" dirty="0" err="1"/>
              <a:t>level</a:t>
            </a:r>
            <a:r>
              <a:rPr lang="da-DK" dirty="0"/>
              <a:t> - the </a:t>
            </a:r>
            <a:r>
              <a:rPr lang="da-DK" dirty="0" err="1"/>
              <a:t>personal</a:t>
            </a:r>
            <a:r>
              <a:rPr lang="da-DK" dirty="0"/>
              <a:t> </a:t>
            </a:r>
            <a:r>
              <a:rPr lang="da-DK" dirty="0" err="1"/>
              <a:t>level</a:t>
            </a:r>
            <a:endParaRPr lang="da-DK" dirty="0"/>
          </a:p>
          <a:p>
            <a:r>
              <a:rPr lang="da-DK" dirty="0"/>
              <a:t/>
            </a:r>
            <a:br>
              <a:rPr lang="da-DK" dirty="0"/>
            </a:br>
            <a:r>
              <a:rPr lang="da-DK" dirty="0"/>
              <a:t>But at the same time </a:t>
            </a:r>
            <a:r>
              <a:rPr lang="da-DK" dirty="0" err="1"/>
              <a:t>there</a:t>
            </a:r>
            <a:r>
              <a:rPr lang="da-DK" dirty="0"/>
              <a:t> is a </a:t>
            </a:r>
            <a:r>
              <a:rPr lang="da-DK" dirty="0" err="1"/>
              <a:t>lot</a:t>
            </a:r>
            <a:r>
              <a:rPr lang="da-DK" dirty="0"/>
              <a:t> of </a:t>
            </a:r>
            <a:r>
              <a:rPr lang="da-DK" dirty="0" err="1"/>
              <a:t>talking</a:t>
            </a:r>
            <a:r>
              <a:rPr lang="da-DK" dirty="0"/>
              <a:t> </a:t>
            </a:r>
            <a:r>
              <a:rPr lang="da-DK" dirty="0" err="1"/>
              <a:t>about</a:t>
            </a:r>
            <a:r>
              <a:rPr lang="da-DK" dirty="0"/>
              <a:t> it in public, the media </a:t>
            </a:r>
            <a:r>
              <a:rPr lang="da-DK" dirty="0" err="1"/>
              <a:t>revels</a:t>
            </a:r>
            <a:r>
              <a:rPr lang="da-DK" dirty="0"/>
              <a:t> in it, and </a:t>
            </a:r>
            <a:r>
              <a:rPr lang="da-DK" dirty="0" err="1"/>
              <a:t>you</a:t>
            </a:r>
            <a:r>
              <a:rPr lang="da-DK" dirty="0"/>
              <a:t> </a:t>
            </a:r>
            <a:r>
              <a:rPr lang="da-DK" dirty="0" err="1"/>
              <a:t>can</a:t>
            </a:r>
            <a:r>
              <a:rPr lang="da-DK" dirty="0"/>
              <a:t> </a:t>
            </a:r>
            <a:r>
              <a:rPr lang="da-DK" dirty="0" err="1"/>
              <a:t>also</a:t>
            </a:r>
            <a:r>
              <a:rPr lang="da-DK" dirty="0"/>
              <a:t> </a:t>
            </a:r>
            <a:r>
              <a:rPr lang="da-DK" dirty="0" err="1"/>
              <a:t>see</a:t>
            </a:r>
            <a:r>
              <a:rPr lang="da-DK" dirty="0"/>
              <a:t> the </a:t>
            </a:r>
            <a:r>
              <a:rPr lang="da-DK" dirty="0" err="1"/>
              <a:t>issue</a:t>
            </a:r>
            <a:r>
              <a:rPr lang="da-DK" dirty="0"/>
              <a:t> </a:t>
            </a:r>
            <a:r>
              <a:rPr lang="da-DK" dirty="0" err="1"/>
              <a:t>described</a:t>
            </a:r>
            <a:r>
              <a:rPr lang="da-DK" dirty="0"/>
              <a:t> in the fiction / in litterature. BUT </a:t>
            </a:r>
            <a:r>
              <a:rPr lang="da-DK" dirty="0" err="1"/>
              <a:t>when</a:t>
            </a:r>
            <a:r>
              <a:rPr lang="da-DK" dirty="0"/>
              <a:t> it </a:t>
            </a:r>
            <a:r>
              <a:rPr lang="da-DK" dirty="0" err="1"/>
              <a:t>comes</a:t>
            </a:r>
            <a:r>
              <a:rPr lang="da-DK" dirty="0"/>
              <a:t> to the </a:t>
            </a:r>
            <a:r>
              <a:rPr lang="da-DK" dirty="0" err="1"/>
              <a:t>immediate</a:t>
            </a:r>
            <a:r>
              <a:rPr lang="da-DK" dirty="0"/>
              <a:t> </a:t>
            </a:r>
            <a:r>
              <a:rPr lang="da-DK" dirty="0" err="1"/>
              <a:t>experience</a:t>
            </a:r>
            <a:r>
              <a:rPr lang="da-DK" dirty="0"/>
              <a:t> in </a:t>
            </a:r>
            <a:r>
              <a:rPr lang="da-DK" dirty="0" err="1"/>
              <a:t>one</a:t>
            </a:r>
            <a:r>
              <a:rPr lang="da-DK" dirty="0"/>
              <a:t> </a:t>
            </a:r>
            <a:r>
              <a:rPr lang="da-DK" dirty="0" err="1"/>
              <a:t>network</a:t>
            </a:r>
            <a:r>
              <a:rPr lang="da-DK" dirty="0"/>
              <a:t> and </a:t>
            </a:r>
            <a:r>
              <a:rPr lang="da-DK" dirty="0" err="1"/>
              <a:t>one's</a:t>
            </a:r>
            <a:r>
              <a:rPr lang="da-DK" dirty="0"/>
              <a:t> </a:t>
            </a:r>
            <a:r>
              <a:rPr lang="da-DK" dirty="0" err="1"/>
              <a:t>personal</a:t>
            </a:r>
            <a:r>
              <a:rPr lang="da-DK" dirty="0"/>
              <a:t> </a:t>
            </a:r>
            <a:r>
              <a:rPr lang="da-DK" dirty="0" err="1"/>
              <a:t>experience</a:t>
            </a:r>
            <a:r>
              <a:rPr lang="da-DK" dirty="0"/>
              <a:t> is </a:t>
            </a:r>
            <a:r>
              <a:rPr lang="da-DK" dirty="0" err="1"/>
              <a:t>deeply</a:t>
            </a:r>
            <a:r>
              <a:rPr lang="da-DK" dirty="0"/>
              <a:t> </a:t>
            </a:r>
            <a:r>
              <a:rPr lang="da-DK" dirty="0" err="1"/>
              <a:t>taboo</a:t>
            </a:r>
            <a:r>
              <a:rPr lang="da-DK" dirty="0"/>
              <a:t> - the </a:t>
            </a:r>
            <a:r>
              <a:rPr lang="da-DK" dirty="0" err="1"/>
              <a:t>fear</a:t>
            </a:r>
            <a:r>
              <a:rPr lang="da-DK" dirty="0"/>
              <a:t> of </a:t>
            </a:r>
            <a:r>
              <a:rPr lang="da-DK" dirty="0" err="1"/>
              <a:t>being</a:t>
            </a:r>
            <a:r>
              <a:rPr lang="da-DK" dirty="0"/>
              <a:t> </a:t>
            </a:r>
            <a:r>
              <a:rPr lang="da-DK" dirty="0" err="1"/>
              <a:t>seen</a:t>
            </a:r>
            <a:r>
              <a:rPr lang="da-DK" dirty="0"/>
              <a:t> </a:t>
            </a:r>
            <a:r>
              <a:rPr lang="da-DK" i="1" dirty="0"/>
              <a:t>as</a:t>
            </a:r>
            <a:r>
              <a:rPr lang="da-DK" dirty="0"/>
              <a:t> </a:t>
            </a:r>
            <a:r>
              <a:rPr lang="da-DK" dirty="0" err="1"/>
              <a:t>your</a:t>
            </a:r>
            <a:r>
              <a:rPr lang="da-DK" dirty="0"/>
              <a:t> </a:t>
            </a:r>
            <a:r>
              <a:rPr lang="da-DK" dirty="0" err="1"/>
              <a:t>sexual</a:t>
            </a:r>
            <a:r>
              <a:rPr lang="da-DK" dirty="0"/>
              <a:t> </a:t>
            </a:r>
            <a:r>
              <a:rPr lang="da-DK" dirty="0" err="1"/>
              <a:t>assault</a:t>
            </a:r>
            <a:r>
              <a:rPr lang="da-DK" dirty="0"/>
              <a:t> with all the </a:t>
            </a:r>
            <a:r>
              <a:rPr lang="da-DK" dirty="0" err="1"/>
              <a:t>feelings</a:t>
            </a:r>
            <a:r>
              <a:rPr lang="da-DK" dirty="0"/>
              <a:t> of </a:t>
            </a:r>
            <a:r>
              <a:rPr lang="da-DK" dirty="0" err="1"/>
              <a:t>guilt</a:t>
            </a:r>
            <a:r>
              <a:rPr lang="da-DK" dirty="0"/>
              <a:t>, </a:t>
            </a:r>
            <a:r>
              <a:rPr lang="da-DK" dirty="0" err="1"/>
              <a:t>shame</a:t>
            </a:r>
            <a:r>
              <a:rPr lang="da-DK" dirty="0"/>
              <a:t> and </a:t>
            </a:r>
            <a:r>
              <a:rPr lang="da-DK" dirty="0" err="1"/>
              <a:t>discomfort</a:t>
            </a:r>
            <a:r>
              <a:rPr lang="da-DK" dirty="0"/>
              <a:t>, </a:t>
            </a:r>
            <a:r>
              <a:rPr lang="da-DK" dirty="0" err="1"/>
              <a:t>makes</a:t>
            </a:r>
            <a:r>
              <a:rPr lang="da-DK" dirty="0"/>
              <a:t> </a:t>
            </a:r>
            <a:r>
              <a:rPr lang="da-DK" dirty="0" err="1"/>
              <a:t>us</a:t>
            </a:r>
            <a:r>
              <a:rPr lang="da-DK" dirty="0"/>
              <a:t> </a:t>
            </a:r>
            <a:r>
              <a:rPr lang="da-DK" dirty="0" err="1"/>
              <a:t>keep</a:t>
            </a:r>
            <a:r>
              <a:rPr lang="da-DK" dirty="0"/>
              <a:t> it to </a:t>
            </a:r>
            <a:r>
              <a:rPr lang="da-DK" dirty="0" err="1"/>
              <a:t>ourselves</a:t>
            </a:r>
            <a:r>
              <a:rPr lang="da-DK" dirty="0"/>
              <a:t>.</a:t>
            </a:r>
          </a:p>
          <a:p>
            <a:r>
              <a:rPr lang="da-DK" dirty="0"/>
              <a:t>I and </a:t>
            </a:r>
            <a:r>
              <a:rPr lang="da-DK" dirty="0" err="1"/>
              <a:t>we</a:t>
            </a:r>
            <a:r>
              <a:rPr lang="da-DK" dirty="0"/>
              <a:t> </a:t>
            </a:r>
            <a:r>
              <a:rPr lang="da-DK" dirty="0" err="1"/>
              <a:t>are</a:t>
            </a:r>
            <a:r>
              <a:rPr lang="da-DK" dirty="0"/>
              <a:t> in the </a:t>
            </a:r>
            <a:r>
              <a:rPr lang="da-DK" dirty="0" err="1"/>
              <a:t>sphere</a:t>
            </a:r>
            <a:r>
              <a:rPr lang="da-DK" dirty="0"/>
              <a:t> of professional </a:t>
            </a:r>
            <a:r>
              <a:rPr lang="da-DK" dirty="0" err="1"/>
              <a:t>awareness</a:t>
            </a:r>
            <a:r>
              <a:rPr lang="da-DK" dirty="0"/>
              <a:t> - and </a:t>
            </a:r>
            <a:r>
              <a:rPr lang="da-DK" dirty="0" err="1"/>
              <a:t>we</a:t>
            </a:r>
            <a:r>
              <a:rPr lang="da-DK" dirty="0"/>
              <a:t> </a:t>
            </a:r>
            <a:r>
              <a:rPr lang="da-DK" dirty="0" err="1"/>
              <a:t>can’t</a:t>
            </a:r>
            <a:r>
              <a:rPr lang="da-DK" dirty="0"/>
              <a:t> </a:t>
            </a:r>
            <a:r>
              <a:rPr lang="da-DK" dirty="0" err="1"/>
              <a:t>say</a:t>
            </a:r>
            <a:r>
              <a:rPr lang="da-DK" dirty="0"/>
              <a:t> </a:t>
            </a:r>
            <a:r>
              <a:rPr lang="da-DK" dirty="0" err="1"/>
              <a:t>that</a:t>
            </a:r>
            <a:r>
              <a:rPr lang="da-DK" dirty="0"/>
              <a:t> </a:t>
            </a:r>
            <a:r>
              <a:rPr lang="da-DK" dirty="0" err="1"/>
              <a:t>we</a:t>
            </a:r>
            <a:r>
              <a:rPr lang="da-DK" dirty="0"/>
              <a:t> </a:t>
            </a:r>
            <a:r>
              <a:rPr lang="da-DK" dirty="0" err="1"/>
              <a:t>are</a:t>
            </a:r>
            <a:r>
              <a:rPr lang="da-DK" dirty="0"/>
              <a:t> not </a:t>
            </a:r>
            <a:r>
              <a:rPr lang="da-DK" dirty="0" err="1"/>
              <a:t>affected</a:t>
            </a:r>
            <a:r>
              <a:rPr lang="da-DK" dirty="0"/>
              <a:t> by the </a:t>
            </a:r>
            <a:r>
              <a:rPr lang="da-DK" dirty="0" err="1"/>
              <a:t>taboo</a:t>
            </a:r>
            <a:r>
              <a:rPr lang="da-DK" dirty="0"/>
              <a:t>. It </a:t>
            </a:r>
            <a:r>
              <a:rPr lang="da-DK" dirty="0" err="1"/>
              <a:t>complicates</a:t>
            </a:r>
            <a:r>
              <a:rPr lang="da-DK" dirty="0"/>
              <a:t> </a:t>
            </a:r>
            <a:r>
              <a:rPr lang="da-DK" dirty="0" err="1"/>
              <a:t>exact</a:t>
            </a:r>
            <a:r>
              <a:rPr lang="da-DK" dirty="0"/>
              <a:t> </a:t>
            </a:r>
            <a:r>
              <a:rPr lang="da-DK" dirty="0" err="1"/>
              <a:t>knowledge</a:t>
            </a:r>
            <a:r>
              <a:rPr lang="da-DK" dirty="0"/>
              <a:t> </a:t>
            </a:r>
            <a:r>
              <a:rPr lang="da-DK" dirty="0" err="1"/>
              <a:t>about</a:t>
            </a:r>
            <a:r>
              <a:rPr lang="da-DK" dirty="0"/>
              <a:t> the problems and it </a:t>
            </a:r>
            <a:r>
              <a:rPr lang="da-DK" dirty="0" err="1"/>
              <a:t>complicates</a:t>
            </a:r>
            <a:r>
              <a:rPr lang="da-DK" dirty="0"/>
              <a:t> the handling of cases and </a:t>
            </a:r>
            <a:r>
              <a:rPr lang="da-DK" dirty="0" err="1"/>
              <a:t>affects</a:t>
            </a:r>
            <a:r>
              <a:rPr lang="da-DK" dirty="0"/>
              <a:t> </a:t>
            </a:r>
            <a:r>
              <a:rPr lang="da-DK" dirty="0" err="1"/>
              <a:t>us</a:t>
            </a:r>
            <a:r>
              <a:rPr lang="da-DK" dirty="0"/>
              <a:t> as professionals on an </a:t>
            </a:r>
            <a:r>
              <a:rPr lang="da-DK" dirty="0" err="1"/>
              <a:t>emotional</a:t>
            </a:r>
            <a:r>
              <a:rPr lang="da-DK" dirty="0"/>
              <a:t> </a:t>
            </a:r>
            <a:r>
              <a:rPr lang="da-DK" dirty="0" err="1"/>
              <a:t>level</a:t>
            </a:r>
            <a:r>
              <a:rPr lang="da-DK" dirty="0"/>
              <a:t>. 25 </a:t>
            </a:r>
            <a:r>
              <a:rPr lang="da-DK" dirty="0" err="1"/>
              <a:t>years</a:t>
            </a:r>
            <a:r>
              <a:rPr lang="da-DK" dirty="0"/>
              <a:t> </a:t>
            </a:r>
            <a:r>
              <a:rPr lang="da-DK" dirty="0" err="1"/>
              <a:t>ago</a:t>
            </a:r>
            <a:r>
              <a:rPr lang="da-DK" dirty="0"/>
              <a:t> it </a:t>
            </a:r>
            <a:r>
              <a:rPr lang="da-DK" dirty="0" err="1"/>
              <a:t>was</a:t>
            </a:r>
            <a:r>
              <a:rPr lang="da-DK" dirty="0"/>
              <a:t> </a:t>
            </a:r>
            <a:r>
              <a:rPr lang="da-DK" dirty="0" err="1"/>
              <a:t>something</a:t>
            </a:r>
            <a:r>
              <a:rPr lang="da-DK" dirty="0"/>
              <a:t> </a:t>
            </a:r>
            <a:r>
              <a:rPr lang="da-DK" dirty="0" err="1"/>
              <a:t>we</a:t>
            </a:r>
            <a:r>
              <a:rPr lang="da-DK" dirty="0"/>
              <a:t> </a:t>
            </a:r>
            <a:r>
              <a:rPr lang="da-DK" dirty="0" err="1"/>
              <a:t>only</a:t>
            </a:r>
            <a:r>
              <a:rPr lang="da-DK" dirty="0"/>
              <a:t> </a:t>
            </a:r>
            <a:r>
              <a:rPr lang="da-DK" dirty="0" err="1"/>
              <a:t>talked</a:t>
            </a:r>
            <a:r>
              <a:rPr lang="da-DK" dirty="0"/>
              <a:t> </a:t>
            </a:r>
            <a:r>
              <a:rPr lang="da-DK" dirty="0" err="1"/>
              <a:t>about</a:t>
            </a:r>
            <a:r>
              <a:rPr lang="da-DK" dirty="0"/>
              <a:t> in </a:t>
            </a:r>
            <a:r>
              <a:rPr lang="da-DK" dirty="0" err="1"/>
              <a:t>very</a:t>
            </a:r>
            <a:r>
              <a:rPr lang="da-DK" dirty="0"/>
              <a:t> </a:t>
            </a:r>
            <a:r>
              <a:rPr lang="da-DK" dirty="0" err="1"/>
              <a:t>narrow</a:t>
            </a:r>
            <a:r>
              <a:rPr lang="da-DK" dirty="0"/>
              <a:t> professional </a:t>
            </a:r>
            <a:r>
              <a:rPr lang="da-DK" dirty="0" err="1"/>
              <a:t>circles</a:t>
            </a:r>
            <a:r>
              <a:rPr lang="da-DK" dirty="0"/>
              <a:t>.</a:t>
            </a:r>
            <a:br>
              <a:rPr lang="da-DK" dirty="0"/>
            </a:br>
            <a:endParaRPr lang="da-DK" dirty="0"/>
          </a:p>
          <a:p>
            <a:r>
              <a:rPr lang="da-DK" dirty="0" err="1"/>
              <a:t>Our</a:t>
            </a:r>
            <a:r>
              <a:rPr lang="da-DK" dirty="0"/>
              <a:t> </a:t>
            </a:r>
            <a:r>
              <a:rPr lang="da-DK" dirty="0" err="1"/>
              <a:t>culture</a:t>
            </a:r>
            <a:r>
              <a:rPr lang="da-DK" dirty="0"/>
              <a:t> </a:t>
            </a:r>
            <a:r>
              <a:rPr lang="da-DK" dirty="0" err="1"/>
              <a:t>related</a:t>
            </a:r>
            <a:r>
              <a:rPr lang="da-DK" dirty="0"/>
              <a:t> to </a:t>
            </a:r>
            <a:r>
              <a:rPr lang="da-DK" dirty="0" err="1"/>
              <a:t>gender</a:t>
            </a:r>
            <a:r>
              <a:rPr lang="da-DK" dirty="0"/>
              <a:t> perceptions </a:t>
            </a:r>
            <a:r>
              <a:rPr lang="da-DK" dirty="0" err="1"/>
              <a:t>also</a:t>
            </a:r>
            <a:r>
              <a:rPr lang="da-DK" dirty="0"/>
              <a:t> </a:t>
            </a:r>
            <a:r>
              <a:rPr lang="da-DK" dirty="0" err="1"/>
              <a:t>play</a:t>
            </a:r>
            <a:r>
              <a:rPr lang="da-DK" dirty="0"/>
              <a:t> a </a:t>
            </a:r>
            <a:r>
              <a:rPr lang="da-DK" dirty="0" err="1"/>
              <a:t>role</a:t>
            </a:r>
            <a:r>
              <a:rPr lang="da-DK" dirty="0"/>
              <a:t>: </a:t>
            </a:r>
            <a:r>
              <a:rPr lang="da-DK" dirty="0" err="1"/>
              <a:t>there</a:t>
            </a:r>
            <a:r>
              <a:rPr lang="da-DK" dirty="0"/>
              <a:t> is </a:t>
            </a:r>
            <a:r>
              <a:rPr lang="da-DK" dirty="0" err="1"/>
              <a:t>numerically</a:t>
            </a:r>
            <a:r>
              <a:rPr lang="da-DK" dirty="0"/>
              <a:t> </a:t>
            </a:r>
            <a:r>
              <a:rPr lang="da-DK" dirty="0" err="1"/>
              <a:t>greater</a:t>
            </a:r>
            <a:r>
              <a:rPr lang="da-DK" dirty="0"/>
              <a:t> </a:t>
            </a:r>
            <a:r>
              <a:rPr lang="da-DK" dirty="0" err="1"/>
              <a:t>risk</a:t>
            </a:r>
            <a:r>
              <a:rPr lang="da-DK" dirty="0"/>
              <a:t> of </a:t>
            </a:r>
            <a:r>
              <a:rPr lang="da-DK" dirty="0" err="1"/>
              <a:t>being</a:t>
            </a:r>
            <a:r>
              <a:rPr lang="da-DK" dirty="0"/>
              <a:t> a </a:t>
            </a:r>
            <a:r>
              <a:rPr lang="da-DK" dirty="0" err="1"/>
              <a:t>girl</a:t>
            </a:r>
            <a:r>
              <a:rPr lang="da-DK" dirty="0"/>
              <a:t> </a:t>
            </a:r>
            <a:r>
              <a:rPr lang="da-DK" dirty="0" err="1"/>
              <a:t>than</a:t>
            </a:r>
            <a:r>
              <a:rPr lang="da-DK" dirty="0"/>
              <a:t> a </a:t>
            </a:r>
            <a:r>
              <a:rPr lang="da-DK" dirty="0" err="1"/>
              <a:t>boy</a:t>
            </a:r>
            <a:r>
              <a:rPr lang="da-DK" dirty="0"/>
              <a:t>, but </a:t>
            </a:r>
            <a:r>
              <a:rPr lang="da-DK" dirty="0" err="1"/>
              <a:t>we</a:t>
            </a:r>
            <a:r>
              <a:rPr lang="da-DK" dirty="0"/>
              <a:t> </a:t>
            </a:r>
            <a:r>
              <a:rPr lang="da-DK" dirty="0" err="1"/>
              <a:t>are</a:t>
            </a:r>
            <a:r>
              <a:rPr lang="da-DK" dirty="0"/>
              <a:t> </a:t>
            </a:r>
            <a:r>
              <a:rPr lang="da-DK" dirty="0" err="1"/>
              <a:t>also</a:t>
            </a:r>
            <a:r>
              <a:rPr lang="da-DK" dirty="0"/>
              <a:t> </a:t>
            </a:r>
            <a:r>
              <a:rPr lang="da-DK" dirty="0" err="1"/>
              <a:t>likely</a:t>
            </a:r>
            <a:r>
              <a:rPr lang="da-DK" dirty="0"/>
              <a:t> to </a:t>
            </a:r>
            <a:r>
              <a:rPr lang="da-DK" dirty="0" err="1"/>
              <a:t>close</a:t>
            </a:r>
            <a:r>
              <a:rPr lang="da-DK" dirty="0"/>
              <a:t> </a:t>
            </a:r>
            <a:r>
              <a:rPr lang="da-DK" dirty="0" err="1"/>
              <a:t>our</a:t>
            </a:r>
            <a:r>
              <a:rPr lang="da-DK" dirty="0"/>
              <a:t> </a:t>
            </a:r>
            <a:r>
              <a:rPr lang="da-DK" dirty="0" err="1"/>
              <a:t>eyes</a:t>
            </a:r>
            <a:r>
              <a:rPr lang="da-DK" dirty="0"/>
              <a:t> to the </a:t>
            </a:r>
            <a:r>
              <a:rPr lang="da-DK" dirty="0" err="1"/>
              <a:t>boys</a:t>
            </a:r>
            <a:r>
              <a:rPr lang="da-DK" dirty="0"/>
              <a:t> as </a:t>
            </a:r>
            <a:r>
              <a:rPr lang="da-DK" dirty="0" err="1"/>
              <a:t>victims</a:t>
            </a:r>
            <a:r>
              <a:rPr lang="da-DK" dirty="0"/>
              <a:t>, and </a:t>
            </a:r>
            <a:r>
              <a:rPr lang="da-DK" dirty="0" err="1"/>
              <a:t>we</a:t>
            </a:r>
            <a:r>
              <a:rPr lang="da-DK" dirty="0"/>
              <a:t> have </a:t>
            </a:r>
            <a:r>
              <a:rPr lang="da-DK" dirty="0" err="1"/>
              <a:t>difficulty</a:t>
            </a:r>
            <a:r>
              <a:rPr lang="da-DK" dirty="0"/>
              <a:t> </a:t>
            </a:r>
            <a:r>
              <a:rPr lang="da-DK" dirty="0" err="1"/>
              <a:t>seeing</a:t>
            </a:r>
            <a:r>
              <a:rPr lang="da-DK" dirty="0"/>
              <a:t> </a:t>
            </a:r>
            <a:r>
              <a:rPr lang="da-DK" dirty="0" err="1"/>
              <a:t>mothers</a:t>
            </a:r>
            <a:r>
              <a:rPr lang="da-DK" dirty="0"/>
              <a:t> as </a:t>
            </a:r>
            <a:r>
              <a:rPr lang="da-DK" dirty="0" err="1"/>
              <a:t>abusers</a:t>
            </a:r>
            <a:r>
              <a:rPr lang="da-DK" dirty="0"/>
              <a:t>, </a:t>
            </a:r>
            <a:r>
              <a:rPr lang="da-DK" dirty="0" err="1"/>
              <a:t>even</a:t>
            </a:r>
            <a:r>
              <a:rPr lang="da-DK" dirty="0"/>
              <a:t> if it </a:t>
            </a:r>
            <a:r>
              <a:rPr lang="da-DK" dirty="0" err="1"/>
              <a:t>actually</a:t>
            </a:r>
            <a:r>
              <a:rPr lang="da-DK" dirty="0"/>
              <a:t> </a:t>
            </a:r>
            <a:r>
              <a:rPr lang="da-DK" dirty="0" err="1"/>
              <a:t>takes</a:t>
            </a:r>
            <a:r>
              <a:rPr lang="da-DK" dirty="0"/>
              <a:t> </a:t>
            </a:r>
            <a:r>
              <a:rPr lang="da-DK" dirty="0" err="1"/>
              <a:t>place</a:t>
            </a:r>
            <a:r>
              <a:rPr lang="da-DK" dirty="0"/>
              <a:t> (5-10% of </a:t>
            </a:r>
            <a:r>
              <a:rPr lang="da-DK" dirty="0" err="1"/>
              <a:t>abusers</a:t>
            </a:r>
            <a:r>
              <a:rPr lang="da-DK" dirty="0"/>
              <a:t> </a:t>
            </a:r>
            <a:r>
              <a:rPr lang="da-DK" dirty="0" err="1"/>
              <a:t>are</a:t>
            </a:r>
            <a:r>
              <a:rPr lang="da-DK" dirty="0"/>
              <a:t> </a:t>
            </a:r>
            <a:r>
              <a:rPr lang="da-DK" dirty="0" err="1"/>
              <a:t>estimated</a:t>
            </a:r>
            <a:r>
              <a:rPr lang="da-DK" dirty="0"/>
              <a:t> to </a:t>
            </a:r>
            <a:r>
              <a:rPr lang="da-DK" dirty="0" err="1"/>
              <a:t>be</a:t>
            </a:r>
            <a:r>
              <a:rPr lang="da-DK" dirty="0"/>
              <a:t> </a:t>
            </a:r>
            <a:r>
              <a:rPr lang="da-DK" dirty="0" err="1"/>
              <a:t>women</a:t>
            </a:r>
            <a:r>
              <a:rPr lang="da-DK" dirty="0"/>
              <a:t>, </a:t>
            </a:r>
            <a:r>
              <a:rPr lang="da-DK" dirty="0" err="1"/>
              <a:t>Norway's</a:t>
            </a:r>
            <a:r>
              <a:rPr lang="da-DK" dirty="0"/>
              <a:t> Resource </a:t>
            </a:r>
            <a:r>
              <a:rPr lang="da-DK" dirty="0" err="1"/>
              <a:t>Enter</a:t>
            </a:r>
            <a:r>
              <a:rPr lang="da-DK" dirty="0"/>
              <a:t>)</a:t>
            </a:r>
          </a:p>
          <a:p>
            <a:r>
              <a:rPr lang="da-DK" dirty="0"/>
              <a:t/>
            </a:r>
            <a:br>
              <a:rPr lang="da-DK" dirty="0"/>
            </a:br>
            <a:r>
              <a:rPr lang="da-DK" dirty="0"/>
              <a:t>Factors </a:t>
            </a:r>
            <a:r>
              <a:rPr lang="da-DK" dirty="0" err="1"/>
              <a:t>that</a:t>
            </a:r>
            <a:r>
              <a:rPr lang="da-DK" dirty="0"/>
              <a:t> </a:t>
            </a:r>
            <a:r>
              <a:rPr lang="da-DK" dirty="0" err="1"/>
              <a:t>contribute</a:t>
            </a:r>
            <a:r>
              <a:rPr lang="da-DK" dirty="0"/>
              <a:t> to </a:t>
            </a:r>
            <a:r>
              <a:rPr lang="da-DK" dirty="0" err="1"/>
              <a:t>underreporting</a:t>
            </a:r>
            <a:r>
              <a:rPr lang="da-DK" dirty="0"/>
              <a:t>: </a:t>
            </a:r>
            <a:r>
              <a:rPr lang="da-DK" dirty="0" err="1"/>
              <a:t>Taboo</a:t>
            </a:r>
            <a:r>
              <a:rPr lang="da-DK" dirty="0"/>
              <a:t>, </a:t>
            </a:r>
            <a:r>
              <a:rPr lang="da-DK" dirty="0" err="1"/>
              <a:t>children's</a:t>
            </a:r>
            <a:r>
              <a:rPr lang="da-DK" dirty="0"/>
              <a:t> </a:t>
            </a:r>
            <a:r>
              <a:rPr lang="da-DK" dirty="0" err="1"/>
              <a:t>disabilities</a:t>
            </a:r>
            <a:r>
              <a:rPr lang="da-DK" dirty="0"/>
              <a:t> (for </a:t>
            </a:r>
            <a:r>
              <a:rPr lang="da-DK" dirty="0" err="1"/>
              <a:t>example</a:t>
            </a:r>
            <a:r>
              <a:rPr lang="da-DK" dirty="0"/>
              <a:t> </a:t>
            </a:r>
            <a:r>
              <a:rPr lang="da-DK" dirty="0" err="1"/>
              <a:t>difficulties</a:t>
            </a:r>
            <a:r>
              <a:rPr lang="da-DK" dirty="0"/>
              <a:t> in </a:t>
            </a:r>
            <a:r>
              <a:rPr lang="da-DK" dirty="0" err="1"/>
              <a:t>communicating</a:t>
            </a:r>
            <a:r>
              <a:rPr lang="da-DK" dirty="0"/>
              <a:t> with the </a:t>
            </a:r>
            <a:r>
              <a:rPr lang="da-DK" dirty="0" err="1"/>
              <a:t>outside</a:t>
            </a:r>
            <a:r>
              <a:rPr lang="da-DK" dirty="0"/>
              <a:t> </a:t>
            </a:r>
            <a:r>
              <a:rPr lang="da-DK" dirty="0" err="1"/>
              <a:t>world</a:t>
            </a:r>
            <a:r>
              <a:rPr lang="da-DK" dirty="0"/>
              <a:t>), the professionals </a:t>
            </a:r>
            <a:r>
              <a:rPr lang="da-DK" dirty="0" err="1"/>
              <a:t>difficulties</a:t>
            </a:r>
            <a:r>
              <a:rPr lang="da-DK" dirty="0"/>
              <a:t> in </a:t>
            </a:r>
            <a:r>
              <a:rPr lang="da-DK" dirty="0" err="1"/>
              <a:t>interpreting</a:t>
            </a:r>
            <a:r>
              <a:rPr lang="da-DK" dirty="0"/>
              <a:t> the </a:t>
            </a:r>
            <a:r>
              <a:rPr lang="da-DK" dirty="0" err="1"/>
              <a:t>child's</a:t>
            </a:r>
            <a:r>
              <a:rPr lang="da-DK" dirty="0"/>
              <a:t> signals and a </a:t>
            </a:r>
            <a:r>
              <a:rPr lang="da-DK" dirty="0" err="1"/>
              <a:t>lack</a:t>
            </a:r>
            <a:r>
              <a:rPr lang="da-DK" dirty="0"/>
              <a:t> of </a:t>
            </a:r>
            <a:r>
              <a:rPr lang="da-DK" dirty="0" err="1"/>
              <a:t>knowledge</a:t>
            </a:r>
            <a:r>
              <a:rPr lang="da-DK" dirty="0"/>
              <a:t> </a:t>
            </a:r>
            <a:r>
              <a:rPr lang="da-DK" dirty="0" err="1"/>
              <a:t>about</a:t>
            </a:r>
            <a:r>
              <a:rPr lang="da-DK" dirty="0"/>
              <a:t> </a:t>
            </a:r>
            <a:r>
              <a:rPr lang="da-DK" dirty="0" err="1"/>
              <a:t>sexual</a:t>
            </a:r>
            <a:r>
              <a:rPr lang="da-DK" dirty="0"/>
              <a:t> </a:t>
            </a:r>
            <a:r>
              <a:rPr lang="da-DK" dirty="0" err="1"/>
              <a:t>abuse</a:t>
            </a:r>
            <a:r>
              <a:rPr lang="da-DK" dirty="0"/>
              <a:t>.</a:t>
            </a:r>
          </a:p>
          <a:p>
            <a:r>
              <a:rPr lang="da-DK" dirty="0"/>
              <a:t/>
            </a:r>
            <a:br>
              <a:rPr lang="da-DK" dirty="0"/>
            </a:br>
            <a:r>
              <a:rPr lang="da-DK" dirty="0" err="1"/>
              <a:t>Myth</a:t>
            </a:r>
            <a:r>
              <a:rPr lang="da-DK" dirty="0"/>
              <a:t>: </a:t>
            </a:r>
          </a:p>
          <a:p>
            <a:pPr lvl="0"/>
            <a:r>
              <a:rPr lang="da-DK" dirty="0"/>
              <a:t>No </a:t>
            </a:r>
            <a:r>
              <a:rPr lang="da-DK" dirty="0" err="1"/>
              <a:t>one</a:t>
            </a:r>
            <a:r>
              <a:rPr lang="da-DK" dirty="0"/>
              <a:t> </a:t>
            </a:r>
            <a:r>
              <a:rPr lang="da-DK" dirty="0" err="1"/>
              <a:t>will</a:t>
            </a:r>
            <a:r>
              <a:rPr lang="da-DK" dirty="0"/>
              <a:t> </a:t>
            </a:r>
            <a:r>
              <a:rPr lang="da-DK" dirty="0" err="1"/>
              <a:t>commit</a:t>
            </a:r>
            <a:r>
              <a:rPr lang="da-DK" dirty="0"/>
              <a:t> a </a:t>
            </a:r>
            <a:r>
              <a:rPr lang="da-DK" dirty="0" err="1"/>
              <a:t>sexual</a:t>
            </a:r>
            <a:r>
              <a:rPr lang="da-DK" dirty="0"/>
              <a:t> </a:t>
            </a:r>
            <a:r>
              <a:rPr lang="da-DK" dirty="0" err="1"/>
              <a:t>offense</a:t>
            </a:r>
            <a:r>
              <a:rPr lang="da-DK" dirty="0"/>
              <a:t> </a:t>
            </a:r>
            <a:r>
              <a:rPr lang="da-DK" dirty="0" err="1"/>
              <a:t>against</a:t>
            </a:r>
            <a:r>
              <a:rPr lang="da-DK" dirty="0"/>
              <a:t> a person </a:t>
            </a:r>
            <a:r>
              <a:rPr lang="da-DK" dirty="0" err="1"/>
              <a:t>who</a:t>
            </a:r>
            <a:r>
              <a:rPr lang="da-DK" dirty="0"/>
              <a:t> is </a:t>
            </a:r>
            <a:r>
              <a:rPr lang="da-DK" dirty="0" err="1"/>
              <a:t>already</a:t>
            </a:r>
            <a:r>
              <a:rPr lang="da-DK" dirty="0"/>
              <a:t> visible vulnerable  </a:t>
            </a:r>
            <a:r>
              <a:rPr lang="da-DK" dirty="0" err="1"/>
              <a:t>because</a:t>
            </a:r>
            <a:r>
              <a:rPr lang="da-DK" dirty="0"/>
              <a:t> of a </a:t>
            </a:r>
            <a:r>
              <a:rPr lang="da-DK" dirty="0" err="1"/>
              <a:t>disability</a:t>
            </a:r>
            <a:r>
              <a:rPr lang="da-DK" dirty="0"/>
              <a:t>, </a:t>
            </a:r>
            <a:r>
              <a:rPr lang="da-DK" dirty="0" err="1"/>
              <a:t>no</a:t>
            </a:r>
            <a:r>
              <a:rPr lang="da-DK" dirty="0"/>
              <a:t> </a:t>
            </a:r>
            <a:r>
              <a:rPr lang="da-DK" dirty="0" err="1"/>
              <a:t>one</a:t>
            </a:r>
            <a:r>
              <a:rPr lang="da-DK" dirty="0"/>
              <a:t> </a:t>
            </a:r>
            <a:r>
              <a:rPr lang="da-DK" dirty="0" err="1"/>
              <a:t>will</a:t>
            </a:r>
            <a:r>
              <a:rPr lang="da-DK" dirty="0"/>
              <a:t> </a:t>
            </a:r>
            <a:r>
              <a:rPr lang="da-DK" dirty="0" err="1"/>
              <a:t>want</a:t>
            </a:r>
            <a:r>
              <a:rPr lang="da-DK" dirty="0"/>
              <a:t> to </a:t>
            </a:r>
            <a:r>
              <a:rPr lang="da-DK" dirty="0" err="1"/>
              <a:t>commit</a:t>
            </a:r>
            <a:r>
              <a:rPr lang="da-DK" dirty="0"/>
              <a:t> a </a:t>
            </a:r>
            <a:r>
              <a:rPr lang="da-DK" dirty="0" err="1"/>
              <a:t>violation</a:t>
            </a:r>
            <a:r>
              <a:rPr lang="da-DK" dirty="0"/>
              <a:t> of a person with a </a:t>
            </a:r>
            <a:r>
              <a:rPr lang="da-DK" dirty="0" err="1"/>
              <a:t>disability</a:t>
            </a:r>
            <a:r>
              <a:rPr lang="da-DK" dirty="0"/>
              <a:t>.</a:t>
            </a:r>
          </a:p>
          <a:p>
            <a:pPr lvl="0"/>
            <a:r>
              <a:rPr lang="da-DK" dirty="0" err="1"/>
              <a:t>They</a:t>
            </a:r>
            <a:r>
              <a:rPr lang="da-DK" dirty="0"/>
              <a:t> </a:t>
            </a:r>
            <a:r>
              <a:rPr lang="da-DK" dirty="0" err="1"/>
              <a:t>are</a:t>
            </a:r>
            <a:r>
              <a:rPr lang="da-DK" dirty="0"/>
              <a:t> not </a:t>
            </a:r>
            <a:r>
              <a:rPr lang="da-DK" dirty="0" err="1"/>
              <a:t>sexually</a:t>
            </a:r>
            <a:r>
              <a:rPr lang="da-DK" dirty="0"/>
              <a:t> </a:t>
            </a:r>
            <a:r>
              <a:rPr lang="da-DK" dirty="0" err="1"/>
              <a:t>attractive</a:t>
            </a:r>
            <a:r>
              <a:rPr lang="da-DK" dirty="0"/>
              <a:t>. </a:t>
            </a:r>
          </a:p>
          <a:p>
            <a:pPr lvl="0"/>
            <a:r>
              <a:rPr lang="da-DK" dirty="0"/>
              <a:t>People with </a:t>
            </a:r>
            <a:r>
              <a:rPr lang="da-DK" dirty="0" err="1"/>
              <a:t>learning</a:t>
            </a:r>
            <a:r>
              <a:rPr lang="da-DK" dirty="0"/>
              <a:t> </a:t>
            </a:r>
            <a:r>
              <a:rPr lang="da-DK" dirty="0" err="1"/>
              <a:t>disabilities</a:t>
            </a:r>
            <a:r>
              <a:rPr lang="da-DK" dirty="0"/>
              <a:t> mixes reality and fantasy.</a:t>
            </a:r>
          </a:p>
          <a:p>
            <a:pPr lvl="0"/>
            <a:r>
              <a:rPr lang="da-DK" dirty="0"/>
              <a:t>If </a:t>
            </a:r>
            <a:r>
              <a:rPr lang="da-DK" dirty="0" err="1"/>
              <a:t>people</a:t>
            </a:r>
            <a:r>
              <a:rPr lang="da-DK" dirty="0"/>
              <a:t> with mental </a:t>
            </a:r>
            <a:r>
              <a:rPr lang="da-DK" dirty="0" err="1"/>
              <a:t>disabilities</a:t>
            </a:r>
            <a:r>
              <a:rPr lang="da-DK" dirty="0"/>
              <a:t> have </a:t>
            </a:r>
            <a:r>
              <a:rPr lang="da-DK" dirty="0" err="1"/>
              <a:t>been</a:t>
            </a:r>
            <a:r>
              <a:rPr lang="da-DK" dirty="0"/>
              <a:t> </a:t>
            </a:r>
            <a:r>
              <a:rPr lang="da-DK" dirty="0" err="1"/>
              <a:t>subjected</a:t>
            </a:r>
            <a:r>
              <a:rPr lang="da-DK" dirty="0"/>
              <a:t> to </a:t>
            </a:r>
            <a:r>
              <a:rPr lang="da-DK" dirty="0" err="1"/>
              <a:t>sexual</a:t>
            </a:r>
            <a:r>
              <a:rPr lang="da-DK" dirty="0"/>
              <a:t> </a:t>
            </a:r>
            <a:r>
              <a:rPr lang="da-DK" dirty="0" err="1"/>
              <a:t>assault</a:t>
            </a:r>
            <a:r>
              <a:rPr lang="da-DK" dirty="0"/>
              <a:t>, it is </a:t>
            </a:r>
            <a:r>
              <a:rPr lang="da-DK" dirty="0" err="1"/>
              <a:t>best</a:t>
            </a:r>
            <a:r>
              <a:rPr lang="da-DK" dirty="0"/>
              <a:t> not to talk to </a:t>
            </a:r>
            <a:r>
              <a:rPr lang="da-DK" dirty="0" err="1"/>
              <a:t>them</a:t>
            </a:r>
            <a:r>
              <a:rPr lang="da-DK" dirty="0"/>
              <a:t>, as it </a:t>
            </a:r>
            <a:r>
              <a:rPr lang="da-DK" dirty="0" err="1"/>
              <a:t>can</a:t>
            </a:r>
            <a:r>
              <a:rPr lang="da-DK" dirty="0"/>
              <a:t> </a:t>
            </a:r>
            <a:r>
              <a:rPr lang="da-DK" dirty="0" err="1"/>
              <a:t>be</a:t>
            </a:r>
            <a:r>
              <a:rPr lang="da-DK" dirty="0"/>
              <a:t> </a:t>
            </a:r>
            <a:r>
              <a:rPr lang="da-DK" dirty="0" err="1"/>
              <a:t>too</a:t>
            </a:r>
            <a:r>
              <a:rPr lang="da-DK" dirty="0"/>
              <a:t> </a:t>
            </a:r>
            <a:r>
              <a:rPr lang="da-DK" dirty="0" err="1"/>
              <a:t>traumatic</a:t>
            </a:r>
            <a:r>
              <a:rPr lang="da-DK" dirty="0"/>
              <a:t>. (Muff in </a:t>
            </a:r>
            <a:r>
              <a:rPr lang="da-DK" dirty="0" err="1"/>
              <a:t>Ant</a:t>
            </a:r>
            <a:r>
              <a:rPr lang="da-DK" dirty="0"/>
              <a:t>.))</a:t>
            </a:r>
          </a:p>
          <a:p>
            <a:r>
              <a:rPr lang="da-DK" dirty="0"/>
              <a:t>The model is </a:t>
            </a:r>
            <a:r>
              <a:rPr lang="da-DK" dirty="0" err="1"/>
              <a:t>based</a:t>
            </a:r>
            <a:r>
              <a:rPr lang="da-DK" dirty="0"/>
              <a:t> on the </a:t>
            </a:r>
            <a:r>
              <a:rPr lang="da-DK" dirty="0" err="1"/>
              <a:t>societal</a:t>
            </a:r>
            <a:r>
              <a:rPr lang="da-DK" dirty="0"/>
              <a:t> </a:t>
            </a:r>
            <a:r>
              <a:rPr lang="da-DK" dirty="0" err="1"/>
              <a:t>taboo</a:t>
            </a:r>
            <a:r>
              <a:rPr lang="da-DK" dirty="0"/>
              <a:t> - and </a:t>
            </a:r>
            <a:r>
              <a:rPr lang="da-DK" dirty="0" err="1"/>
              <a:t>specifically</a:t>
            </a:r>
            <a:r>
              <a:rPr lang="da-DK" dirty="0"/>
              <a:t> in relation to the </a:t>
            </a:r>
            <a:r>
              <a:rPr lang="da-DK" dirty="0" err="1"/>
              <a:t>theme</a:t>
            </a:r>
            <a:r>
              <a:rPr lang="da-DK" dirty="0"/>
              <a:t> of </a:t>
            </a:r>
            <a:r>
              <a:rPr lang="da-DK" dirty="0" err="1"/>
              <a:t>sexual</a:t>
            </a:r>
            <a:r>
              <a:rPr lang="da-DK" dirty="0"/>
              <a:t> </a:t>
            </a:r>
            <a:r>
              <a:rPr lang="da-DK" dirty="0" err="1"/>
              <a:t>assault</a:t>
            </a:r>
            <a:r>
              <a:rPr lang="da-DK" dirty="0"/>
              <a:t>. But it </a:t>
            </a:r>
            <a:r>
              <a:rPr lang="da-DK" dirty="0" err="1"/>
              <a:t>could</a:t>
            </a:r>
            <a:r>
              <a:rPr lang="da-DK" dirty="0"/>
              <a:t> </a:t>
            </a:r>
            <a:r>
              <a:rPr lang="da-DK" dirty="0" err="1"/>
              <a:t>also</a:t>
            </a:r>
            <a:r>
              <a:rPr lang="da-DK" dirty="0"/>
              <a:t> </a:t>
            </a:r>
            <a:r>
              <a:rPr lang="da-DK" dirty="0" err="1"/>
              <a:t>be</a:t>
            </a:r>
            <a:r>
              <a:rPr lang="da-DK" dirty="0"/>
              <a:t> </a:t>
            </a:r>
            <a:r>
              <a:rPr lang="da-DK" dirty="0" err="1"/>
              <a:t>about</a:t>
            </a:r>
            <a:r>
              <a:rPr lang="da-DK" dirty="0"/>
              <a:t> </a:t>
            </a:r>
            <a:r>
              <a:rPr lang="da-DK" dirty="0" err="1"/>
              <a:t>taboo</a:t>
            </a:r>
            <a:r>
              <a:rPr lang="da-DK" dirty="0"/>
              <a:t> in </a:t>
            </a:r>
            <a:r>
              <a:rPr lang="da-DK" dirty="0" err="1"/>
              <a:t>other</a:t>
            </a:r>
            <a:r>
              <a:rPr lang="da-DK" dirty="0"/>
              <a:t> </a:t>
            </a:r>
            <a:r>
              <a:rPr lang="da-DK" dirty="0" err="1"/>
              <a:t>areas</a:t>
            </a:r>
            <a:r>
              <a:rPr lang="da-DK" dirty="0"/>
              <a:t>.</a:t>
            </a:r>
            <a:br>
              <a:rPr lang="da-DK" dirty="0"/>
            </a:br>
            <a:r>
              <a:rPr lang="da-DK" dirty="0"/>
              <a:t/>
            </a:r>
            <a:br>
              <a:rPr lang="da-DK" dirty="0"/>
            </a:br>
            <a:r>
              <a:rPr lang="da-DK" dirty="0"/>
              <a:t>One of the </a:t>
            </a:r>
            <a:r>
              <a:rPr lang="da-DK" dirty="0" err="1"/>
              <a:t>personal</a:t>
            </a:r>
            <a:r>
              <a:rPr lang="da-DK" dirty="0"/>
              <a:t> </a:t>
            </a:r>
            <a:r>
              <a:rPr lang="da-DK" dirty="0" err="1"/>
              <a:t>barriers</a:t>
            </a:r>
            <a:r>
              <a:rPr lang="da-DK" dirty="0"/>
              <a:t> </a:t>
            </a:r>
            <a:r>
              <a:rPr lang="da-DK" dirty="0" err="1"/>
              <a:t>are</a:t>
            </a:r>
            <a:r>
              <a:rPr lang="da-DK" dirty="0"/>
              <a:t> </a:t>
            </a:r>
            <a:r>
              <a:rPr lang="da-DK" dirty="0" err="1"/>
              <a:t>about</a:t>
            </a:r>
            <a:r>
              <a:rPr lang="da-DK" dirty="0"/>
              <a:t> </a:t>
            </a:r>
            <a:r>
              <a:rPr lang="da-DK" dirty="0" err="1"/>
              <a:t>taboo</a:t>
            </a:r>
            <a:r>
              <a:rPr lang="da-DK" dirty="0"/>
              <a:t>: </a:t>
            </a:r>
            <a:r>
              <a:rPr lang="da-DK" dirty="0" err="1"/>
              <a:t>Both</a:t>
            </a:r>
            <a:r>
              <a:rPr lang="da-DK" dirty="0"/>
              <a:t> sex and </a:t>
            </a:r>
            <a:r>
              <a:rPr lang="da-DK" dirty="0" err="1"/>
              <a:t>sexual</a:t>
            </a:r>
            <a:r>
              <a:rPr lang="da-DK" dirty="0"/>
              <a:t> </a:t>
            </a:r>
            <a:r>
              <a:rPr lang="da-DK" dirty="0" err="1"/>
              <a:t>assault</a:t>
            </a:r>
            <a:r>
              <a:rPr lang="da-DK" dirty="0"/>
              <a:t>. </a:t>
            </a:r>
            <a:r>
              <a:rPr lang="da-DK" dirty="0" err="1"/>
              <a:t>Our</a:t>
            </a:r>
            <a:r>
              <a:rPr lang="da-DK" dirty="0"/>
              <a:t> </a:t>
            </a:r>
            <a:r>
              <a:rPr lang="da-DK" dirty="0" err="1"/>
              <a:t>sexuality</a:t>
            </a:r>
            <a:r>
              <a:rPr lang="da-DK" dirty="0"/>
              <a:t> is not </a:t>
            </a:r>
            <a:r>
              <a:rPr lang="da-DK" dirty="0" err="1"/>
              <a:t>something</a:t>
            </a:r>
            <a:r>
              <a:rPr lang="da-DK" dirty="0"/>
              <a:t> </a:t>
            </a:r>
            <a:r>
              <a:rPr lang="da-DK" dirty="0" err="1"/>
              <a:t>we</a:t>
            </a:r>
            <a:r>
              <a:rPr lang="da-DK" dirty="0"/>
              <a:t> talk </a:t>
            </a:r>
            <a:r>
              <a:rPr lang="da-DK" dirty="0" err="1"/>
              <a:t>about</a:t>
            </a:r>
            <a:r>
              <a:rPr lang="da-DK" dirty="0"/>
              <a:t>. And </a:t>
            </a:r>
            <a:r>
              <a:rPr lang="da-DK" dirty="0" err="1"/>
              <a:t>especially</a:t>
            </a:r>
            <a:r>
              <a:rPr lang="da-DK" dirty="0"/>
              <a:t> not </a:t>
            </a:r>
            <a:r>
              <a:rPr lang="da-DK" dirty="0" err="1"/>
              <a:t>about</a:t>
            </a:r>
            <a:r>
              <a:rPr lang="da-DK" dirty="0"/>
              <a:t> </a:t>
            </a:r>
            <a:r>
              <a:rPr lang="da-DK" dirty="0" err="1"/>
              <a:t>abuse</a:t>
            </a:r>
            <a:r>
              <a:rPr lang="da-DK" dirty="0"/>
              <a:t> in the </a:t>
            </a:r>
            <a:r>
              <a:rPr lang="da-DK" dirty="0" err="1"/>
              <a:t>family</a:t>
            </a:r>
            <a:r>
              <a:rPr lang="da-DK" dirty="0"/>
              <a:t>. Not at all.</a:t>
            </a:r>
          </a:p>
          <a:p>
            <a:endParaRPr lang="da-DK" dirty="0"/>
          </a:p>
          <a:p>
            <a:r>
              <a:rPr lang="da-DK" dirty="0"/>
              <a:t>A </a:t>
            </a:r>
            <a:r>
              <a:rPr lang="da-DK" dirty="0" err="1"/>
              <a:t>taboo</a:t>
            </a:r>
            <a:r>
              <a:rPr lang="da-DK" dirty="0"/>
              <a:t> </a:t>
            </a:r>
            <a:r>
              <a:rPr lang="da-DK" dirty="0" err="1"/>
              <a:t>can</a:t>
            </a:r>
            <a:r>
              <a:rPr lang="da-DK" dirty="0"/>
              <a:t> </a:t>
            </a:r>
            <a:r>
              <a:rPr lang="da-DK" dirty="0" err="1"/>
              <a:t>be</a:t>
            </a:r>
            <a:r>
              <a:rPr lang="da-DK" dirty="0"/>
              <a:t> </a:t>
            </a:r>
            <a:r>
              <a:rPr lang="da-DK" dirty="0" err="1"/>
              <a:t>both</a:t>
            </a:r>
            <a:r>
              <a:rPr lang="da-DK" dirty="0"/>
              <a:t> </a:t>
            </a:r>
            <a:r>
              <a:rPr lang="da-DK" dirty="0" err="1"/>
              <a:t>good</a:t>
            </a:r>
            <a:r>
              <a:rPr lang="da-DK" dirty="0"/>
              <a:t> and bad:</a:t>
            </a:r>
            <a:br>
              <a:rPr lang="da-DK" dirty="0"/>
            </a:br>
            <a:endParaRPr lang="da-DK" dirty="0"/>
          </a:p>
          <a:p>
            <a:r>
              <a:rPr lang="da-DK" u="sng" dirty="0"/>
              <a:t>Good, </a:t>
            </a:r>
            <a:r>
              <a:rPr lang="da-DK" dirty="0" err="1"/>
              <a:t>because</a:t>
            </a:r>
            <a:r>
              <a:rPr lang="da-DK" dirty="0"/>
              <a:t> it </a:t>
            </a:r>
            <a:r>
              <a:rPr lang="da-DK" dirty="0" err="1"/>
              <a:t>regulates</a:t>
            </a:r>
            <a:r>
              <a:rPr lang="da-DK" dirty="0"/>
              <a:t> the </a:t>
            </a:r>
            <a:r>
              <a:rPr lang="da-DK" dirty="0" err="1"/>
              <a:t>society's</a:t>
            </a:r>
            <a:r>
              <a:rPr lang="da-DK" dirty="0"/>
              <a:t> </a:t>
            </a:r>
            <a:r>
              <a:rPr lang="da-DK" dirty="0" err="1"/>
              <a:t>rules</a:t>
            </a:r>
            <a:r>
              <a:rPr lang="da-DK" dirty="0"/>
              <a:t> and norms on the moral plane, it "</a:t>
            </a:r>
            <a:r>
              <a:rPr lang="da-DK" dirty="0" err="1"/>
              <a:t>bans</a:t>
            </a:r>
            <a:r>
              <a:rPr lang="da-DK" dirty="0"/>
              <a:t>" </a:t>
            </a:r>
            <a:r>
              <a:rPr lang="da-DK" dirty="0" err="1"/>
              <a:t>something</a:t>
            </a:r>
            <a:r>
              <a:rPr lang="da-DK" dirty="0"/>
              <a:t> - </a:t>
            </a:r>
            <a:r>
              <a:rPr lang="da-DK" dirty="0" err="1"/>
              <a:t>such</a:t>
            </a:r>
            <a:r>
              <a:rPr lang="da-DK" dirty="0"/>
              <a:t> as sex </a:t>
            </a:r>
            <a:r>
              <a:rPr lang="da-DK" dirty="0" err="1"/>
              <a:t>between</a:t>
            </a:r>
            <a:r>
              <a:rPr lang="da-DK" dirty="0"/>
              <a:t> </a:t>
            </a:r>
            <a:r>
              <a:rPr lang="da-DK" dirty="0" err="1"/>
              <a:t>children</a:t>
            </a:r>
            <a:r>
              <a:rPr lang="da-DK" dirty="0"/>
              <a:t> and </a:t>
            </a:r>
            <a:r>
              <a:rPr lang="da-DK" dirty="0" err="1"/>
              <a:t>adults</a:t>
            </a:r>
            <a:r>
              <a:rPr lang="da-DK" dirty="0"/>
              <a:t> and </a:t>
            </a:r>
            <a:r>
              <a:rPr lang="da-DK" dirty="0" err="1"/>
              <a:t>between</a:t>
            </a:r>
            <a:r>
              <a:rPr lang="da-DK" dirty="0"/>
              <a:t> </a:t>
            </a:r>
            <a:r>
              <a:rPr lang="da-DK" dirty="0" err="1"/>
              <a:t>blood</a:t>
            </a:r>
            <a:r>
              <a:rPr lang="da-DK" dirty="0"/>
              <a:t> relatives. It is </a:t>
            </a:r>
            <a:r>
              <a:rPr lang="da-DK" dirty="0" err="1"/>
              <a:t>thus</a:t>
            </a:r>
            <a:r>
              <a:rPr lang="da-DK" dirty="0"/>
              <a:t> </a:t>
            </a:r>
            <a:r>
              <a:rPr lang="da-DK" dirty="0" err="1"/>
              <a:t>reasonable</a:t>
            </a:r>
            <a:r>
              <a:rPr lang="da-DK" dirty="0"/>
              <a:t> and has </a:t>
            </a:r>
            <a:r>
              <a:rPr lang="da-DK" dirty="0" err="1"/>
              <a:t>good</a:t>
            </a:r>
            <a:r>
              <a:rPr lang="da-DK" dirty="0"/>
              <a:t> </a:t>
            </a:r>
            <a:r>
              <a:rPr lang="da-DK" dirty="0" err="1"/>
              <a:t>reasons</a:t>
            </a:r>
            <a:r>
              <a:rPr lang="da-DK" dirty="0"/>
              <a:t>. This is true to a </a:t>
            </a:r>
            <a:r>
              <a:rPr lang="da-DK" dirty="0" err="1"/>
              <a:t>certain</a:t>
            </a:r>
            <a:r>
              <a:rPr lang="da-DK" dirty="0"/>
              <a:t> </a:t>
            </a:r>
            <a:r>
              <a:rPr lang="da-DK" dirty="0" err="1"/>
              <a:t>extent</a:t>
            </a:r>
            <a:r>
              <a:rPr lang="da-DK" dirty="0"/>
              <a:t> </a:t>
            </a:r>
            <a:r>
              <a:rPr lang="da-DK" dirty="0" err="1"/>
              <a:t>also</a:t>
            </a:r>
            <a:r>
              <a:rPr lang="da-DK" dirty="0"/>
              <a:t> </a:t>
            </a:r>
            <a:r>
              <a:rPr lang="da-DK" dirty="0" err="1"/>
              <a:t>related</a:t>
            </a:r>
            <a:r>
              <a:rPr lang="da-DK" dirty="0"/>
              <a:t> to </a:t>
            </a:r>
            <a:r>
              <a:rPr lang="da-DK" dirty="0" err="1"/>
              <a:t>violence</a:t>
            </a:r>
            <a:r>
              <a:rPr lang="da-DK" dirty="0"/>
              <a:t>. In Denmark dating back to the </a:t>
            </a:r>
            <a:r>
              <a:rPr lang="da-DK" dirty="0" err="1"/>
              <a:t>earliest</a:t>
            </a:r>
            <a:r>
              <a:rPr lang="da-DK" dirty="0"/>
              <a:t> </a:t>
            </a:r>
            <a:r>
              <a:rPr lang="da-DK" dirty="0" err="1"/>
              <a:t>written</a:t>
            </a:r>
            <a:r>
              <a:rPr lang="da-DK" dirty="0"/>
              <a:t> </a:t>
            </a:r>
            <a:r>
              <a:rPr lang="da-DK" dirty="0" err="1"/>
              <a:t>law</a:t>
            </a:r>
            <a:r>
              <a:rPr lang="da-DK" dirty="0"/>
              <a:t> in the 1200s (excessive) </a:t>
            </a:r>
            <a:r>
              <a:rPr lang="da-DK" dirty="0" err="1"/>
              <a:t>physical</a:t>
            </a:r>
            <a:r>
              <a:rPr lang="da-DK" dirty="0"/>
              <a:t> </a:t>
            </a:r>
            <a:r>
              <a:rPr lang="da-DK" dirty="0" err="1"/>
              <a:t>violence</a:t>
            </a:r>
            <a:r>
              <a:rPr lang="da-DK" dirty="0"/>
              <a:t> </a:t>
            </a:r>
            <a:r>
              <a:rPr lang="da-DK" dirty="0" err="1"/>
              <a:t>against</a:t>
            </a:r>
            <a:r>
              <a:rPr lang="da-DK" dirty="0"/>
              <a:t> </a:t>
            </a:r>
            <a:r>
              <a:rPr lang="da-DK" dirty="0" err="1"/>
              <a:t>children</a:t>
            </a:r>
            <a:r>
              <a:rPr lang="da-DK" dirty="0"/>
              <a:t> has </a:t>
            </a:r>
            <a:r>
              <a:rPr lang="da-DK" dirty="0" err="1"/>
              <a:t>been</a:t>
            </a:r>
            <a:r>
              <a:rPr lang="da-DK" dirty="0"/>
              <a:t> </a:t>
            </a:r>
            <a:r>
              <a:rPr lang="da-DK" dirty="0" err="1"/>
              <a:t>prohibited</a:t>
            </a:r>
            <a:r>
              <a:rPr lang="da-DK" dirty="0"/>
              <a:t>. The </a:t>
            </a:r>
            <a:r>
              <a:rPr lang="da-DK" dirty="0" err="1"/>
              <a:t>prohibition</a:t>
            </a:r>
            <a:r>
              <a:rPr lang="da-DK" dirty="0"/>
              <a:t> </a:t>
            </a:r>
            <a:r>
              <a:rPr lang="da-DK" dirty="0" err="1"/>
              <a:t>against</a:t>
            </a:r>
            <a:r>
              <a:rPr lang="da-DK" dirty="0"/>
              <a:t> </a:t>
            </a:r>
            <a:r>
              <a:rPr lang="da-DK" dirty="0" err="1"/>
              <a:t>sexual</a:t>
            </a:r>
            <a:r>
              <a:rPr lang="da-DK" dirty="0"/>
              <a:t> </a:t>
            </a:r>
            <a:r>
              <a:rPr lang="da-DK" dirty="0" err="1"/>
              <a:t>abuse</a:t>
            </a:r>
            <a:r>
              <a:rPr lang="da-DK" dirty="0"/>
              <a:t> </a:t>
            </a:r>
            <a:r>
              <a:rPr lang="da-DK" dirty="0" err="1"/>
              <a:t>was</a:t>
            </a:r>
            <a:r>
              <a:rPr lang="da-DK" dirty="0"/>
              <a:t> </a:t>
            </a:r>
            <a:r>
              <a:rPr lang="da-DK" dirty="0" err="1"/>
              <a:t>formulated</a:t>
            </a:r>
            <a:r>
              <a:rPr lang="da-DK" dirty="0"/>
              <a:t> by the </a:t>
            </a:r>
            <a:r>
              <a:rPr lang="da-DK" dirty="0" err="1"/>
              <a:t>church</a:t>
            </a:r>
            <a:r>
              <a:rPr lang="da-DK" dirty="0"/>
              <a:t> and not in the </a:t>
            </a:r>
            <a:r>
              <a:rPr lang="da-DK" dirty="0" err="1"/>
              <a:t>secular</a:t>
            </a:r>
            <a:r>
              <a:rPr lang="da-DK" dirty="0"/>
              <a:t> </a:t>
            </a:r>
            <a:r>
              <a:rPr lang="da-DK" dirty="0" err="1"/>
              <a:t>law</a:t>
            </a:r>
            <a:r>
              <a:rPr lang="da-DK" dirty="0"/>
              <a:t>, but </a:t>
            </a:r>
            <a:r>
              <a:rPr lang="da-DK" dirty="0" err="1"/>
              <a:t>existed</a:t>
            </a:r>
            <a:r>
              <a:rPr lang="da-DK" dirty="0"/>
              <a:t> </a:t>
            </a:r>
            <a:r>
              <a:rPr lang="da-DK" dirty="0" err="1"/>
              <a:t>however</a:t>
            </a:r>
            <a:r>
              <a:rPr lang="da-DK" dirty="0"/>
              <a:t> </a:t>
            </a:r>
            <a:r>
              <a:rPr lang="da-DK" dirty="0" err="1"/>
              <a:t>before</a:t>
            </a:r>
            <a:r>
              <a:rPr lang="da-DK" dirty="0"/>
              <a:t>, so it </a:t>
            </a:r>
            <a:r>
              <a:rPr lang="da-DK" dirty="0" err="1"/>
              <a:t>was</a:t>
            </a:r>
            <a:r>
              <a:rPr lang="da-DK" dirty="0"/>
              <a:t> </a:t>
            </a:r>
            <a:r>
              <a:rPr lang="da-DK" dirty="0" err="1"/>
              <a:t>something</a:t>
            </a:r>
            <a:r>
              <a:rPr lang="da-DK" dirty="0"/>
              <a:t> </a:t>
            </a:r>
            <a:r>
              <a:rPr lang="da-DK" dirty="0" err="1"/>
              <a:t>that</a:t>
            </a:r>
            <a:r>
              <a:rPr lang="da-DK" dirty="0"/>
              <a:t> </a:t>
            </a:r>
            <a:r>
              <a:rPr lang="da-DK" dirty="0" err="1"/>
              <a:t>was</a:t>
            </a:r>
            <a:r>
              <a:rPr lang="da-DK" dirty="0"/>
              <a:t> </a:t>
            </a:r>
            <a:r>
              <a:rPr lang="da-DK" dirty="0" err="1"/>
              <a:t>taken</a:t>
            </a:r>
            <a:r>
              <a:rPr lang="da-DK" dirty="0"/>
              <a:t> </a:t>
            </a:r>
            <a:r>
              <a:rPr lang="da-DK" dirty="0" err="1"/>
              <a:t>into</a:t>
            </a:r>
            <a:r>
              <a:rPr lang="da-DK" dirty="0"/>
              <a:t> </a:t>
            </a:r>
            <a:r>
              <a:rPr lang="da-DK" dirty="0" err="1"/>
              <a:t>consideration</a:t>
            </a:r>
            <a:r>
              <a:rPr lang="da-DK" dirty="0"/>
              <a:t>. </a:t>
            </a:r>
            <a:r>
              <a:rPr lang="da-DK" dirty="0" err="1"/>
              <a:t>Corporal</a:t>
            </a:r>
            <a:r>
              <a:rPr lang="da-DK" dirty="0"/>
              <a:t> </a:t>
            </a:r>
            <a:r>
              <a:rPr lang="da-DK" dirty="0" err="1"/>
              <a:t>punishment</a:t>
            </a:r>
            <a:r>
              <a:rPr lang="da-DK" dirty="0"/>
              <a:t> </a:t>
            </a:r>
            <a:r>
              <a:rPr lang="da-DK" dirty="0" err="1"/>
              <a:t>was</a:t>
            </a:r>
            <a:r>
              <a:rPr lang="da-DK" dirty="0"/>
              <a:t> </a:t>
            </a:r>
            <a:r>
              <a:rPr lang="da-DK" dirty="0" err="1"/>
              <a:t>first</a:t>
            </a:r>
            <a:r>
              <a:rPr lang="da-DK" dirty="0"/>
              <a:t> </a:t>
            </a:r>
            <a:r>
              <a:rPr lang="da-DK" dirty="0" err="1"/>
              <a:t>abolished</a:t>
            </a:r>
            <a:r>
              <a:rPr lang="da-DK" dirty="0"/>
              <a:t> in </a:t>
            </a:r>
            <a:r>
              <a:rPr lang="da-DK" dirty="0" err="1"/>
              <a:t>schools</a:t>
            </a:r>
            <a:r>
              <a:rPr lang="da-DK" dirty="0"/>
              <a:t> in 1967, and the </a:t>
            </a:r>
            <a:r>
              <a:rPr lang="da-DK" dirty="0" err="1"/>
              <a:t>parents</a:t>
            </a:r>
            <a:r>
              <a:rPr lang="da-DK" dirty="0"/>
              <a:t> </a:t>
            </a:r>
            <a:r>
              <a:rPr lang="da-DK" dirty="0" err="1"/>
              <a:t>use</a:t>
            </a:r>
            <a:r>
              <a:rPr lang="da-DK" dirty="0"/>
              <a:t> </a:t>
            </a:r>
            <a:r>
              <a:rPr lang="da-DK" dirty="0" err="1"/>
              <a:t>corporal</a:t>
            </a:r>
            <a:r>
              <a:rPr lang="da-DK" dirty="0"/>
              <a:t> </a:t>
            </a:r>
            <a:r>
              <a:rPr lang="da-DK" dirty="0" err="1"/>
              <a:t>punishment</a:t>
            </a:r>
            <a:r>
              <a:rPr lang="da-DK" dirty="0"/>
              <a:t> </a:t>
            </a:r>
            <a:r>
              <a:rPr lang="da-DK" dirty="0" err="1"/>
              <a:t>only</a:t>
            </a:r>
            <a:r>
              <a:rPr lang="da-DK" dirty="0"/>
              <a:t> in 1997.</a:t>
            </a:r>
            <a:br>
              <a:rPr lang="da-DK" dirty="0"/>
            </a:br>
            <a:endParaRPr lang="da-DK" dirty="0"/>
          </a:p>
          <a:p>
            <a:r>
              <a:rPr lang="da-DK" u="sng" dirty="0"/>
              <a:t>Bad,</a:t>
            </a:r>
            <a:r>
              <a:rPr lang="da-DK" dirty="0"/>
              <a:t> </a:t>
            </a:r>
            <a:r>
              <a:rPr lang="da-DK" dirty="0" err="1"/>
              <a:t>because</a:t>
            </a:r>
            <a:r>
              <a:rPr lang="da-DK" dirty="0"/>
              <a:t> </a:t>
            </a:r>
            <a:r>
              <a:rPr lang="da-DK" dirty="0" err="1"/>
              <a:t>what</a:t>
            </a:r>
            <a:r>
              <a:rPr lang="da-DK" dirty="0"/>
              <a:t> is </a:t>
            </a:r>
            <a:r>
              <a:rPr lang="da-DK" dirty="0" err="1"/>
              <a:t>taboo</a:t>
            </a:r>
            <a:r>
              <a:rPr lang="da-DK" dirty="0"/>
              <a:t> </a:t>
            </a:r>
            <a:r>
              <a:rPr lang="da-DK" dirty="0" err="1"/>
              <a:t>affects</a:t>
            </a:r>
            <a:r>
              <a:rPr lang="da-DK" dirty="0"/>
              <a:t> </a:t>
            </a:r>
            <a:r>
              <a:rPr lang="da-DK" dirty="0" err="1"/>
              <a:t>people's</a:t>
            </a:r>
            <a:r>
              <a:rPr lang="da-DK" dirty="0"/>
              <a:t> </a:t>
            </a:r>
            <a:r>
              <a:rPr lang="da-DK" dirty="0" err="1"/>
              <a:t>thinking</a:t>
            </a:r>
            <a:r>
              <a:rPr lang="da-DK" dirty="0"/>
              <a:t> and </a:t>
            </a:r>
            <a:r>
              <a:rPr lang="da-DK" dirty="0" err="1"/>
              <a:t>thus</a:t>
            </a:r>
            <a:r>
              <a:rPr lang="da-DK" dirty="0"/>
              <a:t> the </a:t>
            </a:r>
            <a:r>
              <a:rPr lang="da-DK" dirty="0" err="1"/>
              <a:t>people</a:t>
            </a:r>
            <a:r>
              <a:rPr lang="da-DK" dirty="0"/>
              <a:t> </a:t>
            </a:r>
            <a:r>
              <a:rPr lang="da-DK" dirty="0" err="1"/>
              <a:t>who</a:t>
            </a:r>
            <a:r>
              <a:rPr lang="da-DK" dirty="0"/>
              <a:t> so to speak </a:t>
            </a:r>
            <a:r>
              <a:rPr lang="da-DK" dirty="0" err="1"/>
              <a:t>are</a:t>
            </a:r>
            <a:r>
              <a:rPr lang="da-DK" dirty="0"/>
              <a:t> "hit" by the </a:t>
            </a:r>
            <a:r>
              <a:rPr lang="da-DK" dirty="0" err="1"/>
              <a:t>silence</a:t>
            </a:r>
            <a:r>
              <a:rPr lang="da-DK" dirty="0"/>
              <a:t> of the </a:t>
            </a:r>
            <a:r>
              <a:rPr lang="da-DK" dirty="0" err="1"/>
              <a:t>taboo</a:t>
            </a:r>
            <a:r>
              <a:rPr lang="da-DK" dirty="0"/>
              <a:t>. This </a:t>
            </a:r>
            <a:r>
              <a:rPr lang="da-DK" dirty="0" err="1"/>
              <a:t>also</a:t>
            </a:r>
            <a:r>
              <a:rPr lang="da-DK" dirty="0"/>
              <a:t> </a:t>
            </a:r>
            <a:r>
              <a:rPr lang="da-DK" dirty="0" err="1"/>
              <a:t>applies</a:t>
            </a:r>
            <a:r>
              <a:rPr lang="da-DK" dirty="0"/>
              <a:t> to </a:t>
            </a:r>
            <a:r>
              <a:rPr lang="da-DK" dirty="0" err="1"/>
              <a:t>children</a:t>
            </a:r>
            <a:r>
              <a:rPr lang="da-DK" dirty="0"/>
              <a:t> and </a:t>
            </a:r>
            <a:r>
              <a:rPr lang="da-DK" dirty="0" err="1"/>
              <a:t>adolescents</a:t>
            </a:r>
            <a:r>
              <a:rPr lang="da-DK" dirty="0"/>
              <a:t> </a:t>
            </a:r>
            <a:r>
              <a:rPr lang="da-DK" dirty="0" err="1"/>
              <a:t>who</a:t>
            </a:r>
            <a:r>
              <a:rPr lang="da-DK" dirty="0"/>
              <a:t> </a:t>
            </a:r>
            <a:r>
              <a:rPr lang="da-DK" dirty="0" err="1"/>
              <a:t>experience</a:t>
            </a:r>
            <a:r>
              <a:rPr lang="da-DK" dirty="0"/>
              <a:t> </a:t>
            </a:r>
            <a:r>
              <a:rPr lang="da-DK" dirty="0" err="1"/>
              <a:t>sexual</a:t>
            </a:r>
            <a:r>
              <a:rPr lang="da-DK" dirty="0"/>
              <a:t> </a:t>
            </a:r>
            <a:r>
              <a:rPr lang="da-DK" dirty="0" err="1"/>
              <a:t>abuse</a:t>
            </a:r>
            <a:r>
              <a:rPr lang="da-DK" dirty="0"/>
              <a:t>. </a:t>
            </a:r>
            <a:r>
              <a:rPr lang="da-DK" dirty="0" err="1"/>
              <a:t>Taboos</a:t>
            </a:r>
            <a:r>
              <a:rPr lang="da-DK" dirty="0"/>
              <a:t> </a:t>
            </a:r>
            <a:r>
              <a:rPr lang="da-DK" dirty="0" err="1"/>
              <a:t>create</a:t>
            </a:r>
            <a:r>
              <a:rPr lang="da-DK" dirty="0"/>
              <a:t> </a:t>
            </a:r>
            <a:r>
              <a:rPr lang="da-DK" dirty="0" err="1"/>
              <a:t>powerlessness</a:t>
            </a:r>
            <a:r>
              <a:rPr lang="da-DK" dirty="0"/>
              <a:t> and isolation. </a:t>
            </a:r>
            <a:r>
              <a:rPr lang="da-DK" dirty="0" err="1"/>
              <a:t>Guilt</a:t>
            </a:r>
            <a:r>
              <a:rPr lang="da-DK" dirty="0"/>
              <a:t> and </a:t>
            </a:r>
            <a:r>
              <a:rPr lang="da-DK" dirty="0" err="1"/>
              <a:t>shame</a:t>
            </a:r>
            <a:r>
              <a:rPr lang="da-DK" dirty="0"/>
              <a:t>. </a:t>
            </a:r>
            <a:r>
              <a:rPr lang="da-DK" dirty="0" err="1"/>
              <a:t>It's</a:t>
            </a:r>
            <a:r>
              <a:rPr lang="da-DK" dirty="0"/>
              <a:t> </a:t>
            </a:r>
            <a:r>
              <a:rPr lang="da-DK" dirty="0" err="1"/>
              <a:t>hard</a:t>
            </a:r>
            <a:r>
              <a:rPr lang="da-DK" dirty="0"/>
              <a:t> to talk </a:t>
            </a:r>
            <a:r>
              <a:rPr lang="da-DK" dirty="0" err="1"/>
              <a:t>about</a:t>
            </a:r>
            <a:r>
              <a:rPr lang="da-DK" dirty="0"/>
              <a:t>! As the </a:t>
            </a:r>
            <a:r>
              <a:rPr lang="da-DK" dirty="0" err="1"/>
              <a:t>boundaries</a:t>
            </a:r>
            <a:r>
              <a:rPr lang="da-DK" dirty="0"/>
              <a:t> of the </a:t>
            </a:r>
            <a:r>
              <a:rPr lang="da-DK" dirty="0" err="1"/>
              <a:t>culturally</a:t>
            </a:r>
            <a:r>
              <a:rPr lang="da-DK" dirty="0"/>
              <a:t> acceptable and </a:t>
            </a:r>
            <a:r>
              <a:rPr lang="da-DK" dirty="0" err="1"/>
              <a:t>unacceptable</a:t>
            </a:r>
            <a:r>
              <a:rPr lang="da-DK" dirty="0"/>
              <a:t> </a:t>
            </a:r>
            <a:r>
              <a:rPr lang="da-DK" dirty="0" err="1"/>
              <a:t>changes</a:t>
            </a:r>
            <a:r>
              <a:rPr lang="da-DK" dirty="0"/>
              <a:t>, the </a:t>
            </a:r>
            <a:r>
              <a:rPr lang="da-DK" dirty="0" err="1"/>
              <a:t>taboos</a:t>
            </a:r>
            <a:r>
              <a:rPr lang="da-DK" dirty="0"/>
              <a:t> </a:t>
            </a:r>
            <a:r>
              <a:rPr lang="da-DK" dirty="0" err="1"/>
              <a:t>also</a:t>
            </a:r>
            <a:r>
              <a:rPr lang="da-DK" dirty="0"/>
              <a:t> do. </a:t>
            </a:r>
            <a:r>
              <a:rPr lang="da-DK" dirty="0" err="1"/>
              <a:t>That's</a:t>
            </a:r>
            <a:r>
              <a:rPr lang="da-DK" dirty="0"/>
              <a:t> </a:t>
            </a:r>
            <a:r>
              <a:rPr lang="da-DK" dirty="0" err="1"/>
              <a:t>why</a:t>
            </a:r>
            <a:r>
              <a:rPr lang="da-DK" dirty="0"/>
              <a:t> </a:t>
            </a:r>
            <a:r>
              <a:rPr lang="da-DK" dirty="0" err="1"/>
              <a:t>we</a:t>
            </a:r>
            <a:r>
              <a:rPr lang="da-DK" dirty="0"/>
              <a:t> </a:t>
            </a:r>
            <a:r>
              <a:rPr lang="da-DK" dirty="0" err="1"/>
              <a:t>constantly</a:t>
            </a:r>
            <a:r>
              <a:rPr lang="da-DK" dirty="0"/>
              <a:t> </a:t>
            </a:r>
            <a:r>
              <a:rPr lang="da-DK" dirty="0" err="1"/>
              <a:t>wrestle</a:t>
            </a:r>
            <a:r>
              <a:rPr lang="da-DK" dirty="0"/>
              <a:t> with </a:t>
            </a:r>
            <a:r>
              <a:rPr lang="da-DK" dirty="0" err="1"/>
              <a:t>them</a:t>
            </a:r>
            <a:r>
              <a:rPr lang="da-DK" dirty="0"/>
              <a:t>. As </a:t>
            </a:r>
            <a:r>
              <a:rPr lang="da-DK" dirty="0" err="1"/>
              <a:t>soon</a:t>
            </a:r>
            <a:r>
              <a:rPr lang="da-DK" dirty="0"/>
              <a:t> as </a:t>
            </a:r>
            <a:r>
              <a:rPr lang="da-DK" dirty="0" err="1"/>
              <a:t>we</a:t>
            </a:r>
            <a:r>
              <a:rPr lang="da-DK" dirty="0"/>
              <a:t> have </a:t>
            </a:r>
            <a:r>
              <a:rPr lang="da-DK" dirty="0" err="1"/>
              <a:t>broken</a:t>
            </a:r>
            <a:r>
              <a:rPr lang="da-DK" dirty="0"/>
              <a:t> a </a:t>
            </a:r>
            <a:r>
              <a:rPr lang="da-DK" dirty="0" err="1"/>
              <a:t>taboo</a:t>
            </a:r>
            <a:r>
              <a:rPr lang="da-DK" dirty="0"/>
              <a:t>, new </a:t>
            </a:r>
            <a:r>
              <a:rPr lang="da-DK" dirty="0" err="1"/>
              <a:t>ones</a:t>
            </a:r>
            <a:r>
              <a:rPr lang="da-DK" dirty="0"/>
              <a:t> </a:t>
            </a:r>
            <a:r>
              <a:rPr lang="da-DK" dirty="0" err="1"/>
              <a:t>are</a:t>
            </a:r>
            <a:r>
              <a:rPr lang="da-DK" dirty="0"/>
              <a:t> </a:t>
            </a:r>
            <a:r>
              <a:rPr lang="da-DK" dirty="0" err="1"/>
              <a:t>emerging</a:t>
            </a:r>
            <a:r>
              <a:rPr lang="da-DK" dirty="0"/>
              <a:t> </a:t>
            </a:r>
            <a:r>
              <a:rPr lang="da-DK" dirty="0" err="1"/>
              <a:t>elsewhere</a:t>
            </a:r>
            <a:r>
              <a:rPr lang="da-DK" dirty="0"/>
              <a:t>. The </a:t>
            </a:r>
            <a:r>
              <a:rPr lang="da-DK" dirty="0" err="1"/>
              <a:t>cultural</a:t>
            </a:r>
            <a:r>
              <a:rPr lang="da-DK" dirty="0"/>
              <a:t> </a:t>
            </a:r>
            <a:r>
              <a:rPr lang="da-DK" dirty="0" err="1"/>
              <a:t>danger</a:t>
            </a:r>
            <a:r>
              <a:rPr lang="da-DK" dirty="0"/>
              <a:t> </a:t>
            </a:r>
            <a:r>
              <a:rPr lang="da-DK" dirty="0" err="1"/>
              <a:t>surrounding</a:t>
            </a:r>
            <a:r>
              <a:rPr lang="da-DK" dirty="0"/>
              <a:t> </a:t>
            </a:r>
            <a:r>
              <a:rPr lang="da-DK" dirty="0" err="1"/>
              <a:t>sexual</a:t>
            </a:r>
            <a:r>
              <a:rPr lang="da-DK" dirty="0"/>
              <a:t> </a:t>
            </a:r>
            <a:r>
              <a:rPr lang="da-DK" dirty="0" err="1"/>
              <a:t>abuse</a:t>
            </a:r>
            <a:r>
              <a:rPr lang="da-DK" dirty="0"/>
              <a:t> have </a:t>
            </a:r>
            <a:r>
              <a:rPr lang="da-DK" dirty="0" err="1"/>
              <a:t>also</a:t>
            </a:r>
            <a:r>
              <a:rPr lang="da-DK" dirty="0"/>
              <a:t> changed.</a:t>
            </a:r>
          </a:p>
          <a:p>
            <a:endParaRPr lang="da-DK" dirty="0"/>
          </a:p>
          <a:p>
            <a:r>
              <a:rPr lang="da-DK" dirty="0"/>
              <a:t>But </a:t>
            </a:r>
            <a:r>
              <a:rPr lang="da-DK" dirty="0" err="1"/>
              <a:t>we</a:t>
            </a:r>
            <a:r>
              <a:rPr lang="da-DK" dirty="0"/>
              <a:t> </a:t>
            </a:r>
            <a:r>
              <a:rPr lang="da-DK" dirty="0" err="1"/>
              <a:t>should</a:t>
            </a:r>
            <a:r>
              <a:rPr lang="da-DK" dirty="0"/>
              <a:t> not just break the </a:t>
            </a:r>
            <a:r>
              <a:rPr lang="da-DK" dirty="0" err="1"/>
              <a:t>taboo</a:t>
            </a:r>
            <a:r>
              <a:rPr lang="da-DK" dirty="0"/>
              <a:t> and talk </a:t>
            </a:r>
            <a:r>
              <a:rPr lang="da-DK" dirty="0" err="1"/>
              <a:t>about</a:t>
            </a:r>
            <a:r>
              <a:rPr lang="da-DK" dirty="0"/>
              <a:t> it. </a:t>
            </a:r>
            <a:r>
              <a:rPr lang="da-DK" dirty="0" err="1"/>
              <a:t>We</a:t>
            </a:r>
            <a:r>
              <a:rPr lang="da-DK" dirty="0"/>
              <a:t> </a:t>
            </a:r>
            <a:r>
              <a:rPr lang="da-DK" dirty="0" err="1"/>
              <a:t>also</a:t>
            </a:r>
            <a:r>
              <a:rPr lang="da-DK" dirty="0"/>
              <a:t> </a:t>
            </a:r>
            <a:r>
              <a:rPr lang="da-DK" dirty="0" err="1"/>
              <a:t>need</a:t>
            </a:r>
            <a:r>
              <a:rPr lang="da-DK" dirty="0"/>
              <a:t> to understand it. </a:t>
            </a:r>
            <a:r>
              <a:rPr lang="da-DK" dirty="0" err="1"/>
              <a:t>We</a:t>
            </a:r>
            <a:r>
              <a:rPr lang="da-DK" dirty="0"/>
              <a:t> must understand the processes </a:t>
            </a:r>
            <a:r>
              <a:rPr lang="da-DK" dirty="0" err="1"/>
              <a:t>creating</a:t>
            </a:r>
            <a:r>
              <a:rPr lang="da-DK" dirty="0"/>
              <a:t> </a:t>
            </a:r>
            <a:r>
              <a:rPr lang="da-DK" dirty="0" err="1"/>
              <a:t>taboo</a:t>
            </a:r>
            <a:r>
              <a:rPr lang="da-DK" dirty="0"/>
              <a:t> and the </a:t>
            </a:r>
            <a:r>
              <a:rPr lang="da-DK" dirty="0" err="1"/>
              <a:t>mechanisms</a:t>
            </a:r>
            <a:r>
              <a:rPr lang="da-DK" dirty="0"/>
              <a:t> </a:t>
            </a:r>
            <a:r>
              <a:rPr lang="da-DK" dirty="0" err="1"/>
              <a:t>associated</a:t>
            </a:r>
            <a:r>
              <a:rPr lang="da-DK" dirty="0"/>
              <a:t> with the </a:t>
            </a:r>
            <a:r>
              <a:rPr lang="da-DK" dirty="0" err="1"/>
              <a:t>exposure</a:t>
            </a:r>
            <a:r>
              <a:rPr lang="da-DK" dirty="0"/>
              <a:t> to a </a:t>
            </a:r>
            <a:r>
              <a:rPr lang="da-DK" dirty="0" err="1"/>
              <a:t>taboo</a:t>
            </a:r>
            <a:r>
              <a:rPr lang="da-DK" dirty="0"/>
              <a:t> trauma and </a:t>
            </a:r>
            <a:r>
              <a:rPr lang="da-DK" dirty="0" err="1"/>
              <a:t>how</a:t>
            </a:r>
            <a:r>
              <a:rPr lang="da-DK" dirty="0"/>
              <a:t> it </a:t>
            </a:r>
            <a:r>
              <a:rPr lang="da-DK" dirty="0" err="1"/>
              <a:t>affects</a:t>
            </a:r>
            <a:r>
              <a:rPr lang="da-DK" dirty="0"/>
              <a:t> and </a:t>
            </a:r>
            <a:r>
              <a:rPr lang="da-DK" dirty="0" err="1"/>
              <a:t>characterizes</a:t>
            </a:r>
            <a:r>
              <a:rPr lang="da-DK" dirty="0"/>
              <a:t> the </a:t>
            </a:r>
            <a:r>
              <a:rPr lang="da-DK" dirty="0" err="1"/>
              <a:t>children</a:t>
            </a:r>
            <a:r>
              <a:rPr lang="da-DK" dirty="0"/>
              <a:t> and </a:t>
            </a:r>
            <a:r>
              <a:rPr lang="da-DK" dirty="0" err="1"/>
              <a:t>young</a:t>
            </a:r>
            <a:r>
              <a:rPr lang="da-DK" dirty="0"/>
              <a:t> </a:t>
            </a:r>
            <a:r>
              <a:rPr lang="da-DK" dirty="0" err="1"/>
              <a:t>people</a:t>
            </a:r>
            <a:r>
              <a:rPr lang="da-DK" dirty="0"/>
              <a:t> </a:t>
            </a:r>
            <a:r>
              <a:rPr lang="da-DK" dirty="0" err="1"/>
              <a:t>who</a:t>
            </a:r>
            <a:r>
              <a:rPr lang="da-DK" dirty="0"/>
              <a:t> have </a:t>
            </a:r>
            <a:r>
              <a:rPr lang="da-DK" dirty="0" err="1"/>
              <a:t>been</a:t>
            </a:r>
            <a:r>
              <a:rPr lang="da-DK" dirty="0"/>
              <a:t> </a:t>
            </a:r>
            <a:r>
              <a:rPr lang="da-DK" dirty="0" err="1"/>
              <a:t>exposed</a:t>
            </a:r>
            <a:r>
              <a:rPr lang="da-DK" dirty="0"/>
              <a:t> to it. </a:t>
            </a:r>
            <a:r>
              <a:rPr lang="da-DK" dirty="0" err="1"/>
              <a:t>Especially</a:t>
            </a:r>
            <a:r>
              <a:rPr lang="da-DK" dirty="0"/>
              <a:t> the long-</a:t>
            </a:r>
            <a:r>
              <a:rPr lang="da-DK" dirty="0" err="1"/>
              <a:t>standing</a:t>
            </a:r>
            <a:r>
              <a:rPr lang="da-DK" dirty="0"/>
              <a:t> </a:t>
            </a:r>
            <a:r>
              <a:rPr lang="da-DK" dirty="0" err="1"/>
              <a:t>abuse</a:t>
            </a:r>
            <a:r>
              <a:rPr lang="da-DK" dirty="0"/>
              <a:t>, </a:t>
            </a:r>
            <a:r>
              <a:rPr lang="da-DK" dirty="0" err="1"/>
              <a:t>where</a:t>
            </a:r>
            <a:r>
              <a:rPr lang="da-DK" dirty="0"/>
              <a:t> </a:t>
            </a:r>
            <a:r>
              <a:rPr lang="da-DK" dirty="0" err="1"/>
              <a:t>secrecy</a:t>
            </a:r>
            <a:r>
              <a:rPr lang="da-DK" dirty="0"/>
              <a:t> and </a:t>
            </a:r>
            <a:r>
              <a:rPr lang="da-DK" dirty="0" err="1"/>
              <a:t>concealment</a:t>
            </a:r>
            <a:r>
              <a:rPr lang="da-DK" dirty="0"/>
              <a:t> is part of the </a:t>
            </a:r>
            <a:r>
              <a:rPr lang="da-DK" dirty="0" err="1"/>
              <a:t>assault</a:t>
            </a:r>
            <a:r>
              <a:rPr lang="da-DK" dirty="0"/>
              <a:t>.</a:t>
            </a:r>
          </a:p>
          <a:p>
            <a:endParaRPr lang="da-DK" dirty="0"/>
          </a:p>
          <a:p>
            <a:r>
              <a:rPr lang="da-DK" dirty="0" err="1"/>
              <a:t>Taboos</a:t>
            </a:r>
            <a:r>
              <a:rPr lang="da-DK" dirty="0"/>
              <a:t> of the professionals? If </a:t>
            </a:r>
            <a:r>
              <a:rPr lang="da-DK" dirty="0" err="1"/>
              <a:t>we</a:t>
            </a:r>
            <a:r>
              <a:rPr lang="da-DK" dirty="0"/>
              <a:t> as professionals </a:t>
            </a:r>
            <a:r>
              <a:rPr lang="da-DK" dirty="0" err="1"/>
              <a:t>closes</a:t>
            </a:r>
            <a:r>
              <a:rPr lang="da-DK" dirty="0"/>
              <a:t> </a:t>
            </a:r>
            <a:r>
              <a:rPr lang="da-DK" dirty="0" err="1"/>
              <a:t>our</a:t>
            </a:r>
            <a:r>
              <a:rPr lang="da-DK" dirty="0"/>
              <a:t> </a:t>
            </a:r>
            <a:r>
              <a:rPr lang="da-DK" dirty="0" err="1"/>
              <a:t>eyes</a:t>
            </a:r>
            <a:r>
              <a:rPr lang="da-DK" dirty="0"/>
              <a:t>, pushes it from </a:t>
            </a:r>
            <a:r>
              <a:rPr lang="da-DK" dirty="0" err="1"/>
              <a:t>us</a:t>
            </a:r>
            <a:r>
              <a:rPr lang="da-DK" dirty="0"/>
              <a:t>, </a:t>
            </a:r>
            <a:r>
              <a:rPr lang="da-DK" dirty="0" err="1"/>
              <a:t>denies</a:t>
            </a:r>
            <a:r>
              <a:rPr lang="da-DK" dirty="0"/>
              <a:t> it – it </a:t>
            </a:r>
            <a:r>
              <a:rPr lang="da-DK" dirty="0" err="1"/>
              <a:t>will</a:t>
            </a:r>
            <a:r>
              <a:rPr lang="da-DK" dirty="0"/>
              <a:t> have </a:t>
            </a:r>
            <a:r>
              <a:rPr lang="da-DK" dirty="0" err="1"/>
              <a:t>consequences</a:t>
            </a:r>
            <a:r>
              <a:rPr lang="da-DK" dirty="0"/>
              <a:t> for the </a:t>
            </a:r>
            <a:r>
              <a:rPr lang="da-DK" dirty="0" err="1"/>
              <a:t>children</a:t>
            </a:r>
            <a:r>
              <a:rPr lang="da-DK" dirty="0"/>
              <a:t>. </a:t>
            </a:r>
            <a:r>
              <a:rPr lang="da-DK" dirty="0" err="1"/>
              <a:t>They</a:t>
            </a:r>
            <a:r>
              <a:rPr lang="da-DK" dirty="0"/>
              <a:t> </a:t>
            </a:r>
            <a:r>
              <a:rPr lang="da-DK" dirty="0" err="1"/>
              <a:t>will</a:t>
            </a:r>
            <a:r>
              <a:rPr lang="da-DK" dirty="0"/>
              <a:t> not </a:t>
            </a:r>
            <a:r>
              <a:rPr lang="da-DK" dirty="0" err="1"/>
              <a:t>be</a:t>
            </a:r>
            <a:r>
              <a:rPr lang="da-DK" dirty="0"/>
              <a:t> </a:t>
            </a:r>
            <a:r>
              <a:rPr lang="da-DK" dirty="0" err="1"/>
              <a:t>heard</a:t>
            </a:r>
            <a:r>
              <a:rPr lang="da-DK" dirty="0"/>
              <a:t>, </a:t>
            </a:r>
            <a:r>
              <a:rPr lang="da-DK" dirty="0" err="1"/>
              <a:t>understood</a:t>
            </a:r>
            <a:r>
              <a:rPr lang="da-DK" dirty="0"/>
              <a:t> and </a:t>
            </a:r>
            <a:r>
              <a:rPr lang="da-DK" dirty="0" err="1"/>
              <a:t>recognized</a:t>
            </a:r>
            <a:r>
              <a:rPr lang="da-DK" dirty="0"/>
              <a:t>. And </a:t>
            </a:r>
            <a:r>
              <a:rPr lang="da-DK" dirty="0" err="1"/>
              <a:t>they</a:t>
            </a:r>
            <a:r>
              <a:rPr lang="da-DK" dirty="0"/>
              <a:t> do not </a:t>
            </a:r>
            <a:r>
              <a:rPr lang="da-DK" dirty="0" err="1"/>
              <a:t>get</a:t>
            </a:r>
            <a:r>
              <a:rPr lang="da-DK" dirty="0"/>
              <a:t> the </a:t>
            </a:r>
            <a:r>
              <a:rPr lang="da-DK" dirty="0" err="1"/>
              <a:t>help</a:t>
            </a:r>
            <a:r>
              <a:rPr lang="da-DK" dirty="0"/>
              <a:t> </a:t>
            </a:r>
            <a:r>
              <a:rPr lang="da-DK" dirty="0" err="1"/>
              <a:t>they</a:t>
            </a:r>
            <a:r>
              <a:rPr lang="da-DK" dirty="0"/>
              <a:t> </a:t>
            </a:r>
            <a:r>
              <a:rPr lang="da-DK" dirty="0" err="1"/>
              <a:t>need</a:t>
            </a:r>
            <a:r>
              <a:rPr lang="da-DK" dirty="0"/>
              <a:t>.</a:t>
            </a:r>
            <a:br>
              <a:rPr lang="da-DK" dirty="0"/>
            </a:br>
            <a:r>
              <a:rPr lang="da-DK" dirty="0"/>
              <a:t/>
            </a:r>
            <a:br>
              <a:rPr lang="da-DK" dirty="0"/>
            </a:br>
            <a:r>
              <a:rPr lang="da-DK" dirty="0"/>
              <a:t>For the </a:t>
            </a:r>
            <a:r>
              <a:rPr lang="da-DK" dirty="0" err="1"/>
              <a:t>child</a:t>
            </a:r>
            <a:r>
              <a:rPr lang="da-DK" dirty="0"/>
              <a:t>, it </a:t>
            </a:r>
            <a:r>
              <a:rPr lang="da-DK" dirty="0" err="1"/>
              <a:t>also</a:t>
            </a:r>
            <a:r>
              <a:rPr lang="da-DK" dirty="0"/>
              <a:t> has </a:t>
            </a:r>
            <a:r>
              <a:rPr lang="da-DK" dirty="0" err="1"/>
              <a:t>implications</a:t>
            </a:r>
            <a:r>
              <a:rPr lang="da-DK" dirty="0"/>
              <a:t> </a:t>
            </a:r>
            <a:r>
              <a:rPr lang="da-DK" dirty="0" err="1"/>
              <a:t>that</a:t>
            </a:r>
            <a:r>
              <a:rPr lang="da-DK" dirty="0"/>
              <a:t> </a:t>
            </a:r>
            <a:r>
              <a:rPr lang="da-DK" dirty="0" err="1"/>
              <a:t>there</a:t>
            </a:r>
            <a:r>
              <a:rPr lang="da-DK" dirty="0"/>
              <a:t> is a </a:t>
            </a:r>
            <a:r>
              <a:rPr lang="da-DK" dirty="0" err="1"/>
              <a:t>taboo</a:t>
            </a:r>
            <a:r>
              <a:rPr lang="da-DK" dirty="0"/>
              <a:t> ...</a:t>
            </a:r>
          </a:p>
          <a:p>
            <a:r>
              <a:rPr lang="en-US" dirty="0"/>
              <a:t> </a:t>
            </a:r>
            <a:endParaRPr lang="da-DK"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Pladsholder til diasbillede 1"/>
          <p:cNvSpPr>
            <a:spLocks noGrp="1" noRot="1" noChangeAspect="1" noTextEdit="1"/>
          </p:cNvSpPr>
          <p:nvPr>
            <p:ph type="sldImg"/>
          </p:nvPr>
        </p:nvSpPr>
        <p:spPr bwMode="auto">
          <a:noFill/>
          <a:ln>
            <a:solidFill>
              <a:srgbClr val="000000"/>
            </a:solidFill>
            <a:miter lim="800000"/>
            <a:headEnd/>
            <a:tailEnd/>
          </a:ln>
        </p:spPr>
      </p:sp>
      <p:sp>
        <p:nvSpPr>
          <p:cNvPr id="235523" name="Pladsholder til not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From assault to harmful effects to symptom to signal</a:t>
            </a:r>
            <a:br>
              <a:rPr lang="en-US" dirty="0"/>
            </a:br>
            <a:r>
              <a:rPr lang="en-US" dirty="0"/>
              <a:t>No universal signals, reactions, symptoms</a:t>
            </a:r>
            <a:br>
              <a:rPr lang="en-US" dirty="0"/>
            </a:br>
            <a:r>
              <a:rPr lang="en-US" dirty="0"/>
              <a:t/>
            </a:r>
            <a:br>
              <a:rPr lang="en-US" dirty="0"/>
            </a:br>
            <a:r>
              <a:rPr lang="en-US" dirty="0"/>
              <a:t>But: Symptoms are not expressed objectively. Symptoms must be described and in that there is already a weighting / election-opt and interpretation. It is, however, an important fact - There is a professional interpretation in viewing, describing and assessing</a:t>
            </a:r>
            <a:endParaRPr lang="da-DK" dirty="0" smtClean="0">
              <a:latin typeface="Arial" pitchFamily="34" charset="0"/>
              <a:ea typeface="Geneva" charset="-128"/>
            </a:endParaRPr>
          </a:p>
          <a:p>
            <a:pPr>
              <a:spcBef>
                <a:spcPct val="0"/>
              </a:spcBef>
            </a:pPr>
            <a:endParaRPr lang="da-DK" dirty="0" smtClean="0">
              <a:latin typeface="Arial" pitchFamily="34" charset="0"/>
              <a:ea typeface="Geneva" charset="-128"/>
            </a:endParaRPr>
          </a:p>
        </p:txBody>
      </p:sp>
      <p:sp>
        <p:nvSpPr>
          <p:cNvPr id="235524" name="Pladsholder til diasnummer 3"/>
          <p:cNvSpPr>
            <a:spLocks noGrp="1"/>
          </p:cNvSpPr>
          <p:nvPr>
            <p:ph type="sldNum" sz="quarter" idx="5"/>
          </p:nvPr>
        </p:nvSpPr>
        <p:spPr bwMode="auto">
          <a:noFill/>
          <a:ln>
            <a:miter lim="800000"/>
            <a:headEnd/>
            <a:tailEnd/>
          </a:ln>
        </p:spPr>
        <p:txBody>
          <a:bodyPr/>
          <a:lstStyle/>
          <a:p>
            <a:fld id="{DEFCC35C-41E4-4B1F-8F53-46856E0A7B50}" type="slidenum">
              <a:rPr lang="da-DK" smtClean="0"/>
              <a:pPr/>
              <a:t>40</a:t>
            </a:fld>
            <a:endParaRPr lang="da-DK"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Pladsholder til diasbillede 1"/>
          <p:cNvSpPr>
            <a:spLocks noGrp="1" noRot="1" noChangeAspect="1" noTextEdit="1"/>
          </p:cNvSpPr>
          <p:nvPr>
            <p:ph type="sldImg"/>
          </p:nvPr>
        </p:nvSpPr>
        <p:spPr>
          <a:xfrm>
            <a:off x="274638" y="-1588"/>
            <a:ext cx="5907087" cy="4432301"/>
          </a:xfrm>
          <a:ln/>
        </p:spPr>
      </p:sp>
      <p:sp>
        <p:nvSpPr>
          <p:cNvPr id="58371" name="Pladsholder til noter 2"/>
          <p:cNvSpPr>
            <a:spLocks noGrp="1"/>
          </p:cNvSpPr>
          <p:nvPr>
            <p:ph type="body" idx="1"/>
          </p:nvPr>
        </p:nvSpPr>
        <p:spPr>
          <a:noFill/>
          <a:ln/>
        </p:spPr>
        <p:txBody>
          <a:bodyPr/>
          <a:lstStyle/>
          <a:p>
            <a:endParaRPr lang="da-DK" dirty="0" smtClean="0">
              <a:latin typeface="Arial" pitchFamily="34" charset="0"/>
            </a:endParaRPr>
          </a:p>
        </p:txBody>
      </p:sp>
      <p:sp>
        <p:nvSpPr>
          <p:cNvPr id="58372" name="Pladsholder til diasnummer 3"/>
          <p:cNvSpPr>
            <a:spLocks noGrp="1"/>
          </p:cNvSpPr>
          <p:nvPr>
            <p:ph type="sldNum" sz="quarter" idx="5"/>
          </p:nvPr>
        </p:nvSpPr>
        <p:spPr>
          <a:noFill/>
        </p:spPr>
        <p:txBody>
          <a:bodyPr/>
          <a:lstStyle/>
          <a:p>
            <a:fld id="{307F1732-C152-4FFE-89AB-D4D5B102A2AB}" type="slidenum">
              <a:rPr lang="da-DK" smtClean="0">
                <a:latin typeface="Arial" pitchFamily="34" charset="0"/>
              </a:rPr>
              <a:pPr/>
              <a:t>41</a:t>
            </a:fld>
            <a:endParaRPr lang="da-DK" smtClean="0">
              <a:latin typeface="Arial"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Pladsholder til diasbillede 1"/>
          <p:cNvSpPr>
            <a:spLocks noGrp="1" noRot="1" noChangeAspect="1" noTextEdit="1"/>
          </p:cNvSpPr>
          <p:nvPr>
            <p:ph type="sldImg"/>
          </p:nvPr>
        </p:nvSpPr>
        <p:spPr>
          <a:xfrm>
            <a:off x="274638" y="-1588"/>
            <a:ext cx="5907087" cy="4432301"/>
          </a:xfrm>
          <a:ln/>
        </p:spPr>
      </p:sp>
      <p:sp>
        <p:nvSpPr>
          <p:cNvPr id="61443" name="Pladsholder til noter 2"/>
          <p:cNvSpPr>
            <a:spLocks noGrp="1"/>
          </p:cNvSpPr>
          <p:nvPr>
            <p:ph type="body" idx="1"/>
          </p:nvPr>
        </p:nvSpPr>
        <p:spPr>
          <a:noFill/>
          <a:ln/>
        </p:spPr>
        <p:txBody>
          <a:bodyPr/>
          <a:lstStyle/>
          <a:p>
            <a:r>
              <a:rPr lang="en-US" dirty="0" smtClean="0">
                <a:effectLst/>
                <a:latin typeface="arial"/>
              </a:rPr>
              <a:t>Changing behavior of the child must always give rise to attention!</a:t>
            </a:r>
            <a:endParaRPr lang="da-DK" i="0" dirty="0" smtClean="0">
              <a:latin typeface="Arial" pitchFamily="34" charset="0"/>
            </a:endParaRPr>
          </a:p>
        </p:txBody>
      </p:sp>
      <p:sp>
        <p:nvSpPr>
          <p:cNvPr id="61444" name="Pladsholder til diasnummer 3"/>
          <p:cNvSpPr>
            <a:spLocks noGrp="1"/>
          </p:cNvSpPr>
          <p:nvPr>
            <p:ph type="sldNum" sz="quarter" idx="5"/>
          </p:nvPr>
        </p:nvSpPr>
        <p:spPr>
          <a:noFill/>
        </p:spPr>
        <p:txBody>
          <a:bodyPr/>
          <a:lstStyle/>
          <a:p>
            <a:fld id="{FEEB29F4-E577-42EF-AD34-4C65769CFF53}" type="slidenum">
              <a:rPr lang="da-DK" smtClean="0">
                <a:latin typeface="Arial" pitchFamily="34" charset="0"/>
              </a:rPr>
              <a:pPr/>
              <a:t>42</a:t>
            </a:fld>
            <a:endParaRPr lang="da-DK" smtClean="0">
              <a:latin typeface="Arial"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Pladsholder til diasbillede 1"/>
          <p:cNvSpPr>
            <a:spLocks noGrp="1" noRot="1" noChangeAspect="1" noTextEdit="1"/>
          </p:cNvSpPr>
          <p:nvPr>
            <p:ph type="sldImg"/>
          </p:nvPr>
        </p:nvSpPr>
        <p:spPr>
          <a:xfrm>
            <a:off x="274638" y="-1588"/>
            <a:ext cx="5907087" cy="4432301"/>
          </a:xfrm>
          <a:ln/>
        </p:spPr>
      </p:sp>
      <p:sp>
        <p:nvSpPr>
          <p:cNvPr id="62467" name="Pladsholder til noter 2"/>
          <p:cNvSpPr>
            <a:spLocks noGrp="1"/>
          </p:cNvSpPr>
          <p:nvPr>
            <p:ph type="body" idx="1"/>
          </p:nvPr>
        </p:nvSpPr>
        <p:spPr>
          <a:noFill/>
          <a:ln/>
        </p:spPr>
        <p:txBody>
          <a:bodyPr/>
          <a:lstStyle/>
          <a:p>
            <a:r>
              <a:rPr lang="en-US" dirty="0"/>
              <a:t>There are many similar signs - because it is about a child's failure to thrive!</a:t>
            </a:r>
            <a:br>
              <a:rPr lang="en-US" dirty="0"/>
            </a:br>
            <a:r>
              <a:rPr lang="en-US" dirty="0"/>
              <a:t>But there are also some differences - especially on the physical signs and behavioral signs</a:t>
            </a:r>
            <a:endParaRPr lang="da-DK" dirty="0" smtClean="0">
              <a:latin typeface="Arial" pitchFamily="34" charset="0"/>
            </a:endParaRPr>
          </a:p>
        </p:txBody>
      </p:sp>
      <p:sp>
        <p:nvSpPr>
          <p:cNvPr id="62468" name="Pladsholder til diasnummer 3"/>
          <p:cNvSpPr>
            <a:spLocks noGrp="1"/>
          </p:cNvSpPr>
          <p:nvPr>
            <p:ph type="sldNum" sz="quarter" idx="5"/>
          </p:nvPr>
        </p:nvSpPr>
        <p:spPr>
          <a:noFill/>
        </p:spPr>
        <p:txBody>
          <a:bodyPr/>
          <a:lstStyle/>
          <a:p>
            <a:fld id="{0C4B0FC0-5A30-4D35-92F6-BC0503243488}" type="slidenum">
              <a:rPr lang="da-DK" smtClean="0">
                <a:latin typeface="Arial" pitchFamily="34" charset="0"/>
              </a:rPr>
              <a:pPr/>
              <a:t>43</a:t>
            </a:fld>
            <a:endParaRPr lang="da-DK" smtClean="0">
              <a:latin typeface="Arial"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Pladsholder til diasbillede 1"/>
          <p:cNvSpPr>
            <a:spLocks noGrp="1" noRot="1" noChangeAspect="1" noTextEdit="1"/>
          </p:cNvSpPr>
          <p:nvPr>
            <p:ph type="sldImg"/>
          </p:nvPr>
        </p:nvSpPr>
        <p:spPr>
          <a:xfrm>
            <a:off x="274638" y="-1588"/>
            <a:ext cx="5907087" cy="4432301"/>
          </a:xfrm>
          <a:ln/>
        </p:spPr>
      </p:sp>
      <p:sp>
        <p:nvSpPr>
          <p:cNvPr id="66563" name="Pladsholder til noter 2"/>
          <p:cNvSpPr>
            <a:spLocks noGrp="1"/>
          </p:cNvSpPr>
          <p:nvPr>
            <p:ph type="body" idx="1"/>
          </p:nvPr>
        </p:nvSpPr>
        <p:spPr>
          <a:noFill/>
          <a:ln/>
        </p:spPr>
        <p:txBody>
          <a:bodyPr/>
          <a:lstStyle/>
          <a:p>
            <a:r>
              <a:rPr lang="en-US" dirty="0"/>
              <a:t>Roughly speaking: Children respond - as adults - differently on adverse life events, they are exposed to</a:t>
            </a:r>
            <a:br>
              <a:rPr lang="en-US" dirty="0"/>
            </a:br>
            <a:r>
              <a:rPr lang="en-US" dirty="0"/>
              <a:t>Some children react with being introverted, quiet and timid children - children who have lost hope that life will them good or that things can change.</a:t>
            </a:r>
            <a:br>
              <a:rPr lang="en-US" dirty="0"/>
            </a:br>
            <a:r>
              <a:rPr lang="en-US" dirty="0"/>
              <a:t>And some children respond more extroverted, angry, aggressive, confrontational. Many of the children have bad experiences with trusting adults.</a:t>
            </a:r>
            <a:br>
              <a:rPr lang="en-US" dirty="0"/>
            </a:br>
            <a:r>
              <a:rPr lang="en-US" dirty="0"/>
              <a:t>And there can of course be overlap in patterns. Children who give up and drop out of school, for example, children who in adolescence finds a violent boyfriend.</a:t>
            </a:r>
            <a:br>
              <a:rPr lang="en-US" dirty="0"/>
            </a:br>
            <a:r>
              <a:rPr lang="en-US" dirty="0"/>
              <a:t/>
            </a:r>
            <a:br>
              <a:rPr lang="en-US" dirty="0"/>
            </a:br>
            <a:r>
              <a:rPr lang="en-US" dirty="0"/>
              <a:t>And then there is a small group of children who are very competent. They are talented and </a:t>
            </a:r>
            <a:r>
              <a:rPr lang="en-US" dirty="0" err="1"/>
              <a:t>resiliented</a:t>
            </a:r>
            <a:r>
              <a:rPr lang="en-US" dirty="0"/>
              <a:t>.</a:t>
            </a:r>
            <a:br>
              <a:rPr lang="en-US" dirty="0"/>
            </a:br>
            <a:r>
              <a:rPr lang="en-US" dirty="0"/>
              <a:t/>
            </a:r>
            <a:br>
              <a:rPr lang="en-US" dirty="0"/>
            </a:br>
            <a:r>
              <a:rPr lang="en-US" dirty="0"/>
              <a:t>Source: include </a:t>
            </a:r>
            <a:r>
              <a:rPr lang="en-US" dirty="0" err="1"/>
              <a:t>Sietke</a:t>
            </a:r>
            <a:r>
              <a:rPr lang="en-US" dirty="0"/>
              <a:t> </a:t>
            </a:r>
            <a:r>
              <a:rPr lang="en-US" dirty="0" err="1"/>
              <a:t>Dijkstra</a:t>
            </a:r>
            <a:r>
              <a:rPr lang="en-US" dirty="0"/>
              <a:t>, Netherlands</a:t>
            </a:r>
            <a:endParaRPr lang="da-DK" dirty="0" smtClean="0">
              <a:latin typeface="Arial" pitchFamily="34" charset="0"/>
            </a:endParaRPr>
          </a:p>
        </p:txBody>
      </p:sp>
      <p:sp>
        <p:nvSpPr>
          <p:cNvPr id="66564" name="Pladsholder til diasnummer 3"/>
          <p:cNvSpPr>
            <a:spLocks noGrp="1"/>
          </p:cNvSpPr>
          <p:nvPr>
            <p:ph type="sldNum" sz="quarter" idx="5"/>
          </p:nvPr>
        </p:nvSpPr>
        <p:spPr>
          <a:noFill/>
        </p:spPr>
        <p:txBody>
          <a:bodyPr/>
          <a:lstStyle/>
          <a:p>
            <a:fld id="{458E63CA-88C9-421B-9648-4AC6841A99B8}" type="slidenum">
              <a:rPr lang="da-DK" smtClean="0">
                <a:latin typeface="Arial" pitchFamily="34" charset="0"/>
              </a:rPr>
              <a:pPr/>
              <a:t>44</a:t>
            </a:fld>
            <a:endParaRPr lang="da-DK" smtClean="0">
              <a:latin typeface="Arial"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Pladsholder til diasbillede 1"/>
          <p:cNvSpPr>
            <a:spLocks noGrp="1" noRot="1" noChangeAspect="1" noTextEdit="1"/>
          </p:cNvSpPr>
          <p:nvPr>
            <p:ph type="sldImg"/>
          </p:nvPr>
        </p:nvSpPr>
        <p:spPr>
          <a:xfrm>
            <a:off x="274638" y="-1588"/>
            <a:ext cx="5907087" cy="4432301"/>
          </a:xfrm>
          <a:ln/>
        </p:spPr>
      </p:sp>
      <p:sp>
        <p:nvSpPr>
          <p:cNvPr id="78851" name="Pladsholder til noter 2"/>
          <p:cNvSpPr>
            <a:spLocks noGrp="1"/>
          </p:cNvSpPr>
          <p:nvPr>
            <p:ph type="body" idx="1"/>
          </p:nvPr>
        </p:nvSpPr>
        <p:spPr>
          <a:noFill/>
          <a:ln/>
        </p:spPr>
        <p:txBody>
          <a:bodyPr/>
          <a:lstStyle/>
          <a:p>
            <a:r>
              <a:rPr lang="en-US" dirty="0"/>
              <a:t>There are not clear signs - no checklist</a:t>
            </a:r>
            <a:br>
              <a:rPr lang="en-US" dirty="0"/>
            </a:br>
            <a:r>
              <a:rPr lang="en-US" dirty="0"/>
              <a:t>It demands a strong professionalism</a:t>
            </a:r>
            <a:br>
              <a:rPr lang="en-US" dirty="0"/>
            </a:br>
            <a:r>
              <a:rPr lang="en-US" dirty="0"/>
              <a:t>The children do not know what they are exposed to, or that it is wrong. Therefore, they do not tell about it. They must have a certain age to make a "social comparison"</a:t>
            </a:r>
            <a:br>
              <a:rPr lang="en-US" dirty="0"/>
            </a:br>
            <a:r>
              <a:rPr lang="en-US" dirty="0"/>
              <a:t>Sexual assault or abuse is not something you talk about. Therefore, neither the children, parents - or professionals – have a language for what is happening.</a:t>
            </a:r>
            <a:br>
              <a:rPr lang="en-US" dirty="0"/>
            </a:br>
            <a:r>
              <a:rPr lang="en-US" dirty="0"/>
              <a:t/>
            </a:r>
            <a:br>
              <a:rPr lang="en-US" dirty="0"/>
            </a:br>
            <a:r>
              <a:rPr lang="en-US" dirty="0"/>
              <a:t>Making it invisible: Denial, normalization, belittling, helplessness</a:t>
            </a:r>
            <a:br>
              <a:rPr lang="en-US" dirty="0"/>
            </a:br>
            <a:r>
              <a:rPr lang="en-US" dirty="0"/>
              <a:t>Over Reaction: Dramatization, over-interpretations</a:t>
            </a:r>
            <a:br>
              <a:rPr lang="en-US" dirty="0"/>
            </a:br>
            <a:r>
              <a:rPr lang="en-US" dirty="0"/>
              <a:t/>
            </a:r>
            <a:br>
              <a:rPr lang="en-US" dirty="0"/>
            </a:br>
            <a:r>
              <a:rPr lang="en-US" dirty="0"/>
              <a:t>Doubt as a professional condition! Particularly in those cases where also your own standards and experience comes into play. And where cultural and historical context is of great importance.</a:t>
            </a:r>
            <a:br>
              <a:rPr lang="en-US" dirty="0"/>
            </a:br>
            <a:r>
              <a:rPr lang="en-US" dirty="0"/>
              <a:t/>
            </a:r>
            <a:br>
              <a:rPr lang="en-US" dirty="0"/>
            </a:br>
            <a:r>
              <a:rPr lang="en-US" dirty="0"/>
              <a:t>When is violence, violence?</a:t>
            </a:r>
            <a:br>
              <a:rPr lang="en-US" dirty="0"/>
            </a:br>
            <a:r>
              <a:rPr lang="en-US" dirty="0"/>
              <a:t>When is violence, violence that harm a child?</a:t>
            </a:r>
            <a:br>
              <a:rPr lang="en-US" dirty="0"/>
            </a:br>
            <a:r>
              <a:rPr lang="en-US" dirty="0"/>
              <a:t>When is violence, violence that requires a professional response and where the social authorities should be involved?</a:t>
            </a:r>
            <a:br>
              <a:rPr lang="en-US" dirty="0"/>
            </a:br>
            <a:r>
              <a:rPr lang="en-US" dirty="0"/>
              <a:t>When is violence a criminal offense, where also the police must be involved?</a:t>
            </a:r>
            <a:br>
              <a:rPr lang="en-US" dirty="0"/>
            </a:br>
            <a:r>
              <a:rPr lang="en-US" dirty="0"/>
              <a:t>What do I do? What are my own experiences from childhood and adulthood?</a:t>
            </a:r>
            <a:br>
              <a:rPr lang="en-US" dirty="0"/>
            </a:br>
            <a:r>
              <a:rPr lang="en-US" dirty="0"/>
              <a:t>What do your colleagues think?</a:t>
            </a:r>
            <a:br>
              <a:rPr lang="en-US" dirty="0"/>
            </a:br>
            <a:endParaRPr lang="en-US" dirty="0"/>
          </a:p>
          <a:p>
            <a:r>
              <a:rPr lang="en-US" dirty="0"/>
              <a:t>It is not unprofessional to have doubts - it is unprofessional not to take action on the doubt, not to let it become a barrier in relation to action.</a:t>
            </a:r>
            <a:endParaRPr lang="da-DK" dirty="0" smtClean="0">
              <a:latin typeface="Arial" pitchFamily="34" charset="0"/>
            </a:endParaRPr>
          </a:p>
          <a:p>
            <a:endParaRPr lang="da-DK" dirty="0" smtClean="0">
              <a:latin typeface="Arial" pitchFamily="34" charset="0"/>
            </a:endParaRPr>
          </a:p>
        </p:txBody>
      </p:sp>
      <p:sp>
        <p:nvSpPr>
          <p:cNvPr id="78852" name="Pladsholder til diasnummer 3"/>
          <p:cNvSpPr>
            <a:spLocks noGrp="1"/>
          </p:cNvSpPr>
          <p:nvPr>
            <p:ph type="sldNum" sz="quarter" idx="5"/>
          </p:nvPr>
        </p:nvSpPr>
        <p:spPr>
          <a:noFill/>
        </p:spPr>
        <p:txBody>
          <a:bodyPr/>
          <a:lstStyle/>
          <a:p>
            <a:fld id="{9C1B5B95-B42B-43D9-803B-A60B42FBB9F6}" type="slidenum">
              <a:rPr lang="da-DK" smtClean="0">
                <a:latin typeface="Arial" pitchFamily="34" charset="0"/>
              </a:rPr>
              <a:pPr/>
              <a:t>45</a:t>
            </a:fld>
            <a:endParaRPr lang="da-DK" smtClean="0">
              <a:latin typeface="Arial"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Pladsholder til diasbillede 1"/>
          <p:cNvSpPr>
            <a:spLocks noGrp="1" noRot="1" noChangeAspect="1" noTextEdit="1"/>
          </p:cNvSpPr>
          <p:nvPr>
            <p:ph type="sldImg"/>
          </p:nvPr>
        </p:nvSpPr>
        <p:spPr bwMode="auto">
          <a:noFill/>
          <a:ln>
            <a:solidFill>
              <a:srgbClr val="000000"/>
            </a:solidFill>
            <a:miter lim="800000"/>
            <a:headEnd/>
            <a:tailEnd/>
          </a:ln>
        </p:spPr>
      </p:sp>
      <p:sp>
        <p:nvSpPr>
          <p:cNvPr id="3" name="Pladsholder til noter 2"/>
          <p:cNvSpPr>
            <a:spLocks noGrp="1"/>
          </p:cNvSpPr>
          <p:nvPr>
            <p:ph type="body" idx="1"/>
          </p:nvPr>
        </p:nvSpPr>
        <p:spPr/>
        <p:txBody>
          <a:bodyPr/>
          <a:lstStyle/>
          <a:p>
            <a:pPr>
              <a:lnSpc>
                <a:spcPct val="115000"/>
              </a:lnSpc>
              <a:spcAft>
                <a:spcPts val="990"/>
              </a:spcAft>
            </a:pP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err="1">
                <a:solidFill>
                  <a:srgbClr val="222222"/>
                </a:solidFill>
                <a:latin typeface="Arial"/>
                <a:ea typeface="Calibri"/>
                <a:cs typeface="Times New Roman"/>
              </a:rPr>
              <a:t>When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sexual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assault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are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outside</a:t>
            </a:r>
            <a:r>
              <a:rPr lang="da-DK" dirty="0">
                <a:solidFill>
                  <a:srgbClr val="222222"/>
                </a:solidFill>
                <a:latin typeface="Arial"/>
                <a:ea typeface="Calibri"/>
                <a:cs typeface="Times New Roman"/>
              </a:rPr>
              <a:t> of </a:t>
            </a:r>
            <a:r>
              <a:rPr lang="da-DK" dirty="0" err="1">
                <a:solidFill>
                  <a:srgbClr val="222222"/>
                </a:solidFill>
                <a:latin typeface="Arial"/>
                <a:ea typeface="Calibri"/>
                <a:cs typeface="Times New Roman"/>
              </a:rPr>
              <a:t>its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own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area</a:t>
            </a:r>
            <a:r>
              <a:rPr lang="da-DK" dirty="0">
                <a:solidFill>
                  <a:srgbClr val="222222"/>
                </a:solidFill>
                <a:latin typeface="Arial"/>
                <a:ea typeface="Calibri"/>
                <a:cs typeface="Times New Roman"/>
              </a:rPr>
              <a:t> of ​​</a:t>
            </a:r>
            <a:r>
              <a:rPr lang="da-DK" dirty="0" err="1">
                <a:solidFill>
                  <a:srgbClr val="222222"/>
                </a:solidFill>
                <a:latin typeface="Arial"/>
                <a:ea typeface="Calibri"/>
                <a:cs typeface="Times New Roman"/>
              </a:rPr>
              <a:t>expertise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people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try</a:t>
            </a:r>
            <a:r>
              <a:rPr lang="da-DK" dirty="0">
                <a:solidFill>
                  <a:srgbClr val="222222"/>
                </a:solidFill>
                <a:latin typeface="Arial"/>
                <a:ea typeface="Calibri"/>
                <a:cs typeface="Times New Roman"/>
              </a:rPr>
              <a:t> to find </a:t>
            </a:r>
            <a:r>
              <a:rPr lang="da-DK" dirty="0" err="1">
                <a:solidFill>
                  <a:srgbClr val="222222"/>
                </a:solidFill>
                <a:latin typeface="Arial"/>
                <a:ea typeface="Calibri"/>
                <a:cs typeface="Times New Roman"/>
              </a:rPr>
              <a:t>explanations</a:t>
            </a:r>
            <a:r>
              <a:rPr lang="da-DK" dirty="0">
                <a:solidFill>
                  <a:srgbClr val="222222"/>
                </a:solidFill>
                <a:latin typeface="Arial"/>
                <a:ea typeface="Calibri"/>
                <a:cs typeface="Times New Roman"/>
              </a:rPr>
              <a:t> in the </a:t>
            </a:r>
            <a:r>
              <a:rPr lang="da-DK" dirty="0" err="1">
                <a:solidFill>
                  <a:srgbClr val="222222"/>
                </a:solidFill>
                <a:latin typeface="Arial"/>
                <a:ea typeface="Calibri"/>
                <a:cs typeface="Times New Roman"/>
              </a:rPr>
              <a:t>known</a:t>
            </a:r>
            <a:r>
              <a:rPr lang="da-DK" dirty="0">
                <a:solidFill>
                  <a:srgbClr val="222222"/>
                </a:solidFill>
                <a:latin typeface="Arial"/>
                <a:ea typeface="Calibri"/>
                <a:cs typeface="Times New Roman"/>
              </a:rPr>
              <a:t>.</a:t>
            </a:r>
            <a:endParaRPr lang="da-DK" dirty="0">
              <a:ea typeface="Calibri"/>
              <a:cs typeface="Times New Roman"/>
            </a:endParaRPr>
          </a:p>
          <a:p>
            <a:pPr>
              <a:lnSpc>
                <a:spcPct val="115000"/>
              </a:lnSpc>
              <a:spcAft>
                <a:spcPts val="990"/>
              </a:spcAft>
            </a:pPr>
            <a:endParaRPr lang="da-DK" b="1" dirty="0">
              <a:solidFill>
                <a:srgbClr val="222222"/>
              </a:solidFill>
              <a:latin typeface="Arial"/>
              <a:ea typeface="Calibri"/>
              <a:cs typeface="Times New Roman"/>
            </a:endParaRPr>
          </a:p>
          <a:p>
            <a:pPr>
              <a:lnSpc>
                <a:spcPct val="115000"/>
              </a:lnSpc>
              <a:spcAft>
                <a:spcPts val="990"/>
              </a:spcAft>
            </a:pPr>
            <a:r>
              <a:rPr lang="da-DK" b="1" dirty="0" err="1">
                <a:solidFill>
                  <a:srgbClr val="222222"/>
                </a:solidFill>
                <a:latin typeface="Arial"/>
                <a:ea typeface="Calibri"/>
                <a:cs typeface="Times New Roman"/>
              </a:rPr>
              <a:t>Denial</a:t>
            </a:r>
            <a:r>
              <a:rPr lang="da-DK" b="1" dirty="0">
                <a:solidFill>
                  <a:srgbClr val="222222"/>
                </a:solidFill>
                <a:latin typeface="Arial"/>
                <a:ea typeface="Calibri"/>
                <a:cs typeface="Times New Roman"/>
              </a:rPr>
              <a:t> - "It </a:t>
            </a:r>
            <a:r>
              <a:rPr lang="da-DK" b="1" dirty="0" err="1">
                <a:solidFill>
                  <a:srgbClr val="222222"/>
                </a:solidFill>
                <a:latin typeface="Arial"/>
                <a:ea typeface="Calibri"/>
                <a:cs typeface="Times New Roman"/>
              </a:rPr>
              <a:t>simply</a:t>
            </a:r>
            <a:r>
              <a:rPr lang="da-DK" b="1" dirty="0">
                <a:solidFill>
                  <a:srgbClr val="222222"/>
                </a:solidFill>
                <a:latin typeface="Arial"/>
                <a:ea typeface="Calibri"/>
                <a:cs typeface="Times New Roman"/>
              </a:rPr>
              <a:t> </a:t>
            </a:r>
            <a:r>
              <a:rPr lang="da-DK" b="1" dirty="0" err="1">
                <a:solidFill>
                  <a:srgbClr val="222222"/>
                </a:solidFill>
                <a:latin typeface="Arial"/>
                <a:ea typeface="Calibri"/>
                <a:cs typeface="Times New Roman"/>
              </a:rPr>
              <a:t>can’t</a:t>
            </a:r>
            <a:r>
              <a:rPr lang="da-DK" b="1" dirty="0">
                <a:solidFill>
                  <a:srgbClr val="222222"/>
                </a:solidFill>
                <a:latin typeface="Arial"/>
                <a:ea typeface="Calibri"/>
                <a:cs typeface="Times New Roman"/>
              </a:rPr>
              <a:t> </a:t>
            </a:r>
            <a:r>
              <a:rPr lang="da-DK" b="1" dirty="0" err="1">
                <a:solidFill>
                  <a:srgbClr val="222222"/>
                </a:solidFill>
                <a:latin typeface="Arial"/>
                <a:ea typeface="Calibri"/>
                <a:cs typeface="Times New Roman"/>
              </a:rPr>
              <a:t>be</a:t>
            </a:r>
            <a:r>
              <a:rPr lang="da-DK" b="1" dirty="0">
                <a:solidFill>
                  <a:srgbClr val="222222"/>
                </a:solidFill>
                <a:latin typeface="Arial"/>
                <a:ea typeface="Calibri"/>
                <a:cs typeface="Times New Roman"/>
              </a:rPr>
              <a:t> true"</a:t>
            </a:r>
            <a:br>
              <a:rPr lang="da-DK" b="1" dirty="0">
                <a:solidFill>
                  <a:srgbClr val="222222"/>
                </a:solidFill>
                <a:latin typeface="Arial"/>
                <a:ea typeface="Calibri"/>
                <a:cs typeface="Times New Roman"/>
              </a:rPr>
            </a:br>
            <a:r>
              <a:rPr lang="da-DK" dirty="0" err="1">
                <a:solidFill>
                  <a:srgbClr val="222222"/>
                </a:solidFill>
                <a:latin typeface="Arial"/>
                <a:ea typeface="Calibri"/>
                <a:cs typeface="Times New Roman"/>
              </a:rPr>
              <a:t>Denial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may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reflect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broader</a:t>
            </a:r>
            <a:r>
              <a:rPr lang="da-DK" dirty="0">
                <a:solidFill>
                  <a:srgbClr val="222222"/>
                </a:solidFill>
                <a:latin typeface="Arial"/>
                <a:ea typeface="Calibri"/>
                <a:cs typeface="Times New Roman"/>
              </a:rPr>
              <a:t> social processes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we</a:t>
            </a:r>
            <a:r>
              <a:rPr lang="da-DK" dirty="0">
                <a:solidFill>
                  <a:srgbClr val="222222"/>
                </a:solidFill>
                <a:latin typeface="Arial"/>
                <a:ea typeface="Calibri"/>
                <a:cs typeface="Times New Roman"/>
              </a:rPr>
              <a:t> have </a:t>
            </a:r>
            <a:r>
              <a:rPr lang="da-DK" dirty="0" err="1">
                <a:solidFill>
                  <a:srgbClr val="222222"/>
                </a:solidFill>
                <a:latin typeface="Arial"/>
                <a:ea typeface="Calibri"/>
                <a:cs typeface="Times New Roman"/>
              </a:rPr>
              <a:t>seen</a:t>
            </a:r>
            <a:r>
              <a:rPr lang="da-DK" dirty="0">
                <a:solidFill>
                  <a:srgbClr val="222222"/>
                </a:solidFill>
                <a:latin typeface="Arial"/>
                <a:ea typeface="Calibri"/>
                <a:cs typeface="Times New Roman"/>
              </a:rPr>
              <a:t> in relation to the </a:t>
            </a:r>
            <a:r>
              <a:rPr lang="da-DK" dirty="0" err="1">
                <a:solidFill>
                  <a:srgbClr val="222222"/>
                </a:solidFill>
                <a:latin typeface="Arial"/>
                <a:ea typeface="Calibri"/>
                <a:cs typeface="Times New Roman"/>
              </a:rPr>
              <a:t>subject</a:t>
            </a:r>
            <a:r>
              <a:rPr lang="da-DK" dirty="0">
                <a:solidFill>
                  <a:srgbClr val="222222"/>
                </a:solidFill>
                <a:latin typeface="Arial"/>
                <a:ea typeface="Calibri"/>
                <a:cs typeface="Times New Roman"/>
              </a:rPr>
              <a:t> of </a:t>
            </a:r>
            <a:r>
              <a:rPr lang="da-DK" dirty="0" err="1">
                <a:solidFill>
                  <a:srgbClr val="222222"/>
                </a:solidFill>
                <a:latin typeface="Arial"/>
                <a:ea typeface="Calibri"/>
                <a:cs typeface="Times New Roman"/>
              </a:rPr>
              <a:t>sexual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abuse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through</a:t>
            </a:r>
            <a:r>
              <a:rPr lang="da-DK" dirty="0">
                <a:solidFill>
                  <a:srgbClr val="222222"/>
                </a:solidFill>
                <a:latin typeface="Arial"/>
                <a:ea typeface="Calibri"/>
                <a:cs typeface="Times New Roman"/>
              </a:rPr>
              <a:t> the ages. Statements </a:t>
            </a:r>
            <a:r>
              <a:rPr lang="da-DK" dirty="0" err="1">
                <a:solidFill>
                  <a:srgbClr val="222222"/>
                </a:solidFill>
                <a:latin typeface="Arial"/>
                <a:ea typeface="Calibri"/>
                <a:cs typeface="Times New Roman"/>
              </a:rPr>
              <a:t>like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Well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don’t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You</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see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ghosts</a:t>
            </a:r>
            <a:r>
              <a:rPr lang="da-DK" dirty="0">
                <a:solidFill>
                  <a:srgbClr val="222222"/>
                </a:solidFill>
                <a:latin typeface="Arial"/>
                <a:ea typeface="Calibri"/>
                <a:cs typeface="Times New Roman"/>
              </a:rPr>
              <a:t>?" or “Do </a:t>
            </a:r>
            <a:r>
              <a:rPr lang="da-DK" dirty="0" err="1">
                <a:solidFill>
                  <a:srgbClr val="222222"/>
                </a:solidFill>
                <a:latin typeface="Arial"/>
                <a:ea typeface="Calibri"/>
                <a:cs typeface="Times New Roman"/>
              </a:rPr>
              <a:t>You</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believe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a:t>
            </a:r>
            <a:endParaRPr lang="da-DK" dirty="0">
              <a:ea typeface="Calibri"/>
              <a:cs typeface="Times New Roman"/>
            </a:endParaRPr>
          </a:p>
          <a:p>
            <a:pPr>
              <a:lnSpc>
                <a:spcPct val="115000"/>
              </a:lnSpc>
              <a:spcAft>
                <a:spcPts val="990"/>
              </a:spcAft>
            </a:pPr>
            <a:r>
              <a:rPr lang="da-DK" b="1" dirty="0" err="1">
                <a:solidFill>
                  <a:srgbClr val="222222"/>
                </a:solidFill>
                <a:latin typeface="Arial"/>
                <a:ea typeface="Calibri"/>
                <a:cs typeface="Times New Roman"/>
              </a:rPr>
              <a:t>Remember</a:t>
            </a:r>
            <a:r>
              <a:rPr lang="da-DK" b="1" dirty="0">
                <a:solidFill>
                  <a:srgbClr val="222222"/>
                </a:solidFill>
                <a:latin typeface="Arial"/>
                <a:ea typeface="Calibri"/>
                <a:cs typeface="Times New Roman"/>
              </a:rPr>
              <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denial</a:t>
            </a:r>
            <a:r>
              <a:rPr lang="da-DK" dirty="0">
                <a:solidFill>
                  <a:srgbClr val="222222"/>
                </a:solidFill>
                <a:latin typeface="Arial"/>
                <a:ea typeface="Calibri"/>
                <a:cs typeface="Times New Roman"/>
              </a:rPr>
              <a:t> is an </a:t>
            </a:r>
            <a:r>
              <a:rPr lang="da-DK" dirty="0" err="1">
                <a:solidFill>
                  <a:srgbClr val="222222"/>
                </a:solidFill>
                <a:latin typeface="Arial"/>
                <a:ea typeface="Calibri"/>
                <a:cs typeface="Times New Roman"/>
              </a:rPr>
              <a:t>essential</a:t>
            </a:r>
            <a:r>
              <a:rPr lang="da-DK" dirty="0">
                <a:solidFill>
                  <a:srgbClr val="222222"/>
                </a:solidFill>
                <a:latin typeface="Arial"/>
                <a:ea typeface="Calibri"/>
                <a:cs typeface="Times New Roman"/>
              </a:rPr>
              <a:t> element in the </a:t>
            </a:r>
            <a:r>
              <a:rPr lang="da-DK" dirty="0" err="1">
                <a:solidFill>
                  <a:srgbClr val="222222"/>
                </a:solidFill>
                <a:latin typeface="Arial"/>
                <a:ea typeface="Calibri"/>
                <a:cs typeface="Times New Roman"/>
              </a:rPr>
              <a:t>dynamics</a:t>
            </a:r>
            <a:r>
              <a:rPr lang="da-DK" dirty="0">
                <a:solidFill>
                  <a:srgbClr val="222222"/>
                </a:solidFill>
                <a:latin typeface="Arial"/>
                <a:ea typeface="Calibri"/>
                <a:cs typeface="Times New Roman"/>
              </a:rPr>
              <a:t> - </a:t>
            </a:r>
            <a:r>
              <a:rPr lang="da-DK" dirty="0" err="1">
                <a:solidFill>
                  <a:srgbClr val="222222"/>
                </a:solidFill>
                <a:latin typeface="Arial"/>
                <a:ea typeface="Calibri"/>
                <a:cs typeface="Times New Roman"/>
              </a:rPr>
              <a:t>also</a:t>
            </a:r>
            <a:r>
              <a:rPr lang="da-DK" dirty="0">
                <a:solidFill>
                  <a:srgbClr val="222222"/>
                </a:solidFill>
                <a:latin typeface="Arial"/>
                <a:ea typeface="Calibri"/>
                <a:cs typeface="Times New Roman"/>
              </a:rPr>
              <a:t> in the </a:t>
            </a:r>
            <a:r>
              <a:rPr lang="da-DK" dirty="0" err="1">
                <a:solidFill>
                  <a:srgbClr val="222222"/>
                </a:solidFill>
                <a:latin typeface="Arial"/>
                <a:ea typeface="Calibri"/>
                <a:cs typeface="Times New Roman"/>
              </a:rPr>
              <a:t>family</a:t>
            </a:r>
            <a:endParaRPr lang="da-DK" dirty="0">
              <a:ea typeface="Calibri"/>
              <a:cs typeface="Times New Roman"/>
            </a:endParaRPr>
          </a:p>
          <a:p>
            <a:pPr>
              <a:lnSpc>
                <a:spcPct val="115000"/>
              </a:lnSpc>
              <a:spcAft>
                <a:spcPts val="990"/>
              </a:spcAft>
            </a:pPr>
            <a:endParaRPr lang="da-DK" b="1" dirty="0">
              <a:solidFill>
                <a:srgbClr val="222222"/>
              </a:solidFill>
              <a:latin typeface="Arial"/>
              <a:ea typeface="Calibri"/>
              <a:cs typeface="Times New Roman"/>
            </a:endParaRPr>
          </a:p>
          <a:p>
            <a:pPr>
              <a:lnSpc>
                <a:spcPct val="115000"/>
              </a:lnSpc>
              <a:spcAft>
                <a:spcPts val="990"/>
              </a:spcAft>
            </a:pPr>
            <a:r>
              <a:rPr lang="da-DK" b="1" dirty="0" err="1">
                <a:solidFill>
                  <a:srgbClr val="222222"/>
                </a:solidFill>
                <a:latin typeface="Arial"/>
                <a:ea typeface="Calibri"/>
                <a:cs typeface="Times New Roman"/>
              </a:rPr>
              <a:t>Normalization</a:t>
            </a:r>
            <a:r>
              <a:rPr lang="da-DK" b="1" dirty="0">
                <a:solidFill>
                  <a:srgbClr val="222222"/>
                </a:solidFill>
                <a:latin typeface="Arial"/>
                <a:ea typeface="Calibri"/>
                <a:cs typeface="Times New Roman"/>
              </a:rPr>
              <a:t> - "Kids </a:t>
            </a:r>
            <a:r>
              <a:rPr lang="da-DK" b="1" dirty="0" err="1">
                <a:solidFill>
                  <a:srgbClr val="222222"/>
                </a:solidFill>
                <a:latin typeface="Arial"/>
                <a:ea typeface="Calibri"/>
                <a:cs typeface="Times New Roman"/>
              </a:rPr>
              <a:t>say</a:t>
            </a:r>
            <a:r>
              <a:rPr lang="da-DK" b="1" dirty="0">
                <a:solidFill>
                  <a:srgbClr val="222222"/>
                </a:solidFill>
                <a:latin typeface="Arial"/>
                <a:ea typeface="Calibri"/>
                <a:cs typeface="Times New Roman"/>
              </a:rPr>
              <a:t> </a:t>
            </a:r>
            <a:r>
              <a:rPr lang="da-DK" b="1" dirty="0" err="1">
                <a:solidFill>
                  <a:srgbClr val="222222"/>
                </a:solidFill>
                <a:latin typeface="Arial"/>
                <a:ea typeface="Calibri"/>
                <a:cs typeface="Times New Roman"/>
              </a:rPr>
              <a:t>things</a:t>
            </a:r>
            <a:r>
              <a:rPr lang="da-DK" b="1" dirty="0">
                <a:solidFill>
                  <a:srgbClr val="222222"/>
                </a:solidFill>
                <a:latin typeface="Arial"/>
                <a:ea typeface="Calibri"/>
                <a:cs typeface="Times New Roman"/>
              </a:rPr>
              <a:t> </a:t>
            </a:r>
            <a:r>
              <a:rPr lang="da-DK" b="1" dirty="0" err="1">
                <a:solidFill>
                  <a:srgbClr val="222222"/>
                </a:solidFill>
                <a:latin typeface="Arial"/>
                <a:ea typeface="Calibri"/>
                <a:cs typeface="Times New Roman"/>
              </a:rPr>
              <a:t>like</a:t>
            </a:r>
            <a:r>
              <a:rPr lang="da-DK" b="1" dirty="0">
                <a:solidFill>
                  <a:srgbClr val="222222"/>
                </a:solidFill>
                <a:latin typeface="Arial"/>
                <a:ea typeface="Calibri"/>
                <a:cs typeface="Times New Roman"/>
              </a:rPr>
              <a:t> </a:t>
            </a:r>
            <a:r>
              <a:rPr lang="da-DK" b="1" dirty="0" err="1">
                <a:solidFill>
                  <a:srgbClr val="222222"/>
                </a:solidFill>
                <a:latin typeface="Arial"/>
                <a:ea typeface="Calibri"/>
                <a:cs typeface="Times New Roman"/>
              </a:rPr>
              <a:t>that</a:t>
            </a:r>
            <a:r>
              <a:rPr lang="da-DK" b="1" dirty="0">
                <a:solidFill>
                  <a:srgbClr val="222222"/>
                </a:solidFill>
                <a:latin typeface="Arial"/>
                <a:ea typeface="Calibri"/>
                <a:cs typeface="Times New Roman"/>
              </a:rPr>
              <a:t> </a:t>
            </a:r>
            <a:r>
              <a:rPr lang="da-DK" b="1" dirty="0" err="1">
                <a:solidFill>
                  <a:srgbClr val="222222"/>
                </a:solidFill>
                <a:latin typeface="Arial"/>
                <a:ea typeface="Calibri"/>
                <a:cs typeface="Times New Roman"/>
              </a:rPr>
              <a:t>today</a:t>
            </a:r>
            <a:r>
              <a:rPr lang="da-DK" b="1" dirty="0">
                <a:solidFill>
                  <a:srgbClr val="222222"/>
                </a:solidFill>
                <a:latin typeface="Arial"/>
                <a:ea typeface="Calibri"/>
                <a:cs typeface="Times New Roman"/>
              </a:rPr>
              <a:t>"</a:t>
            </a:r>
            <a:br>
              <a:rPr lang="da-DK" b="1" dirty="0">
                <a:solidFill>
                  <a:srgbClr val="222222"/>
                </a:solidFill>
                <a:latin typeface="Arial"/>
                <a:ea typeface="Calibri"/>
                <a:cs typeface="Times New Roman"/>
              </a:rPr>
            </a:br>
            <a:r>
              <a:rPr lang="da-DK" dirty="0">
                <a:solidFill>
                  <a:srgbClr val="222222"/>
                </a:solidFill>
                <a:latin typeface="Arial"/>
                <a:ea typeface="Calibri"/>
                <a:cs typeface="Times New Roman"/>
              </a:rPr>
              <a:t>"All the </a:t>
            </a:r>
            <a:r>
              <a:rPr lang="da-DK" dirty="0" err="1">
                <a:solidFill>
                  <a:srgbClr val="222222"/>
                </a:solidFill>
                <a:latin typeface="Arial"/>
                <a:ea typeface="Calibri"/>
                <a:cs typeface="Times New Roman"/>
              </a:rPr>
              <a:t>children</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young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people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placed</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here</a:t>
            </a:r>
            <a:r>
              <a:rPr lang="da-DK" dirty="0">
                <a:solidFill>
                  <a:srgbClr val="222222"/>
                </a:solidFill>
                <a:latin typeface="Arial"/>
                <a:ea typeface="Calibri"/>
                <a:cs typeface="Times New Roman"/>
              </a:rPr>
              <a:t> have </a:t>
            </a:r>
            <a:r>
              <a:rPr lang="da-DK" dirty="0" err="1">
                <a:solidFill>
                  <a:srgbClr val="222222"/>
                </a:solidFill>
                <a:latin typeface="Arial"/>
                <a:ea typeface="Calibri"/>
                <a:cs typeface="Times New Roman"/>
              </a:rPr>
              <a:t>experienced</a:t>
            </a:r>
            <a:r>
              <a:rPr lang="da-DK" dirty="0">
                <a:solidFill>
                  <a:srgbClr val="222222"/>
                </a:solidFill>
                <a:latin typeface="Arial"/>
                <a:ea typeface="Calibri"/>
                <a:cs typeface="Times New Roman"/>
              </a:rPr>
              <a:t> major </a:t>
            </a:r>
            <a:r>
              <a:rPr lang="da-DK" dirty="0" err="1">
                <a:solidFill>
                  <a:srgbClr val="222222"/>
                </a:solidFill>
                <a:latin typeface="Arial"/>
                <a:ea typeface="Calibri"/>
                <a:cs typeface="Times New Roman"/>
              </a:rPr>
              <a:t>failures</a:t>
            </a:r>
            <a:r>
              <a:rPr lang="da-DK" dirty="0">
                <a:solidFill>
                  <a:srgbClr val="222222"/>
                </a:solidFill>
                <a:latin typeface="Arial"/>
                <a:ea typeface="Calibri"/>
                <a:cs typeface="Times New Roman"/>
              </a:rPr>
              <a:t> in </a:t>
            </a:r>
            <a:r>
              <a:rPr lang="da-DK" dirty="0" err="1">
                <a:solidFill>
                  <a:srgbClr val="222222"/>
                </a:solidFill>
                <a:latin typeface="Arial"/>
                <a:ea typeface="Calibri"/>
                <a:cs typeface="Times New Roman"/>
              </a:rPr>
              <a:t>their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upbringing</a:t>
            </a:r>
            <a:r>
              <a:rPr lang="da-DK" dirty="0">
                <a:solidFill>
                  <a:srgbClr val="222222"/>
                </a:solidFill>
                <a:latin typeface="Arial"/>
                <a:ea typeface="Calibri"/>
                <a:cs typeface="Times New Roman"/>
              </a:rPr>
              <a:t>, so if </a:t>
            </a:r>
            <a:r>
              <a:rPr lang="da-DK" dirty="0" err="1">
                <a:solidFill>
                  <a:srgbClr val="222222"/>
                </a:solidFill>
                <a:latin typeface="Arial"/>
                <a:ea typeface="Calibri"/>
                <a:cs typeface="Times New Roman"/>
              </a:rPr>
              <a:t>they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too</a:t>
            </a:r>
            <a:r>
              <a:rPr lang="da-DK" dirty="0">
                <a:solidFill>
                  <a:srgbClr val="222222"/>
                </a:solidFill>
                <a:latin typeface="Arial"/>
                <a:ea typeface="Calibri"/>
                <a:cs typeface="Times New Roman"/>
              </a:rPr>
              <a:t> have </a:t>
            </a:r>
            <a:r>
              <a:rPr lang="da-DK" dirty="0" err="1">
                <a:solidFill>
                  <a:srgbClr val="222222"/>
                </a:solidFill>
                <a:latin typeface="Arial"/>
                <a:ea typeface="Calibri"/>
                <a:cs typeface="Times New Roman"/>
              </a:rPr>
              <a:t>been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victims</a:t>
            </a:r>
            <a:r>
              <a:rPr lang="da-DK" dirty="0">
                <a:solidFill>
                  <a:srgbClr val="222222"/>
                </a:solidFill>
                <a:latin typeface="Arial"/>
                <a:ea typeface="Calibri"/>
                <a:cs typeface="Times New Roman"/>
              </a:rPr>
              <a:t> of </a:t>
            </a:r>
            <a:r>
              <a:rPr lang="da-DK" dirty="0" err="1">
                <a:solidFill>
                  <a:srgbClr val="222222"/>
                </a:solidFill>
                <a:latin typeface="Arial"/>
                <a:ea typeface="Calibri"/>
                <a:cs typeface="Times New Roman"/>
              </a:rPr>
              <a:t>sexual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abuse</a:t>
            </a:r>
            <a:r>
              <a:rPr lang="da-DK" dirty="0">
                <a:solidFill>
                  <a:srgbClr val="222222"/>
                </a:solidFill>
                <a:latin typeface="Arial"/>
                <a:ea typeface="Calibri"/>
                <a:cs typeface="Times New Roman"/>
              </a:rPr>
              <a:t>, it is just </a:t>
            </a:r>
            <a:r>
              <a:rPr lang="da-DK" dirty="0" err="1">
                <a:solidFill>
                  <a:srgbClr val="222222"/>
                </a:solidFill>
                <a:latin typeface="Arial"/>
                <a:ea typeface="Calibri"/>
                <a:cs typeface="Times New Roman"/>
              </a:rPr>
              <a:t>another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failure</a:t>
            </a:r>
            <a:r>
              <a:rPr lang="da-DK" dirty="0">
                <a:solidFill>
                  <a:srgbClr val="222222"/>
                </a:solidFill>
                <a:latin typeface="Arial"/>
                <a:ea typeface="Calibri"/>
                <a:cs typeface="Times New Roman"/>
              </a:rPr>
              <a:t>. All </a:t>
            </a:r>
            <a:r>
              <a:rPr lang="da-DK" dirty="0" err="1">
                <a:solidFill>
                  <a:srgbClr val="222222"/>
                </a:solidFill>
                <a:latin typeface="Arial"/>
                <a:ea typeface="Calibri"/>
                <a:cs typeface="Times New Roman"/>
              </a:rPr>
              <a:t>will</a:t>
            </a:r>
            <a:r>
              <a:rPr lang="da-DK" dirty="0">
                <a:solidFill>
                  <a:srgbClr val="222222"/>
                </a:solidFill>
                <a:latin typeface="Arial"/>
                <a:ea typeface="Calibri"/>
                <a:cs typeface="Times New Roman"/>
              </a:rPr>
              <a:t> do </a:t>
            </a:r>
            <a:r>
              <a:rPr lang="da-DK" dirty="0" err="1">
                <a:solidFill>
                  <a:srgbClr val="222222"/>
                </a:solidFill>
                <a:latin typeface="Arial"/>
                <a:ea typeface="Calibri"/>
                <a:cs typeface="Times New Roman"/>
              </a:rPr>
              <a:t>experiments</a:t>
            </a:r>
            <a:r>
              <a:rPr lang="da-DK" dirty="0">
                <a:solidFill>
                  <a:srgbClr val="222222"/>
                </a:solidFill>
                <a:latin typeface="Arial"/>
                <a:ea typeface="Calibri"/>
                <a:cs typeface="Times New Roman"/>
              </a:rPr>
              <a:t> with </a:t>
            </a:r>
            <a:r>
              <a:rPr lang="da-DK" dirty="0" err="1">
                <a:solidFill>
                  <a:srgbClr val="222222"/>
                </a:solidFill>
                <a:latin typeface="Arial"/>
                <a:ea typeface="Calibri"/>
                <a:cs typeface="Times New Roman"/>
              </a:rPr>
              <a:t>sexuality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during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their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childhood</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youth</a:t>
            </a:r>
            <a:r>
              <a:rPr lang="da-DK" dirty="0">
                <a:solidFill>
                  <a:srgbClr val="222222"/>
                </a:solidFill>
                <a:latin typeface="Arial"/>
                <a:ea typeface="Calibri"/>
                <a:cs typeface="Times New Roman"/>
              </a:rPr>
              <a:t> - and have a bad </a:t>
            </a:r>
            <a:r>
              <a:rPr lang="da-DK" dirty="0" err="1">
                <a:solidFill>
                  <a:srgbClr val="222222"/>
                </a:solidFill>
                <a:latin typeface="Arial"/>
                <a:ea typeface="Calibri"/>
                <a:cs typeface="Times New Roman"/>
              </a:rPr>
              <a:t>experience</a:t>
            </a:r>
            <a:r>
              <a:rPr lang="da-DK" dirty="0">
                <a:solidFill>
                  <a:srgbClr val="222222"/>
                </a:solidFill>
                <a:latin typeface="Arial"/>
                <a:ea typeface="Calibri"/>
                <a:cs typeface="Times New Roman"/>
              </a:rPr>
              <a:t> in </a:t>
            </a:r>
            <a:r>
              <a:rPr lang="da-DK" dirty="0" err="1">
                <a:solidFill>
                  <a:srgbClr val="222222"/>
                </a:solidFill>
                <a:latin typeface="Arial"/>
                <a:ea typeface="Calibri"/>
                <a:cs typeface="Times New Roman"/>
              </a:rPr>
              <a:t>between</a:t>
            </a:r>
            <a:r>
              <a:rPr lang="da-DK" dirty="0">
                <a:solidFill>
                  <a:srgbClr val="222222"/>
                </a:solidFill>
                <a:latin typeface="Arial"/>
                <a:ea typeface="Calibri"/>
                <a:cs typeface="Times New Roman"/>
              </a:rPr>
              <a:t>. It is at part of it and not </a:t>
            </a:r>
            <a:r>
              <a:rPr lang="da-DK" dirty="0" err="1">
                <a:solidFill>
                  <a:srgbClr val="222222"/>
                </a:solidFill>
                <a:latin typeface="Arial"/>
                <a:ea typeface="Calibri"/>
                <a:cs typeface="Times New Roman"/>
              </a:rPr>
              <a:t>something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need</a:t>
            </a:r>
            <a:r>
              <a:rPr lang="da-DK" dirty="0">
                <a:solidFill>
                  <a:srgbClr val="222222"/>
                </a:solidFill>
                <a:latin typeface="Arial"/>
                <a:ea typeface="Calibri"/>
                <a:cs typeface="Times New Roman"/>
              </a:rPr>
              <a:t> to talk </a:t>
            </a:r>
            <a:r>
              <a:rPr lang="da-DK" dirty="0" err="1">
                <a:solidFill>
                  <a:srgbClr val="222222"/>
                </a:solidFill>
                <a:latin typeface="Arial"/>
                <a:ea typeface="Calibri"/>
                <a:cs typeface="Times New Roman"/>
              </a:rPr>
              <a:t>about</a:t>
            </a:r>
            <a:r>
              <a:rPr lang="da-DK" dirty="0">
                <a:solidFill>
                  <a:srgbClr val="222222"/>
                </a:solidFill>
                <a:latin typeface="Arial"/>
                <a:ea typeface="Calibri"/>
                <a:cs typeface="Times New Roman"/>
              </a:rPr>
              <a:t>. "</a:t>
            </a:r>
            <a:endParaRPr lang="da-DK" dirty="0">
              <a:ea typeface="Calibri"/>
              <a:cs typeface="Times New Roman"/>
            </a:endParaRPr>
          </a:p>
          <a:p>
            <a:pPr>
              <a:lnSpc>
                <a:spcPct val="115000"/>
              </a:lnSpc>
              <a:spcAft>
                <a:spcPts val="990"/>
              </a:spcAft>
            </a:pPr>
            <a:r>
              <a:rPr lang="da-DK" dirty="0">
                <a:solidFill>
                  <a:srgbClr val="222222"/>
                </a:solidFill>
                <a:latin typeface="Arial"/>
                <a:ea typeface="Calibri"/>
                <a:cs typeface="Times New Roman"/>
              </a:rPr>
              <a:t>"Young </a:t>
            </a:r>
            <a:r>
              <a:rPr lang="da-DK" dirty="0" err="1">
                <a:solidFill>
                  <a:srgbClr val="222222"/>
                </a:solidFill>
                <a:latin typeface="Arial"/>
                <a:ea typeface="Calibri"/>
                <a:cs typeface="Times New Roman"/>
              </a:rPr>
              <a:t>people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today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are</a:t>
            </a:r>
            <a:r>
              <a:rPr lang="da-DK" dirty="0">
                <a:solidFill>
                  <a:srgbClr val="222222"/>
                </a:solidFill>
                <a:latin typeface="Arial"/>
                <a:ea typeface="Calibri"/>
                <a:cs typeface="Times New Roman"/>
              </a:rPr>
              <a:t> generally more </a:t>
            </a:r>
            <a:r>
              <a:rPr lang="da-DK" dirty="0" err="1">
                <a:solidFill>
                  <a:srgbClr val="222222"/>
                </a:solidFill>
                <a:latin typeface="Arial"/>
                <a:ea typeface="Calibri"/>
                <a:cs typeface="Times New Roman"/>
              </a:rPr>
              <a:t>sexualized</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testing</a:t>
            </a:r>
            <a:r>
              <a:rPr lang="da-DK" dirty="0">
                <a:solidFill>
                  <a:srgbClr val="222222"/>
                </a:solidFill>
                <a:latin typeface="Arial"/>
                <a:ea typeface="Calibri"/>
                <a:cs typeface="Times New Roman"/>
              </a:rPr>
              <a:t> the limits and </a:t>
            </a:r>
            <a:r>
              <a:rPr lang="da-DK" dirty="0" err="1">
                <a:solidFill>
                  <a:srgbClr val="222222"/>
                </a:solidFill>
                <a:latin typeface="Arial"/>
                <a:ea typeface="Calibri"/>
                <a:cs typeface="Times New Roman"/>
              </a:rPr>
              <a:t>experimenting</a:t>
            </a:r>
            <a:r>
              <a:rPr lang="da-DK" dirty="0">
                <a:solidFill>
                  <a:srgbClr val="222222"/>
                </a:solidFill>
                <a:latin typeface="Arial"/>
                <a:ea typeface="Calibri"/>
                <a:cs typeface="Times New Roman"/>
              </a:rPr>
              <a:t> with </a:t>
            </a:r>
            <a:r>
              <a:rPr lang="da-DK" dirty="0" err="1">
                <a:solidFill>
                  <a:srgbClr val="222222"/>
                </a:solidFill>
                <a:latin typeface="Arial"/>
                <a:ea typeface="Calibri"/>
                <a:cs typeface="Times New Roman"/>
              </a:rPr>
              <a:t>their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sexuality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than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were</a:t>
            </a:r>
            <a:r>
              <a:rPr lang="da-DK" dirty="0">
                <a:solidFill>
                  <a:srgbClr val="222222"/>
                </a:solidFill>
                <a:latin typeface="Arial"/>
                <a:ea typeface="Calibri"/>
                <a:cs typeface="Times New Roman"/>
              </a:rPr>
              <a:t> at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age. It is part of </a:t>
            </a:r>
            <a:r>
              <a:rPr lang="da-DK" dirty="0" err="1">
                <a:solidFill>
                  <a:srgbClr val="222222"/>
                </a:solidFill>
                <a:latin typeface="Arial"/>
                <a:ea typeface="Calibri"/>
                <a:cs typeface="Times New Roman"/>
              </a:rPr>
              <a:t>being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young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today</a:t>
            </a:r>
            <a:r>
              <a:rPr lang="da-DK" dirty="0">
                <a:solidFill>
                  <a:srgbClr val="222222"/>
                </a:solidFill>
                <a:latin typeface="Arial"/>
                <a:ea typeface="Calibri"/>
                <a:cs typeface="Times New Roman"/>
              </a:rPr>
              <a:t>. "</a:t>
            </a:r>
            <a:endParaRPr lang="da-DK" dirty="0">
              <a:ea typeface="Calibri"/>
              <a:cs typeface="Times New Roman"/>
            </a:endParaRPr>
          </a:p>
          <a:p>
            <a:pPr>
              <a:lnSpc>
                <a:spcPct val="115000"/>
              </a:lnSpc>
              <a:spcAft>
                <a:spcPts val="990"/>
              </a:spcAft>
            </a:pPr>
            <a:r>
              <a:rPr lang="da-DK" dirty="0">
                <a:solidFill>
                  <a:srgbClr val="222222"/>
                </a:solidFill>
                <a:latin typeface="Arial"/>
                <a:ea typeface="Calibri"/>
                <a:cs typeface="Times New Roman"/>
              </a:rPr>
              <a:t>A </a:t>
            </a:r>
            <a:r>
              <a:rPr lang="da-DK" dirty="0" err="1">
                <a:solidFill>
                  <a:srgbClr val="222222"/>
                </a:solidFill>
                <a:latin typeface="Arial"/>
                <a:ea typeface="Calibri"/>
                <a:cs typeface="Times New Roman"/>
              </a:rPr>
              <a:t>tendency</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normalize</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children's</a:t>
            </a:r>
            <a:r>
              <a:rPr lang="da-DK" dirty="0">
                <a:solidFill>
                  <a:srgbClr val="222222"/>
                </a:solidFill>
                <a:latin typeface="Arial"/>
                <a:ea typeface="Calibri"/>
                <a:cs typeface="Times New Roman"/>
              </a:rPr>
              <a:t> or </a:t>
            </a:r>
            <a:r>
              <a:rPr lang="da-DK" dirty="0" err="1">
                <a:solidFill>
                  <a:srgbClr val="222222"/>
                </a:solidFill>
                <a:latin typeface="Arial"/>
                <a:ea typeface="Calibri"/>
                <a:cs typeface="Times New Roman"/>
              </a:rPr>
              <a:t>young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people's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behavior</a:t>
            </a:r>
            <a:r>
              <a:rPr lang="da-DK" dirty="0">
                <a:solidFill>
                  <a:srgbClr val="222222"/>
                </a:solidFill>
                <a:latin typeface="Arial"/>
                <a:ea typeface="Calibri"/>
                <a:cs typeface="Times New Roman"/>
              </a:rPr>
              <a:t>. This </a:t>
            </a:r>
            <a:r>
              <a:rPr lang="da-DK" dirty="0" err="1">
                <a:solidFill>
                  <a:srgbClr val="222222"/>
                </a:solidFill>
                <a:latin typeface="Arial"/>
                <a:ea typeface="Calibri"/>
                <a:cs typeface="Times New Roman"/>
              </a:rPr>
              <a:t>may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young</a:t>
            </a:r>
            <a:r>
              <a:rPr lang="da-DK" dirty="0">
                <a:solidFill>
                  <a:srgbClr val="222222"/>
                </a:solidFill>
                <a:latin typeface="Arial"/>
                <a:ea typeface="Calibri"/>
                <a:cs typeface="Times New Roman"/>
              </a:rPr>
              <a:t> with a </a:t>
            </a:r>
            <a:r>
              <a:rPr lang="da-DK" dirty="0" err="1">
                <a:solidFill>
                  <a:srgbClr val="222222"/>
                </a:solidFill>
                <a:latin typeface="Arial"/>
                <a:ea typeface="Calibri"/>
                <a:cs typeface="Times New Roman"/>
              </a:rPr>
              <a:t>very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sexualized</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behaviors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which</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are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interpreted</a:t>
            </a:r>
            <a:r>
              <a:rPr lang="da-DK" dirty="0">
                <a:solidFill>
                  <a:srgbClr val="222222"/>
                </a:solidFill>
                <a:latin typeface="Arial"/>
                <a:ea typeface="Calibri"/>
                <a:cs typeface="Times New Roman"/>
              </a:rPr>
              <a:t>  as a new </a:t>
            </a:r>
            <a:r>
              <a:rPr lang="da-DK" dirty="0" err="1">
                <a:solidFill>
                  <a:srgbClr val="222222"/>
                </a:solidFill>
                <a:latin typeface="Arial"/>
                <a:ea typeface="Calibri"/>
                <a:cs typeface="Times New Roman"/>
              </a:rPr>
              <a:t>normality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That’s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how</a:t>
            </a:r>
            <a:r>
              <a:rPr lang="da-DK" dirty="0">
                <a:solidFill>
                  <a:srgbClr val="222222"/>
                </a:solidFill>
                <a:latin typeface="Arial"/>
                <a:ea typeface="Calibri"/>
                <a:cs typeface="Times New Roman"/>
              </a:rPr>
              <a:t> it is </a:t>
            </a:r>
            <a:r>
              <a:rPr lang="da-DK" dirty="0" err="1">
                <a:solidFill>
                  <a:srgbClr val="222222"/>
                </a:solidFill>
                <a:latin typeface="Arial"/>
                <a:ea typeface="Calibri"/>
                <a:cs typeface="Times New Roman"/>
              </a:rPr>
              <a:t>being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young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that’s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how</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young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people</a:t>
            </a:r>
            <a:r>
              <a:rPr lang="da-DK" dirty="0">
                <a:solidFill>
                  <a:srgbClr val="222222"/>
                </a:solidFill>
                <a:latin typeface="Arial"/>
                <a:ea typeface="Calibri"/>
                <a:cs typeface="Times New Roman"/>
              </a:rPr>
              <a:t> do </a:t>
            </a:r>
            <a:r>
              <a:rPr lang="da-DK" dirty="0" err="1">
                <a:solidFill>
                  <a:srgbClr val="222222"/>
                </a:solidFill>
                <a:latin typeface="Arial"/>
                <a:ea typeface="Calibri"/>
                <a:cs typeface="Times New Roman"/>
              </a:rPr>
              <a:t>today</a:t>
            </a:r>
            <a:r>
              <a:rPr lang="da-DK" dirty="0">
                <a:solidFill>
                  <a:srgbClr val="222222"/>
                </a:solidFill>
                <a:latin typeface="Arial"/>
                <a:ea typeface="Calibri"/>
                <a:cs typeface="Times New Roman"/>
              </a:rPr>
              <a:t>, it is a part of </a:t>
            </a:r>
            <a:r>
              <a:rPr lang="da-DK" dirty="0" err="1">
                <a:solidFill>
                  <a:srgbClr val="222222"/>
                </a:solidFill>
                <a:latin typeface="Arial"/>
                <a:ea typeface="Calibri"/>
                <a:cs typeface="Times New Roman"/>
              </a:rPr>
              <a:t>youth</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culture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today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Such</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mechanisms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can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also</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inadvertently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be</a:t>
            </a:r>
            <a:r>
              <a:rPr lang="da-DK" dirty="0">
                <a:solidFill>
                  <a:srgbClr val="222222"/>
                </a:solidFill>
                <a:latin typeface="Arial"/>
                <a:ea typeface="Calibri"/>
                <a:cs typeface="Times New Roman"/>
              </a:rPr>
              <a:t> a </a:t>
            </a:r>
            <a:r>
              <a:rPr lang="da-DK" dirty="0" err="1">
                <a:solidFill>
                  <a:srgbClr val="222222"/>
                </a:solidFill>
                <a:latin typeface="Arial"/>
                <a:ea typeface="Calibri"/>
                <a:cs typeface="Times New Roman"/>
              </a:rPr>
              <a:t>possibility</a:t>
            </a:r>
            <a:r>
              <a:rPr lang="da-DK" dirty="0">
                <a:solidFill>
                  <a:srgbClr val="222222"/>
                </a:solidFill>
                <a:latin typeface="Arial"/>
                <a:ea typeface="Calibri"/>
                <a:cs typeface="Times New Roman"/>
              </a:rPr>
              <a:t> for professionals to </a:t>
            </a:r>
            <a:r>
              <a:rPr lang="da-DK" dirty="0" err="1">
                <a:solidFill>
                  <a:srgbClr val="222222"/>
                </a:solidFill>
                <a:latin typeface="Arial"/>
                <a:ea typeface="Calibri"/>
                <a:cs typeface="Times New Roman"/>
              </a:rPr>
              <a:t>avoid</a:t>
            </a:r>
            <a:r>
              <a:rPr lang="da-DK" dirty="0">
                <a:solidFill>
                  <a:srgbClr val="222222"/>
                </a:solidFill>
                <a:latin typeface="Arial"/>
                <a:ea typeface="Calibri"/>
                <a:cs typeface="Times New Roman"/>
              </a:rPr>
              <a:t> helping by </a:t>
            </a:r>
            <a:r>
              <a:rPr lang="da-DK" dirty="0" err="1">
                <a:solidFill>
                  <a:srgbClr val="222222"/>
                </a:solidFill>
                <a:latin typeface="Arial"/>
                <a:ea typeface="Calibri"/>
                <a:cs typeface="Times New Roman"/>
              </a:rPr>
              <a:t>focusing</a:t>
            </a:r>
            <a:r>
              <a:rPr lang="da-DK" dirty="0">
                <a:solidFill>
                  <a:srgbClr val="222222"/>
                </a:solidFill>
                <a:latin typeface="Arial"/>
                <a:ea typeface="Calibri"/>
                <a:cs typeface="Times New Roman"/>
              </a:rPr>
              <a:t> on the </a:t>
            </a:r>
            <a:r>
              <a:rPr lang="da-DK" dirty="0" err="1">
                <a:solidFill>
                  <a:srgbClr val="222222"/>
                </a:solidFill>
                <a:latin typeface="Arial"/>
                <a:ea typeface="Calibri"/>
                <a:cs typeface="Times New Roman"/>
              </a:rPr>
              <a:t>risk</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stigmatize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young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people</a:t>
            </a:r>
            <a:r>
              <a:rPr lang="da-DK" dirty="0">
                <a:solidFill>
                  <a:srgbClr val="222222"/>
                </a:solidFill>
                <a:latin typeface="Arial"/>
                <a:ea typeface="Calibri"/>
                <a:cs typeface="Times New Roman"/>
              </a:rPr>
              <a:t> as "</a:t>
            </a:r>
            <a:r>
              <a:rPr lang="da-DK" dirty="0" err="1">
                <a:solidFill>
                  <a:srgbClr val="222222"/>
                </a:solidFill>
                <a:latin typeface="Arial"/>
                <a:ea typeface="Calibri"/>
                <a:cs typeface="Times New Roman"/>
              </a:rPr>
              <a:t>young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offenders</a:t>
            </a:r>
            <a:r>
              <a:rPr lang="da-DK" dirty="0">
                <a:solidFill>
                  <a:srgbClr val="222222"/>
                </a:solidFill>
                <a:latin typeface="Arial"/>
                <a:ea typeface="Calibri"/>
                <a:cs typeface="Times New Roman"/>
              </a:rPr>
              <a:t>."</a:t>
            </a:r>
            <a:endParaRPr lang="da-DK" dirty="0">
              <a:ea typeface="Calibri"/>
              <a:cs typeface="Times New Roman"/>
            </a:endParaRPr>
          </a:p>
          <a:p>
            <a:pPr>
              <a:lnSpc>
                <a:spcPct val="115000"/>
              </a:lnSpc>
              <a:spcAft>
                <a:spcPts val="990"/>
              </a:spcAft>
            </a:pPr>
            <a:endParaRPr lang="en-US" b="1" dirty="0">
              <a:solidFill>
                <a:srgbClr val="222222"/>
              </a:solidFill>
              <a:latin typeface="Arial"/>
              <a:ea typeface="Calibri"/>
              <a:cs typeface="Times New Roman"/>
            </a:endParaRPr>
          </a:p>
          <a:p>
            <a:pPr>
              <a:lnSpc>
                <a:spcPct val="115000"/>
              </a:lnSpc>
              <a:spcAft>
                <a:spcPts val="990"/>
              </a:spcAft>
            </a:pPr>
            <a:r>
              <a:rPr lang="en-US" b="1" dirty="0">
                <a:solidFill>
                  <a:srgbClr val="222222"/>
                </a:solidFill>
                <a:latin typeface="Arial"/>
                <a:ea typeface="Calibri"/>
                <a:cs typeface="Times New Roman"/>
              </a:rPr>
              <a:t>Doing things insignificant: </a:t>
            </a:r>
            <a:r>
              <a:rPr lang="da-DK" b="1" dirty="0">
                <a:solidFill>
                  <a:srgbClr val="222222"/>
                </a:solidFill>
                <a:latin typeface="Arial"/>
                <a:ea typeface="Calibri"/>
                <a:cs typeface="Times New Roman"/>
              </a:rPr>
              <a:t> "It </a:t>
            </a:r>
            <a:r>
              <a:rPr lang="da-DK" b="1" dirty="0" err="1">
                <a:solidFill>
                  <a:srgbClr val="222222"/>
                </a:solidFill>
                <a:latin typeface="Arial"/>
                <a:ea typeface="Calibri"/>
                <a:cs typeface="Times New Roman"/>
              </a:rPr>
              <a:t>could</a:t>
            </a:r>
            <a:r>
              <a:rPr lang="da-DK" b="1" dirty="0">
                <a:solidFill>
                  <a:srgbClr val="222222"/>
                </a:solidFill>
                <a:latin typeface="Arial"/>
                <a:ea typeface="Calibri"/>
                <a:cs typeface="Times New Roman"/>
              </a:rPr>
              <a:t> have </a:t>
            </a:r>
            <a:r>
              <a:rPr lang="da-DK" b="1" dirty="0" err="1">
                <a:solidFill>
                  <a:srgbClr val="222222"/>
                </a:solidFill>
                <a:latin typeface="Arial"/>
                <a:ea typeface="Calibri"/>
                <a:cs typeface="Times New Roman"/>
              </a:rPr>
              <a:t>been</a:t>
            </a:r>
            <a:r>
              <a:rPr lang="da-DK" b="1" dirty="0">
                <a:solidFill>
                  <a:srgbClr val="222222"/>
                </a:solidFill>
                <a:latin typeface="Arial"/>
                <a:ea typeface="Calibri"/>
                <a:cs typeface="Times New Roman"/>
              </a:rPr>
              <a:t> </a:t>
            </a:r>
            <a:r>
              <a:rPr lang="da-DK" b="1" dirty="0" err="1">
                <a:solidFill>
                  <a:srgbClr val="222222"/>
                </a:solidFill>
                <a:latin typeface="Arial"/>
                <a:ea typeface="Calibri"/>
                <a:cs typeface="Times New Roman"/>
              </a:rPr>
              <a:t>worse</a:t>
            </a:r>
            <a:r>
              <a:rPr lang="da-DK" b="1" dirty="0">
                <a:solidFill>
                  <a:srgbClr val="222222"/>
                </a:solidFill>
                <a:latin typeface="Arial"/>
                <a:ea typeface="Calibri"/>
                <a:cs typeface="Times New Roman"/>
              </a:rPr>
              <a:t>"</a:t>
            </a: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"It </a:t>
            </a:r>
            <a:r>
              <a:rPr lang="da-DK" dirty="0" err="1">
                <a:solidFill>
                  <a:srgbClr val="222222"/>
                </a:solidFill>
                <a:latin typeface="Arial"/>
                <a:ea typeface="Calibri"/>
                <a:cs typeface="Times New Roman"/>
              </a:rPr>
              <a:t>was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probably</a:t>
            </a:r>
            <a:r>
              <a:rPr lang="da-DK" dirty="0">
                <a:solidFill>
                  <a:srgbClr val="222222"/>
                </a:solidFill>
                <a:latin typeface="Arial"/>
                <a:ea typeface="Calibri"/>
                <a:cs typeface="Times New Roman"/>
              </a:rPr>
              <a:t> not so bad. </a:t>
            </a:r>
            <a:r>
              <a:rPr lang="da-DK" dirty="0" err="1">
                <a:solidFill>
                  <a:srgbClr val="222222"/>
                </a:solidFill>
                <a:latin typeface="Arial"/>
                <a:ea typeface="Calibri"/>
                <a:cs typeface="Times New Roman"/>
              </a:rPr>
              <a:t>There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was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no</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or </a:t>
            </a:r>
            <a:r>
              <a:rPr lang="da-DK" dirty="0" err="1">
                <a:solidFill>
                  <a:srgbClr val="222222"/>
                </a:solidFill>
                <a:latin typeface="Arial"/>
                <a:ea typeface="Calibri"/>
                <a:cs typeface="Times New Roman"/>
              </a:rPr>
              <a:t>threats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involved</a:t>
            </a:r>
            <a:r>
              <a:rPr lang="da-DK" dirty="0">
                <a:solidFill>
                  <a:srgbClr val="222222"/>
                </a:solidFill>
                <a:latin typeface="Arial"/>
                <a:ea typeface="Calibri"/>
                <a:cs typeface="Times New Roman"/>
              </a:rPr>
              <a:t> "</a:t>
            </a:r>
            <a:endParaRPr lang="da-DK" dirty="0">
              <a:ea typeface="Calibri"/>
              <a:cs typeface="Times New Roman"/>
            </a:endParaRPr>
          </a:p>
          <a:p>
            <a:pPr>
              <a:lnSpc>
                <a:spcPct val="115000"/>
              </a:lnSpc>
              <a:spcAft>
                <a:spcPts val="990"/>
              </a:spcAft>
            </a:pPr>
            <a:endParaRPr lang="da-DK" b="1" dirty="0">
              <a:solidFill>
                <a:srgbClr val="222222"/>
              </a:solidFill>
              <a:latin typeface="Arial"/>
              <a:ea typeface="Calibri"/>
              <a:cs typeface="Times New Roman"/>
            </a:endParaRPr>
          </a:p>
          <a:p>
            <a:pPr>
              <a:lnSpc>
                <a:spcPct val="115000"/>
              </a:lnSpc>
              <a:spcAft>
                <a:spcPts val="990"/>
              </a:spcAft>
            </a:pPr>
            <a:r>
              <a:rPr lang="da-DK" b="1" dirty="0" err="1">
                <a:solidFill>
                  <a:srgbClr val="222222"/>
                </a:solidFill>
                <a:latin typeface="Arial"/>
                <a:ea typeface="Calibri"/>
                <a:cs typeface="Times New Roman"/>
              </a:rPr>
              <a:t>Helplessness</a:t>
            </a:r>
            <a:r>
              <a:rPr lang="da-DK" b="1" dirty="0">
                <a:solidFill>
                  <a:srgbClr val="222222"/>
                </a:solidFill>
                <a:latin typeface="Arial"/>
                <a:ea typeface="Calibri"/>
                <a:cs typeface="Times New Roman"/>
              </a:rPr>
              <a:t> - "</a:t>
            </a:r>
            <a:r>
              <a:rPr lang="da-DK" b="1" dirty="0" err="1">
                <a:solidFill>
                  <a:srgbClr val="222222"/>
                </a:solidFill>
                <a:latin typeface="Arial"/>
                <a:ea typeface="Calibri"/>
                <a:cs typeface="Times New Roman"/>
              </a:rPr>
              <a:t>There's</a:t>
            </a:r>
            <a:r>
              <a:rPr lang="da-DK" b="1" dirty="0">
                <a:solidFill>
                  <a:srgbClr val="222222"/>
                </a:solidFill>
                <a:latin typeface="Arial"/>
                <a:ea typeface="Calibri"/>
                <a:cs typeface="Times New Roman"/>
              </a:rPr>
              <a:t> </a:t>
            </a:r>
            <a:r>
              <a:rPr lang="da-DK" b="1" dirty="0" err="1">
                <a:solidFill>
                  <a:srgbClr val="222222"/>
                </a:solidFill>
                <a:latin typeface="Arial"/>
                <a:ea typeface="Calibri"/>
                <a:cs typeface="Times New Roman"/>
              </a:rPr>
              <a:t>nothing</a:t>
            </a:r>
            <a:r>
              <a:rPr lang="da-DK" b="1" dirty="0">
                <a:solidFill>
                  <a:srgbClr val="222222"/>
                </a:solidFill>
                <a:latin typeface="Arial"/>
                <a:ea typeface="Calibri"/>
                <a:cs typeface="Times New Roman"/>
              </a:rPr>
              <a:t> I </a:t>
            </a:r>
            <a:r>
              <a:rPr lang="da-DK" b="1" dirty="0" err="1">
                <a:solidFill>
                  <a:srgbClr val="222222"/>
                </a:solidFill>
                <a:latin typeface="Arial"/>
                <a:ea typeface="Calibri"/>
                <a:cs typeface="Times New Roman"/>
              </a:rPr>
              <a:t>can</a:t>
            </a:r>
            <a:r>
              <a:rPr lang="da-DK" b="1" dirty="0">
                <a:solidFill>
                  <a:srgbClr val="222222"/>
                </a:solidFill>
                <a:latin typeface="Arial"/>
                <a:ea typeface="Calibri"/>
                <a:cs typeface="Times New Roman"/>
              </a:rPr>
              <a:t> do"</a:t>
            </a:r>
            <a:br>
              <a:rPr lang="da-DK" b="1" dirty="0">
                <a:solidFill>
                  <a:srgbClr val="222222"/>
                </a:solidFill>
                <a:latin typeface="Arial"/>
                <a:ea typeface="Calibri"/>
                <a:cs typeface="Times New Roman"/>
              </a:rPr>
            </a:br>
            <a:r>
              <a:rPr lang="da-DK" dirty="0" err="1">
                <a:solidFill>
                  <a:srgbClr val="222222"/>
                </a:solidFill>
                <a:latin typeface="Arial"/>
                <a:ea typeface="Calibri"/>
                <a:cs typeface="Times New Roman"/>
              </a:rPr>
              <a:t>Instead</a:t>
            </a:r>
            <a:r>
              <a:rPr lang="da-DK" dirty="0">
                <a:solidFill>
                  <a:srgbClr val="222222"/>
                </a:solidFill>
                <a:latin typeface="Arial"/>
                <a:ea typeface="Calibri"/>
                <a:cs typeface="Times New Roman"/>
              </a:rPr>
              <a:t> of </a:t>
            </a:r>
            <a:r>
              <a:rPr lang="da-DK" dirty="0" err="1">
                <a:solidFill>
                  <a:srgbClr val="222222"/>
                </a:solidFill>
                <a:latin typeface="Arial"/>
                <a:ea typeface="Calibri"/>
                <a:cs typeface="Times New Roman"/>
              </a:rPr>
              <a:t>taking</a:t>
            </a:r>
            <a:r>
              <a:rPr lang="da-DK" dirty="0">
                <a:solidFill>
                  <a:srgbClr val="222222"/>
                </a:solidFill>
                <a:latin typeface="Arial"/>
                <a:ea typeface="Calibri"/>
                <a:cs typeface="Times New Roman"/>
              </a:rPr>
              <a:t> a </a:t>
            </a:r>
            <a:r>
              <a:rPr lang="da-DK" dirty="0" err="1">
                <a:solidFill>
                  <a:srgbClr val="222222"/>
                </a:solidFill>
                <a:latin typeface="Arial"/>
                <a:ea typeface="Calibri"/>
                <a:cs typeface="Times New Roman"/>
              </a:rPr>
              <a:t>suspicion</a:t>
            </a:r>
            <a:r>
              <a:rPr lang="da-DK" dirty="0">
                <a:solidFill>
                  <a:srgbClr val="222222"/>
                </a:solidFill>
                <a:latin typeface="Arial"/>
                <a:ea typeface="Calibri"/>
                <a:cs typeface="Times New Roman"/>
              </a:rPr>
              <a:t> as a professional </a:t>
            </a:r>
            <a:r>
              <a:rPr lang="da-DK" dirty="0" err="1">
                <a:solidFill>
                  <a:srgbClr val="222222"/>
                </a:solidFill>
                <a:latin typeface="Arial"/>
                <a:ea typeface="Calibri"/>
                <a:cs typeface="Times New Roman"/>
              </a:rPr>
              <a:t>challenge</a:t>
            </a:r>
            <a:r>
              <a:rPr lang="da-DK" dirty="0">
                <a:solidFill>
                  <a:srgbClr val="222222"/>
                </a:solidFill>
                <a:latin typeface="Arial"/>
                <a:ea typeface="Calibri"/>
                <a:cs typeface="Times New Roman"/>
              </a:rPr>
              <a:t> – </a:t>
            </a:r>
            <a:r>
              <a:rPr lang="da-DK" dirty="0" err="1">
                <a:solidFill>
                  <a:srgbClr val="222222"/>
                </a:solidFill>
                <a:latin typeface="Arial"/>
                <a:ea typeface="Calibri"/>
                <a:cs typeface="Times New Roman"/>
              </a:rPr>
              <a:t>you</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can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indirect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take</a:t>
            </a:r>
            <a:r>
              <a:rPr lang="da-DK" dirty="0">
                <a:solidFill>
                  <a:srgbClr val="222222"/>
                </a:solidFill>
                <a:latin typeface="Arial"/>
                <a:ea typeface="Calibri"/>
                <a:cs typeface="Times New Roman"/>
              </a:rPr>
              <a:t> it as if it </a:t>
            </a:r>
            <a:r>
              <a:rPr lang="da-DK" dirty="0" err="1">
                <a:solidFill>
                  <a:srgbClr val="222222"/>
                </a:solidFill>
                <a:latin typeface="Arial"/>
                <a:ea typeface="Calibri"/>
                <a:cs typeface="Times New Roman"/>
              </a:rPr>
              <a:t>was</a:t>
            </a:r>
            <a:r>
              <a:rPr lang="da-DK" dirty="0">
                <a:solidFill>
                  <a:srgbClr val="222222"/>
                </a:solidFill>
                <a:latin typeface="Arial"/>
                <a:ea typeface="Calibri"/>
                <a:cs typeface="Times New Roman"/>
              </a:rPr>
              <a:t> a </a:t>
            </a:r>
            <a:r>
              <a:rPr lang="da-DK" dirty="0" err="1">
                <a:solidFill>
                  <a:srgbClr val="222222"/>
                </a:solidFill>
                <a:latin typeface="Arial"/>
                <a:ea typeface="Calibri"/>
                <a:cs typeface="Times New Roman"/>
              </a:rPr>
              <a:t>personal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issue</a:t>
            </a:r>
            <a:r>
              <a:rPr lang="da-DK" dirty="0">
                <a:solidFill>
                  <a:srgbClr val="222222"/>
                </a:solidFill>
                <a:latin typeface="Arial"/>
                <a:ea typeface="Calibri"/>
                <a:cs typeface="Times New Roman"/>
              </a:rPr>
              <a:t> and a </a:t>
            </a:r>
            <a:r>
              <a:rPr lang="da-DK" dirty="0" err="1">
                <a:solidFill>
                  <a:srgbClr val="222222"/>
                </a:solidFill>
                <a:latin typeface="Arial"/>
                <a:ea typeface="Calibri"/>
                <a:cs typeface="Times New Roman"/>
              </a:rPr>
              <a:t>sense</a:t>
            </a:r>
            <a:r>
              <a:rPr lang="da-DK" dirty="0">
                <a:solidFill>
                  <a:srgbClr val="222222"/>
                </a:solidFill>
                <a:latin typeface="Arial"/>
                <a:ea typeface="Calibri"/>
                <a:cs typeface="Times New Roman"/>
              </a:rPr>
              <a:t> of </a:t>
            </a:r>
            <a:r>
              <a:rPr lang="da-DK" dirty="0" err="1">
                <a:solidFill>
                  <a:srgbClr val="222222"/>
                </a:solidFill>
                <a:latin typeface="Arial"/>
                <a:ea typeface="Calibri"/>
                <a:cs typeface="Times New Roman"/>
              </a:rPr>
              <a:t>inadequacy</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helplessness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can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get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subjective</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restless</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may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even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experience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ourselves</a:t>
            </a:r>
            <a:r>
              <a:rPr lang="da-DK" dirty="0">
                <a:solidFill>
                  <a:srgbClr val="222222"/>
                </a:solidFill>
                <a:latin typeface="Arial"/>
                <a:ea typeface="Calibri"/>
                <a:cs typeface="Times New Roman"/>
              </a:rPr>
              <a:t> as </a:t>
            </a:r>
            <a:r>
              <a:rPr lang="da-DK" dirty="0" err="1">
                <a:solidFill>
                  <a:srgbClr val="222222"/>
                </a:solidFill>
                <a:latin typeface="Arial"/>
                <a:ea typeface="Calibri"/>
                <a:cs typeface="Times New Roman"/>
              </a:rPr>
              <a:t>inept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You</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can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also</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project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inadequacy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feeling</a:t>
            </a:r>
            <a:r>
              <a:rPr lang="da-DK" dirty="0">
                <a:solidFill>
                  <a:srgbClr val="222222"/>
                </a:solidFill>
                <a:latin typeface="Arial"/>
                <a:ea typeface="Calibri"/>
                <a:cs typeface="Times New Roman"/>
              </a:rPr>
              <a:t> to partners. </a:t>
            </a:r>
            <a:r>
              <a:rPr lang="da-DK" dirty="0" err="1">
                <a:solidFill>
                  <a:srgbClr val="222222"/>
                </a:solidFill>
                <a:latin typeface="Arial"/>
                <a:ea typeface="Calibri"/>
                <a:cs typeface="Times New Roman"/>
              </a:rPr>
              <a:t>Remember</a:t>
            </a:r>
            <a:r>
              <a:rPr lang="da-DK" dirty="0">
                <a:solidFill>
                  <a:srgbClr val="222222"/>
                </a:solidFill>
                <a:latin typeface="Arial"/>
                <a:ea typeface="Calibri"/>
                <a:cs typeface="Times New Roman"/>
              </a:rPr>
              <a:t> to ask the </a:t>
            </a:r>
            <a:r>
              <a:rPr lang="da-DK" dirty="0" err="1">
                <a:solidFill>
                  <a:srgbClr val="222222"/>
                </a:solidFill>
                <a:latin typeface="Arial"/>
                <a:ea typeface="Calibri"/>
                <a:cs typeface="Times New Roman"/>
              </a:rPr>
              <a:t>question</a:t>
            </a:r>
            <a:r>
              <a:rPr lang="da-DK" dirty="0">
                <a:solidFill>
                  <a:srgbClr val="222222"/>
                </a:solidFill>
                <a:latin typeface="Arial"/>
                <a:ea typeface="Calibri"/>
                <a:cs typeface="Times New Roman"/>
              </a:rPr>
              <a:t> - </a:t>
            </a:r>
            <a:r>
              <a:rPr lang="da-DK" dirty="0" err="1">
                <a:solidFill>
                  <a:srgbClr val="222222"/>
                </a:solidFill>
                <a:latin typeface="Arial"/>
                <a:ea typeface="Calibri"/>
                <a:cs typeface="Times New Roman"/>
              </a:rPr>
              <a:t>why</a:t>
            </a:r>
            <a:r>
              <a:rPr lang="da-DK" dirty="0">
                <a:solidFill>
                  <a:srgbClr val="222222"/>
                </a:solidFill>
                <a:latin typeface="Arial"/>
                <a:ea typeface="Calibri"/>
                <a:cs typeface="Times New Roman"/>
              </a:rPr>
              <a:t> do </a:t>
            </a:r>
            <a:r>
              <a:rPr lang="da-DK" dirty="0" err="1">
                <a:solidFill>
                  <a:srgbClr val="222222"/>
                </a:solidFill>
                <a:latin typeface="Arial"/>
                <a:ea typeface="Calibri"/>
                <a:cs typeface="Times New Roman"/>
              </a:rPr>
              <a:t>our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efforts</a:t>
            </a:r>
            <a:r>
              <a:rPr lang="da-DK" dirty="0">
                <a:solidFill>
                  <a:srgbClr val="222222"/>
                </a:solidFill>
                <a:latin typeface="Arial"/>
                <a:ea typeface="Calibri"/>
                <a:cs typeface="Times New Roman"/>
              </a:rPr>
              <a:t> not give </a:t>
            </a:r>
            <a:r>
              <a:rPr lang="da-DK" dirty="0" err="1">
                <a:solidFill>
                  <a:srgbClr val="222222"/>
                </a:solidFill>
                <a:latin typeface="Arial"/>
                <a:ea typeface="Calibri"/>
                <a:cs typeface="Times New Roman"/>
              </a:rPr>
              <a:t>good</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effects</a:t>
            </a:r>
            <a:r>
              <a:rPr lang="da-DK" dirty="0">
                <a:solidFill>
                  <a:srgbClr val="222222"/>
                </a:solidFill>
                <a:latin typeface="Arial"/>
                <a:ea typeface="Calibri"/>
                <a:cs typeface="Times New Roman"/>
              </a:rPr>
              <a:t>?</a:t>
            </a:r>
            <a:endParaRPr lang="da-DK" dirty="0">
              <a:ea typeface="Calibri"/>
              <a:cs typeface="Times New Roman"/>
            </a:endParaRPr>
          </a:p>
          <a:p>
            <a:pPr>
              <a:lnSpc>
                <a:spcPct val="115000"/>
              </a:lnSpc>
              <a:spcAft>
                <a:spcPts val="990"/>
              </a:spcAft>
            </a:pPr>
            <a:endParaRPr lang="da-DK" b="1" dirty="0">
              <a:solidFill>
                <a:srgbClr val="222222"/>
              </a:solidFill>
              <a:latin typeface="Arial"/>
              <a:ea typeface="Calibri"/>
              <a:cs typeface="Times New Roman"/>
            </a:endParaRPr>
          </a:p>
          <a:p>
            <a:pPr>
              <a:lnSpc>
                <a:spcPct val="115000"/>
              </a:lnSpc>
              <a:spcAft>
                <a:spcPts val="990"/>
              </a:spcAft>
            </a:pPr>
            <a:r>
              <a:rPr lang="da-DK" b="1" dirty="0" err="1">
                <a:solidFill>
                  <a:srgbClr val="222222"/>
                </a:solidFill>
                <a:latin typeface="Arial"/>
                <a:ea typeface="Calibri"/>
                <a:cs typeface="Times New Roman"/>
              </a:rPr>
              <a:t>Dramatization</a:t>
            </a:r>
            <a:r>
              <a:rPr lang="da-DK" b="1" dirty="0">
                <a:solidFill>
                  <a:srgbClr val="222222"/>
                </a:solidFill>
                <a:latin typeface="Arial"/>
                <a:ea typeface="Calibri"/>
                <a:cs typeface="Times New Roman"/>
              </a:rPr>
              <a:t> - "</a:t>
            </a:r>
            <a:r>
              <a:rPr lang="da-DK" b="1" dirty="0" err="1">
                <a:solidFill>
                  <a:srgbClr val="222222"/>
                </a:solidFill>
                <a:latin typeface="Arial"/>
                <a:ea typeface="Calibri"/>
                <a:cs typeface="Times New Roman"/>
              </a:rPr>
              <a:t>We</a:t>
            </a:r>
            <a:r>
              <a:rPr lang="da-DK" b="1" dirty="0">
                <a:solidFill>
                  <a:srgbClr val="222222"/>
                </a:solidFill>
                <a:latin typeface="Arial"/>
                <a:ea typeface="Calibri"/>
                <a:cs typeface="Times New Roman"/>
              </a:rPr>
              <a:t> must </a:t>
            </a:r>
            <a:r>
              <a:rPr lang="da-DK" b="1" dirty="0" err="1">
                <a:solidFill>
                  <a:srgbClr val="222222"/>
                </a:solidFill>
                <a:latin typeface="Arial"/>
                <a:ea typeface="Calibri"/>
                <a:cs typeface="Times New Roman"/>
              </a:rPr>
              <a:t>immediately</a:t>
            </a:r>
            <a:r>
              <a:rPr lang="da-DK" b="1" dirty="0">
                <a:solidFill>
                  <a:srgbClr val="222222"/>
                </a:solidFill>
                <a:latin typeface="Arial"/>
                <a:ea typeface="Calibri"/>
                <a:cs typeface="Times New Roman"/>
              </a:rPr>
              <a:t> do </a:t>
            </a:r>
            <a:r>
              <a:rPr lang="da-DK" b="1" dirty="0" err="1">
                <a:solidFill>
                  <a:srgbClr val="222222"/>
                </a:solidFill>
                <a:latin typeface="Arial"/>
                <a:ea typeface="Calibri"/>
                <a:cs typeface="Times New Roman"/>
              </a:rPr>
              <a:t>something</a:t>
            </a:r>
            <a:r>
              <a:rPr lang="da-DK" b="1" dirty="0">
                <a:solidFill>
                  <a:srgbClr val="222222"/>
                </a:solidFill>
                <a:latin typeface="Arial"/>
                <a:ea typeface="Calibri"/>
                <a:cs typeface="Times New Roman"/>
              </a:rPr>
              <a:t>"</a:t>
            </a:r>
            <a:br>
              <a:rPr lang="da-DK" b="1" dirty="0">
                <a:solidFill>
                  <a:srgbClr val="222222"/>
                </a:solidFill>
                <a:latin typeface="Arial"/>
                <a:ea typeface="Calibri"/>
                <a:cs typeface="Times New Roman"/>
              </a:rPr>
            </a:br>
            <a:r>
              <a:rPr lang="da-DK" dirty="0">
                <a:solidFill>
                  <a:srgbClr val="222222"/>
                </a:solidFill>
                <a:latin typeface="Arial"/>
                <a:ea typeface="Calibri"/>
                <a:cs typeface="Times New Roman"/>
              </a:rPr>
              <a:t>Common to </a:t>
            </a:r>
            <a:r>
              <a:rPr lang="da-DK" dirty="0" err="1">
                <a:solidFill>
                  <a:srgbClr val="222222"/>
                </a:solidFill>
                <a:latin typeface="Arial"/>
                <a:ea typeface="Calibri"/>
                <a:cs typeface="Times New Roman"/>
              </a:rPr>
              <a:t>these</a:t>
            </a:r>
            <a:r>
              <a:rPr lang="da-DK" dirty="0">
                <a:solidFill>
                  <a:srgbClr val="222222"/>
                </a:solidFill>
                <a:latin typeface="Arial"/>
                <a:ea typeface="Calibri"/>
                <a:cs typeface="Times New Roman"/>
              </a:rPr>
              <a:t> processes or </a:t>
            </a:r>
            <a:r>
              <a:rPr lang="da-DK" dirty="0" err="1">
                <a:solidFill>
                  <a:srgbClr val="222222"/>
                </a:solidFill>
                <a:latin typeface="Arial"/>
                <a:ea typeface="Calibri"/>
                <a:cs typeface="Times New Roman"/>
              </a:rPr>
              <a:t>dynamics</a:t>
            </a:r>
            <a:r>
              <a:rPr lang="da-DK" dirty="0">
                <a:solidFill>
                  <a:srgbClr val="222222"/>
                </a:solidFill>
                <a:latin typeface="Arial"/>
                <a:ea typeface="Calibri"/>
                <a:cs typeface="Times New Roman"/>
              </a:rPr>
              <a:t> is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they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result</a:t>
            </a:r>
            <a:r>
              <a:rPr lang="da-DK" dirty="0">
                <a:solidFill>
                  <a:srgbClr val="222222"/>
                </a:solidFill>
                <a:latin typeface="Arial"/>
                <a:ea typeface="Calibri"/>
                <a:cs typeface="Times New Roman"/>
              </a:rPr>
              <a:t> in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the professionals do not </a:t>
            </a:r>
            <a:r>
              <a:rPr lang="da-DK" dirty="0" err="1">
                <a:solidFill>
                  <a:srgbClr val="222222"/>
                </a:solidFill>
                <a:latin typeface="Arial"/>
                <a:ea typeface="Calibri"/>
                <a:cs typeface="Times New Roman"/>
              </a:rPr>
              <a:t>adequately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take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responsibility</a:t>
            </a:r>
            <a:r>
              <a:rPr lang="da-DK" dirty="0">
                <a:solidFill>
                  <a:srgbClr val="222222"/>
                </a:solidFill>
                <a:latin typeface="Arial"/>
                <a:ea typeface="Calibri"/>
                <a:cs typeface="Times New Roman"/>
              </a:rPr>
              <a:t> for the </a:t>
            </a:r>
            <a:r>
              <a:rPr lang="da-DK" dirty="0" err="1">
                <a:solidFill>
                  <a:srgbClr val="222222"/>
                </a:solidFill>
                <a:latin typeface="Arial"/>
                <a:ea typeface="Calibri"/>
                <a:cs typeface="Times New Roman"/>
              </a:rPr>
              <a:t>child's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perspective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when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we</a:t>
            </a:r>
            <a:r>
              <a:rPr lang="da-DK" dirty="0">
                <a:solidFill>
                  <a:srgbClr val="222222"/>
                </a:solidFill>
                <a:latin typeface="Arial"/>
                <a:ea typeface="Calibri"/>
                <a:cs typeface="Times New Roman"/>
              </a:rPr>
              <a:t> act. </a:t>
            </a:r>
            <a:r>
              <a:rPr lang="da-DK" dirty="0" err="1">
                <a:solidFill>
                  <a:srgbClr val="222222"/>
                </a:solidFill>
                <a:latin typeface="Arial"/>
                <a:ea typeface="Calibri"/>
                <a:cs typeface="Times New Roman"/>
              </a:rPr>
              <a:t>You</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establish</a:t>
            </a:r>
            <a:r>
              <a:rPr lang="da-DK" dirty="0">
                <a:solidFill>
                  <a:srgbClr val="222222"/>
                </a:solidFill>
                <a:latin typeface="Arial"/>
                <a:ea typeface="Calibri"/>
                <a:cs typeface="Times New Roman"/>
              </a:rPr>
              <a:t> ideal solutions (</a:t>
            </a:r>
            <a:r>
              <a:rPr lang="da-DK" dirty="0" err="1">
                <a:solidFill>
                  <a:srgbClr val="222222"/>
                </a:solidFill>
                <a:latin typeface="Arial"/>
                <a:ea typeface="Calibri"/>
                <a:cs typeface="Times New Roman"/>
              </a:rPr>
              <a:t>Killen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does</a:t>
            </a:r>
            <a:r>
              <a:rPr lang="da-DK" dirty="0">
                <a:solidFill>
                  <a:srgbClr val="222222"/>
                </a:solidFill>
                <a:latin typeface="Arial"/>
                <a:ea typeface="Calibri"/>
                <a:cs typeface="Times New Roman"/>
              </a:rPr>
              <a:t> not match the </a:t>
            </a:r>
            <a:r>
              <a:rPr lang="da-DK" dirty="0" err="1">
                <a:solidFill>
                  <a:srgbClr val="222222"/>
                </a:solidFill>
                <a:latin typeface="Arial"/>
                <a:ea typeface="Calibri"/>
                <a:cs typeface="Times New Roman"/>
              </a:rPr>
              <a:t>child's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needs</a:t>
            </a:r>
            <a:r>
              <a:rPr lang="da-DK" dirty="0">
                <a:solidFill>
                  <a:srgbClr val="222222"/>
                </a:solidFill>
                <a:latin typeface="Arial"/>
                <a:ea typeface="Calibri"/>
                <a:cs typeface="Times New Roman"/>
              </a:rPr>
              <a:t>.</a:t>
            </a:r>
            <a:endParaRPr lang="da-DK" dirty="0">
              <a:ea typeface="Calibri"/>
              <a:cs typeface="Times New Roman"/>
            </a:endParaRPr>
          </a:p>
          <a:p>
            <a:pPr>
              <a:lnSpc>
                <a:spcPct val="115000"/>
              </a:lnSpc>
              <a:spcAft>
                <a:spcPts val="990"/>
              </a:spcAft>
            </a:pPr>
            <a:r>
              <a:rPr lang="da-DK" dirty="0" err="1">
                <a:solidFill>
                  <a:srgbClr val="222222"/>
                </a:solidFill>
                <a:latin typeface="Arial"/>
                <a:ea typeface="Calibri"/>
                <a:cs typeface="Times New Roman"/>
              </a:rPr>
              <a:t>Paralysis</a:t>
            </a:r>
            <a:r>
              <a:rPr lang="da-DK" dirty="0">
                <a:solidFill>
                  <a:srgbClr val="222222"/>
                </a:solidFill>
                <a:latin typeface="Arial"/>
                <a:ea typeface="Calibri"/>
                <a:cs typeface="Times New Roman"/>
              </a:rPr>
              <a:t> – </a:t>
            </a:r>
            <a:r>
              <a:rPr lang="da-DK" dirty="0" err="1">
                <a:solidFill>
                  <a:srgbClr val="222222"/>
                </a:solidFill>
                <a:latin typeface="Arial"/>
                <a:ea typeface="Calibri"/>
                <a:cs typeface="Times New Roman"/>
              </a:rPr>
              <a:t>much</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too</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many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acts</a:t>
            </a:r>
            <a:r>
              <a:rPr lang="da-DK" dirty="0">
                <a:solidFill>
                  <a:srgbClr val="222222"/>
                </a:solidFill>
                <a:latin typeface="Arial"/>
                <a:ea typeface="Calibri"/>
                <a:cs typeface="Times New Roman"/>
              </a:rPr>
              <a:t> </a:t>
            </a:r>
            <a:endParaRPr lang="da-DK" dirty="0">
              <a:ea typeface="Calibri"/>
              <a:cs typeface="Times New Roman"/>
            </a:endParaRPr>
          </a:p>
          <a:p>
            <a:pPr>
              <a:lnSpc>
                <a:spcPct val="115000"/>
              </a:lnSpc>
              <a:spcAft>
                <a:spcPts val="990"/>
              </a:spcAft>
            </a:pPr>
            <a:r>
              <a:rPr lang="da-DK" dirty="0" err="1">
                <a:solidFill>
                  <a:srgbClr val="222222"/>
                </a:solidFill>
                <a:latin typeface="Arial"/>
                <a:ea typeface="Calibri"/>
                <a:cs typeface="Times New Roman"/>
              </a:rPr>
              <a:t>Failing</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tell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others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about</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suspicion</a:t>
            </a:r>
            <a:r>
              <a:rPr lang="da-DK" dirty="0">
                <a:solidFill>
                  <a:srgbClr val="222222"/>
                </a:solidFill>
                <a:latin typeface="Arial"/>
                <a:ea typeface="Calibri"/>
                <a:cs typeface="Times New Roman"/>
              </a:rPr>
              <a:t> or </a:t>
            </a:r>
            <a:r>
              <a:rPr lang="da-DK" dirty="0" err="1">
                <a:solidFill>
                  <a:srgbClr val="222222"/>
                </a:solidFill>
                <a:latin typeface="Arial"/>
                <a:ea typeface="Calibri"/>
                <a:cs typeface="Times New Roman"/>
              </a:rPr>
              <a:t>knowledge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you</a:t>
            </a:r>
            <a:r>
              <a:rPr lang="da-DK" dirty="0">
                <a:solidFill>
                  <a:srgbClr val="222222"/>
                </a:solidFill>
                <a:latin typeface="Arial"/>
                <a:ea typeface="Calibri"/>
                <a:cs typeface="Times New Roman"/>
              </a:rPr>
              <a:t> have </a:t>
            </a:r>
            <a:r>
              <a:rPr lang="da-DK" dirty="0" err="1">
                <a:solidFill>
                  <a:srgbClr val="222222"/>
                </a:solidFill>
                <a:latin typeface="Arial"/>
                <a:ea typeface="Calibri"/>
                <a:cs typeface="Times New Roman"/>
              </a:rPr>
              <a:t>about</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child</a:t>
            </a:r>
            <a:r>
              <a:rPr lang="da-DK" dirty="0">
                <a:solidFill>
                  <a:srgbClr val="222222"/>
                </a:solidFill>
                <a:latin typeface="Arial"/>
                <a:ea typeface="Calibri"/>
                <a:cs typeface="Times New Roman"/>
              </a:rPr>
              <a:t> (for </a:t>
            </a:r>
            <a:r>
              <a:rPr lang="da-DK" dirty="0" err="1">
                <a:solidFill>
                  <a:srgbClr val="222222"/>
                </a:solidFill>
                <a:latin typeface="Arial"/>
                <a:ea typeface="Calibri"/>
                <a:cs typeface="Times New Roman"/>
              </a:rPr>
              <a:t>example</a:t>
            </a:r>
            <a:r>
              <a:rPr lang="da-DK" dirty="0">
                <a:solidFill>
                  <a:srgbClr val="222222"/>
                </a:solidFill>
                <a:latin typeface="Arial"/>
                <a:ea typeface="Calibri"/>
                <a:cs typeface="Times New Roman"/>
              </a:rPr>
              <a:t> from the social </a:t>
            </a:r>
            <a:r>
              <a:rPr lang="da-DK" dirty="0" err="1">
                <a:solidFill>
                  <a:srgbClr val="222222"/>
                </a:solidFill>
                <a:latin typeface="Arial"/>
                <a:ea typeface="Calibri"/>
                <a:cs typeface="Times New Roman"/>
              </a:rPr>
              <a:t>worker</a:t>
            </a:r>
            <a:r>
              <a:rPr lang="da-DK" dirty="0">
                <a:solidFill>
                  <a:srgbClr val="222222"/>
                </a:solidFill>
                <a:latin typeface="Arial"/>
                <a:ea typeface="Calibri"/>
                <a:cs typeface="Times New Roman"/>
              </a:rPr>
              <a:t> to a foster </a:t>
            </a:r>
            <a:r>
              <a:rPr lang="da-DK" dirty="0" err="1">
                <a:solidFill>
                  <a:srgbClr val="222222"/>
                </a:solidFill>
                <a:latin typeface="Arial"/>
                <a:ea typeface="Calibri"/>
                <a:cs typeface="Times New Roman"/>
              </a:rPr>
              <a:t>family</a:t>
            </a:r>
            <a:r>
              <a:rPr lang="da-DK" dirty="0">
                <a:solidFill>
                  <a:srgbClr val="222222"/>
                </a:solidFill>
                <a:latin typeface="Arial"/>
                <a:ea typeface="Calibri"/>
                <a:cs typeface="Times New Roman"/>
              </a:rPr>
              <a:t> or institution).</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Kari </a:t>
            </a:r>
            <a:r>
              <a:rPr lang="da-DK" dirty="0" err="1">
                <a:solidFill>
                  <a:srgbClr val="222222"/>
                </a:solidFill>
                <a:latin typeface="Arial"/>
                <a:ea typeface="Calibri"/>
                <a:cs typeface="Times New Roman"/>
              </a:rPr>
              <a:t>Killen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about</a:t>
            </a:r>
            <a:r>
              <a:rPr lang="da-DK" dirty="0">
                <a:solidFill>
                  <a:srgbClr val="222222"/>
                </a:solidFill>
                <a:latin typeface="Arial"/>
                <a:ea typeface="Calibri"/>
                <a:cs typeface="Times New Roman"/>
              </a:rPr>
              <a:t> care-givers </a:t>
            </a:r>
            <a:r>
              <a:rPr lang="da-DK" dirty="0" err="1">
                <a:solidFill>
                  <a:srgbClr val="222222"/>
                </a:solidFill>
                <a:latin typeface="Arial"/>
                <a:ea typeface="Calibri"/>
                <a:cs typeface="Times New Roman"/>
              </a:rPr>
              <a:t>survival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strategies</a:t>
            </a:r>
            <a:r>
              <a:rPr lang="da-DK" dirty="0">
                <a:solidFill>
                  <a:srgbClr val="222222"/>
                </a:solidFill>
                <a:latin typeface="Arial"/>
                <a:ea typeface="Calibri"/>
                <a:cs typeface="Times New Roman"/>
              </a:rPr>
              <a:t>:</a:t>
            </a:r>
            <a:endParaRPr lang="da-DK" dirty="0">
              <a:ea typeface="Calibri"/>
              <a:cs typeface="Times New Roman"/>
            </a:endParaRPr>
          </a:p>
          <a:p>
            <a:pPr marL="339608" indent="-339608">
              <a:lnSpc>
                <a:spcPct val="115000"/>
              </a:lnSpc>
              <a:spcAft>
                <a:spcPts val="0"/>
              </a:spcAft>
              <a:buFont typeface="+mj-lt"/>
              <a:buAutoNum type="arabicPeriod"/>
            </a:pPr>
            <a:r>
              <a:rPr lang="da-DK" dirty="0">
                <a:solidFill>
                  <a:srgbClr val="222222"/>
                </a:solidFill>
                <a:latin typeface="Arial"/>
                <a:ea typeface="Calibri"/>
                <a:cs typeface="Times New Roman"/>
              </a:rPr>
              <a:t>Over </a:t>
            </a:r>
            <a:r>
              <a:rPr lang="da-DK" dirty="0" err="1">
                <a:solidFill>
                  <a:srgbClr val="222222"/>
                </a:solidFill>
                <a:latin typeface="Arial"/>
                <a:ea typeface="Calibri"/>
                <a:cs typeface="Times New Roman"/>
              </a:rPr>
              <a:t>identification</a:t>
            </a:r>
            <a:r>
              <a:rPr lang="da-DK" dirty="0">
                <a:solidFill>
                  <a:srgbClr val="222222"/>
                </a:solidFill>
                <a:latin typeface="Arial"/>
                <a:ea typeface="Calibri"/>
                <a:cs typeface="Times New Roman"/>
              </a:rPr>
              <a:t> with </a:t>
            </a:r>
            <a:r>
              <a:rPr lang="da-DK" dirty="0" err="1">
                <a:solidFill>
                  <a:srgbClr val="222222"/>
                </a:solidFill>
                <a:latin typeface="Arial"/>
                <a:ea typeface="Calibri"/>
                <a:cs typeface="Times New Roman"/>
              </a:rPr>
              <a:t>parents</a:t>
            </a:r>
            <a:endParaRPr lang="da-DK" dirty="0">
              <a:ea typeface="Calibri"/>
              <a:cs typeface="Times New Roman"/>
            </a:endParaRPr>
          </a:p>
          <a:p>
            <a:pPr marL="339608" indent="-339608">
              <a:lnSpc>
                <a:spcPct val="115000"/>
              </a:lnSpc>
              <a:spcAft>
                <a:spcPts val="0"/>
              </a:spcAft>
              <a:buFont typeface="+mj-lt"/>
              <a:buAutoNum type="arabicPeriod"/>
            </a:pPr>
            <a:r>
              <a:rPr lang="da-DK" dirty="0" err="1">
                <a:solidFill>
                  <a:srgbClr val="222222"/>
                </a:solidFill>
                <a:latin typeface="Arial"/>
                <a:ea typeface="Calibri"/>
                <a:cs typeface="Times New Roman"/>
              </a:rPr>
              <a:t>Doing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things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insignificant</a:t>
            </a:r>
            <a:endParaRPr lang="da-DK" dirty="0">
              <a:ea typeface="Calibri"/>
              <a:cs typeface="Times New Roman"/>
            </a:endParaRPr>
          </a:p>
          <a:p>
            <a:pPr marL="339608" indent="-339608">
              <a:lnSpc>
                <a:spcPct val="115000"/>
              </a:lnSpc>
              <a:spcAft>
                <a:spcPts val="0"/>
              </a:spcAft>
              <a:buFont typeface="+mj-lt"/>
              <a:buAutoNum type="arabicPeriod"/>
            </a:pPr>
            <a:r>
              <a:rPr lang="da-DK" dirty="0">
                <a:solidFill>
                  <a:srgbClr val="222222"/>
                </a:solidFill>
                <a:latin typeface="Arial"/>
                <a:ea typeface="Calibri"/>
                <a:cs typeface="Times New Roman"/>
              </a:rPr>
              <a:t>Problem </a:t>
            </a:r>
            <a:r>
              <a:rPr lang="da-DK" dirty="0" err="1">
                <a:solidFill>
                  <a:srgbClr val="222222"/>
                </a:solidFill>
                <a:latin typeface="Arial"/>
                <a:ea typeface="Calibri"/>
                <a:cs typeface="Times New Roman"/>
              </a:rPr>
              <a:t>displacement</a:t>
            </a:r>
            <a:endParaRPr lang="da-DK" dirty="0">
              <a:ea typeface="Calibri"/>
              <a:cs typeface="Times New Roman"/>
            </a:endParaRPr>
          </a:p>
          <a:p>
            <a:pPr marL="339608" indent="-339608">
              <a:lnSpc>
                <a:spcPct val="115000"/>
              </a:lnSpc>
              <a:spcAft>
                <a:spcPts val="0"/>
              </a:spcAft>
              <a:buFont typeface="+mj-lt"/>
              <a:buAutoNum type="arabicPeriod"/>
            </a:pPr>
            <a:r>
              <a:rPr lang="da-DK" dirty="0" err="1">
                <a:solidFill>
                  <a:srgbClr val="222222"/>
                </a:solidFill>
                <a:latin typeface="Arial"/>
                <a:ea typeface="Calibri"/>
                <a:cs typeface="Times New Roman"/>
              </a:rPr>
              <a:t>Projection</a:t>
            </a:r>
            <a:r>
              <a:rPr lang="da-DK" dirty="0">
                <a:solidFill>
                  <a:srgbClr val="222222"/>
                </a:solidFill>
                <a:latin typeface="Arial"/>
                <a:ea typeface="Calibri"/>
                <a:cs typeface="Times New Roman"/>
              </a:rPr>
              <a:t> of </a:t>
            </a:r>
            <a:r>
              <a:rPr lang="da-DK" dirty="0" err="1">
                <a:solidFill>
                  <a:srgbClr val="222222"/>
                </a:solidFill>
                <a:latin typeface="Arial"/>
                <a:ea typeface="Calibri"/>
                <a:cs typeface="Times New Roman"/>
              </a:rPr>
              <a:t>inadequacy</a:t>
            </a:r>
            <a:endParaRPr lang="da-DK" dirty="0">
              <a:ea typeface="Calibri"/>
              <a:cs typeface="Times New Roman"/>
            </a:endParaRPr>
          </a:p>
          <a:p>
            <a:pPr marL="339608" indent="-339608">
              <a:lnSpc>
                <a:spcPct val="115000"/>
              </a:lnSpc>
              <a:spcAft>
                <a:spcPts val="0"/>
              </a:spcAft>
              <a:buFont typeface="+mj-lt"/>
              <a:buAutoNum type="arabicPeriod"/>
            </a:pPr>
            <a:r>
              <a:rPr lang="da-DK" dirty="0" err="1">
                <a:solidFill>
                  <a:srgbClr val="222222"/>
                </a:solidFill>
                <a:latin typeface="Arial"/>
                <a:ea typeface="Calibri"/>
                <a:cs typeface="Times New Roman"/>
              </a:rPr>
              <a:t>Introjection</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inaction</a:t>
            </a:r>
            <a:r>
              <a:rPr lang="da-DK" dirty="0">
                <a:solidFill>
                  <a:srgbClr val="222222"/>
                </a:solidFill>
                <a:latin typeface="Arial"/>
                <a:ea typeface="Calibri"/>
                <a:cs typeface="Times New Roman"/>
              </a:rPr>
              <a:t> or </a:t>
            </a:r>
            <a:r>
              <a:rPr lang="da-DK" dirty="0" err="1">
                <a:solidFill>
                  <a:srgbClr val="222222"/>
                </a:solidFill>
                <a:latin typeface="Arial"/>
                <a:ea typeface="Calibri"/>
                <a:cs typeface="Times New Roman"/>
              </a:rPr>
              <a:t>inappropriate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activity</a:t>
            </a:r>
            <a:endParaRPr lang="da-DK" dirty="0">
              <a:ea typeface="Calibri"/>
              <a:cs typeface="Times New Roman"/>
            </a:endParaRPr>
          </a:p>
          <a:p>
            <a:pPr marL="339608" indent="-339608">
              <a:lnSpc>
                <a:spcPct val="115000"/>
              </a:lnSpc>
              <a:spcAft>
                <a:spcPts val="0"/>
              </a:spcAft>
              <a:buFont typeface="+mj-lt"/>
              <a:buAutoNum type="arabicPeriod"/>
            </a:pPr>
            <a:r>
              <a:rPr lang="da-DK" dirty="0" err="1">
                <a:solidFill>
                  <a:srgbClr val="222222"/>
                </a:solidFill>
                <a:latin typeface="Arial"/>
                <a:ea typeface="Calibri"/>
                <a:cs typeface="Times New Roman"/>
              </a:rPr>
              <a:t>Withdrawal</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distancing</a:t>
            </a:r>
            <a:endParaRPr lang="da-DK" dirty="0">
              <a:ea typeface="Calibri"/>
              <a:cs typeface="Times New Roman"/>
            </a:endParaRPr>
          </a:p>
          <a:p>
            <a:pPr marL="339608" indent="-339608">
              <a:lnSpc>
                <a:spcPct val="115000"/>
              </a:lnSpc>
              <a:spcAft>
                <a:spcPts val="0"/>
              </a:spcAft>
              <a:buFont typeface="+mj-lt"/>
              <a:buAutoNum type="arabicPeriod"/>
            </a:pPr>
            <a:r>
              <a:rPr lang="da-DK" dirty="0" err="1">
                <a:solidFill>
                  <a:srgbClr val="222222"/>
                </a:solidFill>
                <a:latin typeface="Arial"/>
                <a:ea typeface="Calibri"/>
                <a:cs typeface="Times New Roman"/>
              </a:rPr>
              <a:t>Reducing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complexity</a:t>
            </a:r>
            <a:endParaRPr lang="da-DK" dirty="0">
              <a:ea typeface="Calibri"/>
              <a:cs typeface="Times New Roman"/>
            </a:endParaRPr>
          </a:p>
          <a:p>
            <a:pPr marL="339608" indent="-339608">
              <a:lnSpc>
                <a:spcPct val="115000"/>
              </a:lnSpc>
              <a:spcAft>
                <a:spcPts val="0"/>
              </a:spcAft>
              <a:buFont typeface="+mj-lt"/>
              <a:buAutoNum type="arabicPeriod"/>
            </a:pPr>
            <a:r>
              <a:rPr lang="da-DK" dirty="0">
                <a:solidFill>
                  <a:srgbClr val="222222"/>
                </a:solidFill>
                <a:latin typeface="Arial"/>
                <a:ea typeface="Calibri"/>
                <a:cs typeface="Times New Roman"/>
              </a:rPr>
              <a:t>Norm </a:t>
            </a:r>
            <a:r>
              <a:rPr lang="da-DK" dirty="0" err="1">
                <a:solidFill>
                  <a:srgbClr val="222222"/>
                </a:solidFill>
                <a:latin typeface="Arial"/>
                <a:ea typeface="Calibri"/>
                <a:cs typeface="Times New Roman"/>
              </a:rPr>
              <a:t>thinking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instead</a:t>
            </a:r>
            <a:r>
              <a:rPr lang="da-DK" dirty="0">
                <a:solidFill>
                  <a:srgbClr val="222222"/>
                </a:solidFill>
                <a:latin typeface="Arial"/>
                <a:ea typeface="Calibri"/>
                <a:cs typeface="Times New Roman"/>
              </a:rPr>
              <a:t> of professional </a:t>
            </a:r>
            <a:r>
              <a:rPr lang="da-DK" dirty="0" err="1">
                <a:solidFill>
                  <a:srgbClr val="222222"/>
                </a:solidFill>
                <a:latin typeface="Arial"/>
                <a:ea typeface="Calibri"/>
                <a:cs typeface="Times New Roman"/>
              </a:rPr>
              <a:t>assessment</a:t>
            </a:r>
            <a:endParaRPr lang="da-DK" dirty="0">
              <a:ea typeface="Calibri"/>
              <a:cs typeface="Times New Roman"/>
            </a:endParaRPr>
          </a:p>
          <a:p>
            <a:pPr marL="339608" indent="-339608">
              <a:lnSpc>
                <a:spcPct val="115000"/>
              </a:lnSpc>
              <a:spcAft>
                <a:spcPts val="990"/>
              </a:spcAft>
              <a:buFont typeface="+mj-lt"/>
              <a:buAutoNum type="arabicPeriod"/>
            </a:pPr>
            <a:r>
              <a:rPr lang="da-DK" dirty="0" err="1">
                <a:solidFill>
                  <a:srgbClr val="222222"/>
                </a:solidFill>
                <a:latin typeface="Arial"/>
                <a:ea typeface="Calibri"/>
                <a:cs typeface="Times New Roman"/>
              </a:rPr>
              <a:t>Role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Confusion</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role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change</a:t>
            </a:r>
            <a:r>
              <a:rPr lang="da-DK" dirty="0">
                <a:solidFill>
                  <a:srgbClr val="222222"/>
                </a:solidFill>
                <a:latin typeface="Arial"/>
                <a:ea typeface="Calibri"/>
                <a:cs typeface="Times New Roman"/>
              </a:rPr>
              <a:t> </a:t>
            </a:r>
            <a:endParaRPr lang="da-DK" dirty="0">
              <a:ea typeface="Calibri"/>
              <a:cs typeface="Times New Roman"/>
            </a:endParaRPr>
          </a:p>
          <a:p>
            <a:pPr>
              <a:lnSpc>
                <a:spcPct val="115000"/>
              </a:lnSpc>
              <a:spcAft>
                <a:spcPts val="990"/>
              </a:spcAft>
            </a:pPr>
            <a:r>
              <a:rPr lang="da-DK" dirty="0">
                <a:solidFill>
                  <a:srgbClr val="222222"/>
                </a:solidFill>
                <a:latin typeface="Arial"/>
                <a:ea typeface="Calibri"/>
                <a:cs typeface="Times New Roman"/>
              </a:rPr>
              <a:t>(Kari </a:t>
            </a:r>
            <a:r>
              <a:rPr lang="da-DK" dirty="0" err="1">
                <a:solidFill>
                  <a:srgbClr val="222222"/>
                </a:solidFill>
                <a:latin typeface="Arial"/>
                <a:ea typeface="Calibri"/>
                <a:cs typeface="Times New Roman"/>
              </a:rPr>
              <a:t>Killen</a:t>
            </a:r>
            <a:r>
              <a:rPr lang="da-DK" dirty="0">
                <a:solidFill>
                  <a:srgbClr val="222222"/>
                </a:solidFill>
                <a:latin typeface="Arial"/>
                <a:ea typeface="Calibri"/>
                <a:cs typeface="Times New Roman"/>
              </a:rPr>
              <a:t>, 1993 - </a:t>
            </a:r>
            <a:r>
              <a:rPr lang="da-DK" dirty="0" err="1">
                <a:solidFill>
                  <a:srgbClr val="222222"/>
                </a:solidFill>
                <a:latin typeface="Arial"/>
                <a:ea typeface="Calibri"/>
                <a:cs typeface="Times New Roman"/>
              </a:rPr>
              <a:t>Neglect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everyone's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responsibility</a:t>
            </a:r>
            <a:r>
              <a:rPr lang="da-DK" dirty="0">
                <a:solidFill>
                  <a:srgbClr val="222222"/>
                </a:solidFill>
                <a:latin typeface="Arial"/>
                <a:ea typeface="Calibri"/>
                <a:cs typeface="Times New Roman"/>
              </a:rPr>
              <a:t>)</a:t>
            </a:r>
            <a:endParaRPr lang="da-DK" dirty="0">
              <a:ea typeface="Calibri"/>
              <a:cs typeface="Times New Roman"/>
            </a:endParaRPr>
          </a:p>
          <a:p>
            <a:pPr>
              <a:defRPr/>
            </a:pPr>
            <a:endParaRPr lang="da-DK" dirty="0"/>
          </a:p>
        </p:txBody>
      </p:sp>
      <p:sp>
        <p:nvSpPr>
          <p:cNvPr id="244740" name="Pladsholder til diasnummer 3"/>
          <p:cNvSpPr>
            <a:spLocks noGrp="1"/>
          </p:cNvSpPr>
          <p:nvPr>
            <p:ph type="sldNum" sz="quarter" idx="5"/>
          </p:nvPr>
        </p:nvSpPr>
        <p:spPr bwMode="auto">
          <a:noFill/>
          <a:ln>
            <a:miter lim="800000"/>
            <a:headEnd/>
            <a:tailEnd/>
          </a:ln>
        </p:spPr>
        <p:txBody>
          <a:bodyPr/>
          <a:lstStyle/>
          <a:p>
            <a:fld id="{D2B5E1C0-3604-4C85-BD59-99543175877C}" type="slidenum">
              <a:rPr lang="da-DK" altLang="da-DK" smtClean="0"/>
              <a:pPr/>
              <a:t>46</a:t>
            </a:fld>
            <a:endParaRPr lang="da-DK" altLang="da-DK"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274638" y="-1588"/>
            <a:ext cx="5907087" cy="4432301"/>
          </a:xfrm>
        </p:spPr>
      </p:sp>
      <p:sp>
        <p:nvSpPr>
          <p:cNvPr id="3" name="Pladsholder til noter 2"/>
          <p:cNvSpPr>
            <a:spLocks noGrp="1"/>
          </p:cNvSpPr>
          <p:nvPr>
            <p:ph type="body" idx="1"/>
          </p:nvPr>
        </p:nvSpPr>
        <p:spPr/>
        <p:txBody>
          <a:bodyPr>
            <a:normAutofit/>
          </a:bodyPr>
          <a:lstStyle/>
          <a:p>
            <a:endParaRPr lang="da-DK" dirty="0"/>
          </a:p>
        </p:txBody>
      </p:sp>
      <p:sp>
        <p:nvSpPr>
          <p:cNvPr id="4" name="Pladsholder til diasnummer 3"/>
          <p:cNvSpPr>
            <a:spLocks noGrp="1"/>
          </p:cNvSpPr>
          <p:nvPr>
            <p:ph type="sldNum" sz="quarter" idx="10"/>
          </p:nvPr>
        </p:nvSpPr>
        <p:spPr/>
        <p:txBody>
          <a:bodyPr/>
          <a:lstStyle/>
          <a:p>
            <a:pPr>
              <a:defRPr/>
            </a:pPr>
            <a:fld id="{6C629F6C-0E78-4FF5-8174-7E66CF057A8F}" type="slidenum">
              <a:rPr lang="da-DK" altLang="da-DK" smtClean="0"/>
              <a:pPr>
                <a:defRPr/>
              </a:pPr>
              <a:t>47</a:t>
            </a:fld>
            <a:endParaRPr lang="da-DK" altLang="da-DK"/>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274638" y="-1588"/>
            <a:ext cx="5907087" cy="4432301"/>
          </a:xfrm>
        </p:spPr>
      </p:sp>
      <p:sp>
        <p:nvSpPr>
          <p:cNvPr id="3" name="Pladsholder til noter 2"/>
          <p:cNvSpPr>
            <a:spLocks noGrp="1"/>
          </p:cNvSpPr>
          <p:nvPr>
            <p:ph type="body" idx="1"/>
          </p:nvPr>
        </p:nvSpPr>
        <p:spPr/>
        <p:txBody>
          <a:bodyPr>
            <a:normAutofit/>
          </a:bodyPr>
          <a:lstStyle/>
          <a:p>
            <a:r>
              <a:rPr lang="da-DK" dirty="0">
                <a:solidFill>
                  <a:srgbClr val="222222"/>
                </a:solidFill>
                <a:latin typeface="Arial"/>
                <a:ea typeface="Calibri"/>
                <a:cs typeface="Times New Roman"/>
              </a:rPr>
              <a:t>Studies show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most </a:t>
            </a:r>
            <a:r>
              <a:rPr lang="da-DK" dirty="0" err="1">
                <a:solidFill>
                  <a:srgbClr val="222222"/>
                </a:solidFill>
                <a:latin typeface="Arial"/>
                <a:ea typeface="Calibri"/>
                <a:cs typeface="Times New Roman"/>
              </a:rPr>
              <a:t>abuse</a:t>
            </a:r>
            <a:r>
              <a:rPr lang="da-DK" dirty="0">
                <a:solidFill>
                  <a:srgbClr val="222222"/>
                </a:solidFill>
                <a:latin typeface="Arial"/>
                <a:ea typeface="Calibri"/>
                <a:cs typeface="Times New Roman"/>
              </a:rPr>
              <a:t> is </a:t>
            </a:r>
            <a:r>
              <a:rPr lang="da-DK" dirty="0" err="1">
                <a:solidFill>
                  <a:srgbClr val="222222"/>
                </a:solidFill>
                <a:latin typeface="Arial"/>
                <a:ea typeface="Calibri"/>
                <a:cs typeface="Times New Roman"/>
              </a:rPr>
              <a:t>revealed</a:t>
            </a:r>
            <a:r>
              <a:rPr lang="da-DK" dirty="0">
                <a:solidFill>
                  <a:srgbClr val="222222"/>
                </a:solidFill>
                <a:latin typeface="Arial"/>
                <a:ea typeface="Calibri"/>
                <a:cs typeface="Times New Roman"/>
              </a:rPr>
              <a:t> by </a:t>
            </a:r>
            <a:r>
              <a:rPr lang="da-DK" dirty="0" err="1">
                <a:solidFill>
                  <a:srgbClr val="222222"/>
                </a:solidFill>
                <a:latin typeface="Arial"/>
                <a:ea typeface="Calibri"/>
                <a:cs typeface="Times New Roman"/>
              </a:rPr>
              <a:t>individuals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also</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children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themselves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Søftestad</a:t>
            </a:r>
            <a:r>
              <a:rPr lang="da-DK" dirty="0">
                <a:solidFill>
                  <a:srgbClr val="222222"/>
                </a:solidFill>
                <a:latin typeface="Arial"/>
                <a:ea typeface="Calibri"/>
                <a:cs typeface="Times New Roman"/>
              </a:rPr>
              <a:t> 190, </a:t>
            </a:r>
            <a:r>
              <a:rPr lang="da-DK" dirty="0" err="1">
                <a:solidFill>
                  <a:srgbClr val="222222"/>
                </a:solidFill>
                <a:latin typeface="Arial"/>
                <a:ea typeface="Calibri"/>
                <a:cs typeface="Times New Roman"/>
              </a:rPr>
              <a:t>Bradley</a:t>
            </a:r>
            <a:r>
              <a:rPr lang="da-DK" dirty="0">
                <a:solidFill>
                  <a:srgbClr val="222222"/>
                </a:solidFill>
                <a:latin typeface="Arial"/>
                <a:ea typeface="Calibri"/>
                <a:cs typeface="Times New Roman"/>
              </a:rPr>
              <a:t> and Wood 1996).</a:t>
            </a:r>
          </a:p>
          <a:p>
            <a:endParaRPr lang="da-DK" dirty="0">
              <a:solidFill>
                <a:srgbClr val="222222"/>
              </a:solidFill>
              <a:latin typeface="Arial"/>
              <a:ea typeface="Calibri"/>
              <a:cs typeface="Times New Roman"/>
            </a:endParaRPr>
          </a:p>
          <a:p>
            <a:pPr defTabSz="452811">
              <a:defRPr/>
            </a:pPr>
            <a:r>
              <a:rPr lang="da-DK" dirty="0" err="1">
                <a:solidFill>
                  <a:srgbClr val="222222"/>
                </a:solidFill>
                <a:latin typeface="Arial"/>
                <a:ea typeface="Calibri"/>
                <a:cs typeface="Times New Roman"/>
              </a:rPr>
              <a:t>Therefore</a:t>
            </a:r>
            <a:r>
              <a:rPr lang="da-DK" dirty="0">
                <a:solidFill>
                  <a:srgbClr val="222222"/>
                </a:solidFill>
                <a:latin typeface="Arial"/>
                <a:ea typeface="Calibri"/>
                <a:cs typeface="Times New Roman"/>
              </a:rPr>
              <a:t> it is </a:t>
            </a:r>
            <a:r>
              <a:rPr lang="da-DK" dirty="0" err="1">
                <a:solidFill>
                  <a:srgbClr val="222222"/>
                </a:solidFill>
                <a:latin typeface="Arial"/>
                <a:ea typeface="Calibri"/>
                <a:cs typeface="Times New Roman"/>
              </a:rPr>
              <a:t>very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important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the professionals </a:t>
            </a:r>
            <a:r>
              <a:rPr lang="da-DK" dirty="0" err="1">
                <a:solidFill>
                  <a:srgbClr val="222222"/>
                </a:solidFill>
                <a:latin typeface="Arial"/>
                <a:ea typeface="Calibri"/>
                <a:cs typeface="Times New Roman"/>
              </a:rPr>
              <a:t>know</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something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about</a:t>
            </a:r>
            <a:r>
              <a:rPr lang="da-DK" dirty="0">
                <a:solidFill>
                  <a:srgbClr val="222222"/>
                </a:solidFill>
                <a:latin typeface="Arial"/>
                <a:ea typeface="Calibri"/>
                <a:cs typeface="Times New Roman"/>
              </a:rPr>
              <a:t> the professional talk </a:t>
            </a:r>
            <a:r>
              <a:rPr lang="da-DK" dirty="0" err="1">
                <a:solidFill>
                  <a:srgbClr val="222222"/>
                </a:solidFill>
                <a:latin typeface="Arial"/>
                <a:ea typeface="Calibri"/>
                <a:cs typeface="Times New Roman"/>
              </a:rPr>
              <a:t>with</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children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about</a:t>
            </a:r>
            <a:r>
              <a:rPr lang="da-DK" dirty="0">
                <a:solidFill>
                  <a:srgbClr val="222222"/>
                </a:solidFill>
                <a:latin typeface="Arial"/>
                <a:ea typeface="Calibri"/>
                <a:cs typeface="Times New Roman"/>
              </a:rPr>
              <a:t> a </a:t>
            </a:r>
            <a:r>
              <a:rPr lang="da-DK" dirty="0" err="1">
                <a:solidFill>
                  <a:srgbClr val="222222"/>
                </a:solidFill>
                <a:latin typeface="Arial"/>
                <a:ea typeface="Calibri"/>
                <a:cs typeface="Times New Roman"/>
              </a:rPr>
              <a:t>very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difficult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theme</a:t>
            </a:r>
            <a:r>
              <a:rPr lang="da-DK" dirty="0">
                <a:solidFill>
                  <a:srgbClr val="222222"/>
                </a:solidFill>
                <a:latin typeface="Arial"/>
                <a:ea typeface="Calibri"/>
                <a:cs typeface="Times New Roman"/>
              </a:rPr>
              <a:t> – for </a:t>
            </a:r>
            <a:r>
              <a:rPr lang="da-DK" dirty="0" err="1">
                <a:solidFill>
                  <a:srgbClr val="222222"/>
                </a:solidFill>
                <a:latin typeface="Arial"/>
                <a:ea typeface="Calibri"/>
                <a:cs typeface="Times New Roman"/>
              </a:rPr>
              <a:t>both</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child</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adult</a:t>
            </a:r>
            <a:r>
              <a:rPr lang="da-DK" dirty="0">
                <a:solidFill>
                  <a:srgbClr val="222222"/>
                </a:solidFill>
                <a:latin typeface="Arial"/>
                <a:ea typeface="Calibri"/>
                <a:cs typeface="Times New Roman"/>
              </a:rPr>
              <a:t>.</a:t>
            </a:r>
            <a:endParaRPr lang="da-DK" dirty="0" smtClean="0"/>
          </a:p>
          <a:p>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err="1">
                <a:solidFill>
                  <a:srgbClr val="222222"/>
                </a:solidFill>
                <a:latin typeface="Arial"/>
                <a:ea typeface="Calibri"/>
                <a:cs typeface="Times New Roman"/>
              </a:rPr>
              <a:t>Physical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presence</a:t>
            </a:r>
            <a:r>
              <a:rPr lang="da-DK" dirty="0">
                <a:solidFill>
                  <a:srgbClr val="222222"/>
                </a:solidFill>
                <a:latin typeface="Arial"/>
                <a:ea typeface="Calibri"/>
                <a:cs typeface="Times New Roman"/>
              </a:rPr>
              <a:t> and mental </a:t>
            </a:r>
            <a:r>
              <a:rPr lang="da-DK" dirty="0" err="1">
                <a:solidFill>
                  <a:srgbClr val="222222"/>
                </a:solidFill>
                <a:latin typeface="Arial"/>
                <a:ea typeface="Calibri"/>
                <a:cs typeface="Times New Roman"/>
              </a:rPr>
              <a:t>proximity</a:t>
            </a:r>
            <a:r>
              <a:rPr lang="da-DK" dirty="0">
                <a:solidFill>
                  <a:srgbClr val="222222"/>
                </a:solidFill>
                <a:latin typeface="Arial"/>
                <a:ea typeface="Calibri"/>
                <a:cs typeface="Times New Roman"/>
              </a:rPr>
              <a:t> is a part of </a:t>
            </a:r>
            <a:r>
              <a:rPr lang="da-DK" dirty="0" err="1">
                <a:solidFill>
                  <a:srgbClr val="222222"/>
                </a:solidFill>
                <a:latin typeface="Arial"/>
                <a:ea typeface="Calibri"/>
                <a:cs typeface="Times New Roman"/>
              </a:rPr>
              <a:t>this</a:t>
            </a:r>
            <a:r>
              <a:rPr lang="da-DK" dirty="0">
                <a:solidFill>
                  <a:srgbClr val="222222"/>
                </a:solidFill>
                <a:latin typeface="Arial"/>
                <a:ea typeface="Calibri"/>
                <a:cs typeface="Times New Roman"/>
              </a:rPr>
              <a:t>.</a:t>
            </a:r>
            <a:endParaRPr lang="da-DK" dirty="0"/>
          </a:p>
        </p:txBody>
      </p:sp>
      <p:sp>
        <p:nvSpPr>
          <p:cNvPr id="4" name="Pladsholder til diasnummer 3"/>
          <p:cNvSpPr>
            <a:spLocks noGrp="1"/>
          </p:cNvSpPr>
          <p:nvPr>
            <p:ph type="sldNum" sz="quarter" idx="10"/>
          </p:nvPr>
        </p:nvSpPr>
        <p:spPr/>
        <p:txBody>
          <a:bodyPr/>
          <a:lstStyle/>
          <a:p>
            <a:pPr>
              <a:defRPr/>
            </a:pPr>
            <a:fld id="{6C629F6C-0E78-4FF5-8174-7E66CF057A8F}" type="slidenum">
              <a:rPr lang="da-DK" altLang="da-DK" smtClean="0"/>
              <a:pPr>
                <a:defRPr/>
              </a:pPr>
              <a:t>48</a:t>
            </a:fld>
            <a:endParaRPr lang="da-DK" altLang="da-DK"/>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Pladsholder til diasnummer 6"/>
          <p:cNvSpPr>
            <a:spLocks noGrp="1"/>
          </p:cNvSpPr>
          <p:nvPr>
            <p:ph type="sldNum" sz="quarter" idx="5"/>
          </p:nvPr>
        </p:nvSpPr>
        <p:spPr>
          <a:noFill/>
        </p:spPr>
        <p:txBody>
          <a:bodyPr/>
          <a:lstStyle/>
          <a:p>
            <a:fld id="{84CED672-2DAF-4A5A-A7B1-8E6EEE1C509E}" type="slidenum">
              <a:rPr lang="da-DK" smtClean="0"/>
              <a:pPr/>
              <a:t>49</a:t>
            </a:fld>
            <a:endParaRPr lang="da-DK" smtClean="0"/>
          </a:p>
        </p:txBody>
      </p:sp>
      <p:sp>
        <p:nvSpPr>
          <p:cNvPr id="47107" name="Rectangle 2"/>
          <p:cNvSpPr>
            <a:spLocks noGrp="1" noRot="1" noChangeAspect="1" noTextEdit="1"/>
          </p:cNvSpPr>
          <p:nvPr>
            <p:ph type="sldImg"/>
          </p:nvPr>
        </p:nvSpPr>
        <p:spPr>
          <a:xfrm>
            <a:off x="849313" y="744538"/>
            <a:ext cx="4964112" cy="3724275"/>
          </a:xfrm>
          <a:ln/>
        </p:spPr>
      </p:sp>
      <p:sp>
        <p:nvSpPr>
          <p:cNvPr id="47108" name="Rectangle 3"/>
          <p:cNvSpPr>
            <a:spLocks noGrp="1"/>
          </p:cNvSpPr>
          <p:nvPr>
            <p:ph type="body" idx="1"/>
          </p:nvPr>
        </p:nvSpPr>
        <p:spPr>
          <a:noFill/>
          <a:ln/>
        </p:spPr>
        <p:txBody>
          <a:bodyPr/>
          <a:lstStyle/>
          <a:p>
            <a:pPr eaLnBrk="1" hangingPunct="1"/>
            <a:r>
              <a:rPr lang="en-US" dirty="0"/>
              <a:t>Children are experts in their own experiences and the child has the right to communicate on its own behalf. (NOTE: A right - not a duty!). UN Children's Convention is based on that principle.</a:t>
            </a:r>
            <a:br>
              <a:rPr lang="en-US" dirty="0"/>
            </a:br>
            <a:r>
              <a:rPr lang="en-US" dirty="0"/>
              <a:t>Research shows that children are competent and trustworthy informants, but it requires knowledge of the adults about good ways to communicate directly with children.</a:t>
            </a:r>
            <a:br>
              <a:rPr lang="en-US" dirty="0"/>
            </a:br>
            <a:r>
              <a:rPr lang="en-US" dirty="0"/>
              <a:t>Children can have many reasons for not being able or willing to tell about the abuse they have experienced. A child interview is about more than the child's right to be heard, it is important how the child is heard. A professional child interview is not a casual conversation with a child, but a conscious choice where several considerations must be met. (Information from the child, information to the child, deprive the child of guilt and responsibility, ensure child protection forward, rebuild the child's confidence and trust in adults, to himself and to the world)</a:t>
            </a:r>
            <a:br>
              <a:rPr lang="en-US" dirty="0"/>
            </a:br>
            <a:r>
              <a:rPr lang="en-US" dirty="0"/>
              <a:t/>
            </a:r>
            <a:br>
              <a:rPr lang="en-US" dirty="0"/>
            </a:br>
            <a:r>
              <a:rPr lang="en-US" dirty="0"/>
              <a:t>Afraid of not being believed</a:t>
            </a:r>
            <a:br>
              <a:rPr lang="en-US" dirty="0"/>
            </a:br>
            <a:r>
              <a:rPr lang="en-US" dirty="0"/>
              <a:t>Afraid of being blamed, being accused</a:t>
            </a:r>
            <a:br>
              <a:rPr lang="en-US" dirty="0"/>
            </a:br>
            <a:r>
              <a:rPr lang="en-US" dirty="0"/>
              <a:t>Shame, embarrassment</a:t>
            </a:r>
            <a:br>
              <a:rPr lang="en-US" dirty="0"/>
            </a:br>
            <a:r>
              <a:rPr lang="en-US" dirty="0"/>
              <a:t>Loyalty</a:t>
            </a:r>
            <a:br>
              <a:rPr lang="en-US" dirty="0"/>
            </a:br>
            <a:r>
              <a:rPr lang="en-US" dirty="0"/>
              <a:t>Hard to tell (missing word, taboo)</a:t>
            </a:r>
            <a:br>
              <a:rPr lang="en-US" dirty="0"/>
            </a:br>
            <a:r>
              <a:rPr lang="en-US" dirty="0"/>
              <a:t>Normalization</a:t>
            </a:r>
            <a:br>
              <a:rPr lang="en-US" dirty="0"/>
            </a:br>
            <a:r>
              <a:rPr lang="en-US" dirty="0"/>
              <a:t>Displacement (memory failure, trauma, </a:t>
            </a:r>
            <a:r>
              <a:rPr lang="en-US" dirty="0" err="1"/>
              <a:t>dissosiation</a:t>
            </a:r>
            <a:r>
              <a:rPr lang="en-US" dirty="0"/>
              <a:t>)</a:t>
            </a:r>
            <a:br>
              <a:rPr lang="en-US" dirty="0"/>
            </a:br>
            <a:r>
              <a:rPr lang="en-US" dirty="0"/>
              <a:t>No faith in change</a:t>
            </a:r>
            <a:br>
              <a:rPr lang="en-US" dirty="0"/>
            </a:br>
            <a:r>
              <a:rPr lang="en-US" dirty="0"/>
              <a:t/>
            </a:r>
            <a:br>
              <a:rPr lang="en-US" dirty="0"/>
            </a:br>
            <a:r>
              <a:rPr lang="en-US" dirty="0"/>
              <a:t>The child's own safety:</a:t>
            </a:r>
            <a:br>
              <a:rPr lang="en-US" dirty="0"/>
            </a:br>
            <a:r>
              <a:rPr lang="en-US" dirty="0"/>
              <a:t>	Fear, intimidation</a:t>
            </a:r>
            <a:br>
              <a:rPr lang="en-US" dirty="0"/>
            </a:br>
            <a:r>
              <a:rPr lang="en-US" dirty="0"/>
              <a:t>	Protecting others (mother, siblings)</a:t>
            </a:r>
            <a:br>
              <a:rPr lang="en-US" dirty="0"/>
            </a:br>
            <a:r>
              <a:rPr lang="en-US" dirty="0"/>
              <a:t>	Protect the perpetrator from criminal punishment</a:t>
            </a:r>
            <a:br>
              <a:rPr lang="en-US" dirty="0"/>
            </a:br>
            <a:r>
              <a:rPr lang="en-US" dirty="0"/>
              <a:t>	Can the adult help and protect? Is this help or interrogation?</a:t>
            </a:r>
            <a:endParaRPr lang="da-DK" sz="700" dirty="0">
              <a:ea typeface="Geneva"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274638" y="-1588"/>
            <a:ext cx="5907087" cy="4432301"/>
          </a:xfrm>
        </p:spPr>
      </p:sp>
      <p:sp>
        <p:nvSpPr>
          <p:cNvPr id="3" name="Pladsholder til noter 2"/>
          <p:cNvSpPr>
            <a:spLocks noGrp="1"/>
          </p:cNvSpPr>
          <p:nvPr>
            <p:ph type="body" idx="1"/>
          </p:nvPr>
        </p:nvSpPr>
        <p:spPr/>
        <p:txBody>
          <a:bodyPr>
            <a:normAutofit/>
          </a:bodyPr>
          <a:lstStyle/>
          <a:p>
            <a:r>
              <a:rPr lang="da-DK" dirty="0" smtClean="0"/>
              <a:t>Hvad tænker I?</a:t>
            </a:r>
          </a:p>
          <a:p>
            <a:r>
              <a:rPr lang="da-DK" dirty="0" smtClean="0"/>
              <a:t>Hvilke tabuer er der i </a:t>
            </a:r>
            <a:r>
              <a:rPr lang="da-DK" dirty="0" err="1" smtClean="0"/>
              <a:t>Kirgistan</a:t>
            </a:r>
            <a:r>
              <a:rPr lang="da-DK" dirty="0" smtClean="0"/>
              <a:t>?</a:t>
            </a:r>
          </a:p>
          <a:p>
            <a:r>
              <a:rPr lang="da-DK" dirty="0" smtClean="0"/>
              <a:t>Taler I om seksuelle overgreb mod børn?</a:t>
            </a:r>
          </a:p>
          <a:p>
            <a:endParaRPr lang="da-DK" dirty="0"/>
          </a:p>
        </p:txBody>
      </p:sp>
      <p:sp>
        <p:nvSpPr>
          <p:cNvPr id="4" name="Pladsholder til diasnummer 3"/>
          <p:cNvSpPr>
            <a:spLocks noGrp="1"/>
          </p:cNvSpPr>
          <p:nvPr>
            <p:ph type="sldNum" sz="quarter" idx="10"/>
          </p:nvPr>
        </p:nvSpPr>
        <p:spPr/>
        <p:txBody>
          <a:bodyPr/>
          <a:lstStyle/>
          <a:p>
            <a:pPr>
              <a:defRPr/>
            </a:pPr>
            <a:fld id="{6C629F6C-0E78-4FF5-8174-7E66CF057A8F}" type="slidenum">
              <a:rPr lang="da-DK" altLang="da-DK" smtClean="0"/>
              <a:pPr>
                <a:defRPr/>
              </a:pPr>
              <a:t>5</a:t>
            </a:fld>
            <a:endParaRPr lang="da-DK" altLang="da-DK"/>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Pladsholder til diasnummer 6"/>
          <p:cNvSpPr>
            <a:spLocks noGrp="1"/>
          </p:cNvSpPr>
          <p:nvPr>
            <p:ph type="sldNum" sz="quarter" idx="5"/>
          </p:nvPr>
        </p:nvSpPr>
        <p:spPr>
          <a:noFill/>
        </p:spPr>
        <p:txBody>
          <a:bodyPr/>
          <a:lstStyle/>
          <a:p>
            <a:fld id="{C51BA08E-F5D2-4C09-8225-1391E9E89D82}" type="slidenum">
              <a:rPr lang="da-DK" smtClean="0"/>
              <a:pPr/>
              <a:t>50</a:t>
            </a:fld>
            <a:endParaRPr lang="da-DK" smtClean="0"/>
          </a:p>
        </p:txBody>
      </p:sp>
      <p:sp>
        <p:nvSpPr>
          <p:cNvPr id="49155" name="Rectangle 2"/>
          <p:cNvSpPr>
            <a:spLocks noGrp="1" noRot="1" noChangeAspect="1" noTextEdit="1"/>
          </p:cNvSpPr>
          <p:nvPr>
            <p:ph type="sldImg"/>
          </p:nvPr>
        </p:nvSpPr>
        <p:spPr>
          <a:xfrm>
            <a:off x="849313" y="744538"/>
            <a:ext cx="4964112" cy="3724275"/>
          </a:xfrm>
          <a:ln/>
        </p:spPr>
      </p:sp>
      <p:sp>
        <p:nvSpPr>
          <p:cNvPr id="49156" name="Rectangle 3"/>
          <p:cNvSpPr>
            <a:spLocks noGrp="1"/>
          </p:cNvSpPr>
          <p:nvPr>
            <p:ph type="body" idx="1"/>
          </p:nvPr>
        </p:nvSpPr>
        <p:spPr>
          <a:noFill/>
          <a:ln/>
        </p:spPr>
        <p:txBody>
          <a:bodyPr/>
          <a:lstStyle/>
          <a:p>
            <a:pPr eaLnBrk="1" hangingPunct="1"/>
            <a:endParaRPr lang="da-DK" dirty="0" smtClean="0">
              <a:ea typeface="Geneva"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Pladsholder til diasbillede 1"/>
          <p:cNvSpPr>
            <a:spLocks noGrp="1" noRot="1" noChangeAspect="1" noTextEdit="1"/>
          </p:cNvSpPr>
          <p:nvPr>
            <p:ph type="sldImg"/>
          </p:nvPr>
        </p:nvSpPr>
        <p:spPr>
          <a:xfrm>
            <a:off x="274638" y="-1588"/>
            <a:ext cx="5907087" cy="4432301"/>
          </a:xfrm>
          <a:ln/>
        </p:spPr>
      </p:sp>
      <p:sp>
        <p:nvSpPr>
          <p:cNvPr id="50179" name="Pladsholder til noter 2"/>
          <p:cNvSpPr>
            <a:spLocks noGrp="1"/>
          </p:cNvSpPr>
          <p:nvPr>
            <p:ph type="body" idx="1"/>
          </p:nvPr>
        </p:nvSpPr>
        <p:spPr>
          <a:noFill/>
          <a:ln/>
        </p:spPr>
        <p:txBody>
          <a:bodyPr/>
          <a:lstStyle/>
          <a:p>
            <a:r>
              <a:rPr lang="en-US" dirty="0" smtClean="0">
                <a:effectLst/>
                <a:latin typeface="arial"/>
              </a:rPr>
              <a:t/>
            </a:r>
            <a:br>
              <a:rPr lang="en-US" dirty="0" smtClean="0">
                <a:effectLst/>
                <a:latin typeface="arial"/>
              </a:rPr>
            </a:br>
            <a:r>
              <a:rPr lang="en-US" dirty="0" smtClean="0">
                <a:effectLst/>
                <a:latin typeface="arial"/>
              </a:rPr>
              <a:t/>
            </a:r>
            <a:br>
              <a:rPr lang="en-US" dirty="0" smtClean="0">
                <a:effectLst/>
                <a:latin typeface="arial"/>
              </a:rPr>
            </a:br>
            <a:endParaRPr lang="da-DK" dirty="0" smtClean="0"/>
          </a:p>
        </p:txBody>
      </p:sp>
      <p:sp>
        <p:nvSpPr>
          <p:cNvPr id="50180" name="Pladsholder til diasnummer 3"/>
          <p:cNvSpPr>
            <a:spLocks noGrp="1"/>
          </p:cNvSpPr>
          <p:nvPr>
            <p:ph type="sldNum" sz="quarter" idx="5"/>
          </p:nvPr>
        </p:nvSpPr>
        <p:spPr>
          <a:noFill/>
        </p:spPr>
        <p:txBody>
          <a:bodyPr/>
          <a:lstStyle/>
          <a:p>
            <a:fld id="{9A18BA66-B903-4441-8D27-FA3F51BCDCCF}" type="slidenum">
              <a:rPr lang="da-DK" smtClean="0"/>
              <a:pPr/>
              <a:t>51</a:t>
            </a:fld>
            <a:endParaRPr lang="da-DK"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Pladsholder til diasbillede 1"/>
          <p:cNvSpPr>
            <a:spLocks noGrp="1" noRot="1" noChangeAspect="1" noTextEdit="1"/>
          </p:cNvSpPr>
          <p:nvPr>
            <p:ph type="sldImg"/>
          </p:nvPr>
        </p:nvSpPr>
        <p:spPr>
          <a:xfrm>
            <a:off x="849313" y="744538"/>
            <a:ext cx="4964112" cy="3724275"/>
          </a:xfrm>
          <a:ln/>
        </p:spPr>
      </p:sp>
      <p:sp>
        <p:nvSpPr>
          <p:cNvPr id="51203" name="Pladsholder til noter 2"/>
          <p:cNvSpPr>
            <a:spLocks noGrp="1"/>
          </p:cNvSpPr>
          <p:nvPr>
            <p:ph type="body" idx="1"/>
          </p:nvPr>
        </p:nvSpPr>
        <p:spPr>
          <a:noFill/>
          <a:ln/>
        </p:spPr>
        <p:txBody>
          <a:bodyPr/>
          <a:lstStyle/>
          <a:p>
            <a:pPr eaLnBrk="1" hangingPunct="1"/>
            <a:endParaRPr lang="da-DK" sz="1300" dirty="0"/>
          </a:p>
          <a:p>
            <a:endParaRPr lang="da-DK" dirty="0" smtClean="0"/>
          </a:p>
        </p:txBody>
      </p:sp>
      <p:sp>
        <p:nvSpPr>
          <p:cNvPr id="51204" name="Pladsholder til diasnummer 3"/>
          <p:cNvSpPr>
            <a:spLocks noGrp="1"/>
          </p:cNvSpPr>
          <p:nvPr>
            <p:ph type="sldNum" sz="quarter" idx="5"/>
          </p:nvPr>
        </p:nvSpPr>
        <p:spPr>
          <a:noFill/>
        </p:spPr>
        <p:txBody>
          <a:bodyPr/>
          <a:lstStyle/>
          <a:p>
            <a:fld id="{6C4A84D2-BDCB-4F39-95E3-441126390FA5}" type="slidenum">
              <a:rPr lang="da-DK" smtClean="0"/>
              <a:pPr/>
              <a:t>52</a:t>
            </a:fld>
            <a:endParaRPr lang="da-DK"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274638" y="-1588"/>
            <a:ext cx="5907087" cy="4432301"/>
          </a:xfrm>
        </p:spPr>
      </p:sp>
      <p:sp>
        <p:nvSpPr>
          <p:cNvPr id="3" name="Pladsholder til noter 2"/>
          <p:cNvSpPr>
            <a:spLocks noGrp="1"/>
          </p:cNvSpPr>
          <p:nvPr>
            <p:ph type="body" idx="1"/>
          </p:nvPr>
        </p:nvSpPr>
        <p:spPr/>
        <p:txBody>
          <a:bodyPr>
            <a:normAutofit/>
          </a:bodyPr>
          <a:lstStyle/>
          <a:p>
            <a:pPr defTabSz="915541"/>
            <a:r>
              <a:rPr lang="en-US" dirty="0"/>
              <a:t>“Investigative” / uncovering: Children have the right to influence their own situation. But the adult's has also a duty to interpret the child's information from a security perspective. (“..” because social workers are not police-officers! This is not a police-investigation. The purpose is to find of whether the child has been violated ore abused and whether it needs protection!!)</a:t>
            </a:r>
            <a:br>
              <a:rPr lang="en-US" dirty="0"/>
            </a:br>
            <a:r>
              <a:rPr lang="en-US" dirty="0"/>
              <a:t/>
            </a:r>
            <a:br>
              <a:rPr lang="en-US" dirty="0"/>
            </a:br>
            <a:r>
              <a:rPr lang="en-US" dirty="0"/>
              <a:t>The first two interview situations requires preparation. </a:t>
            </a:r>
            <a:r>
              <a:rPr lang="en-US" dirty="0" err="1"/>
              <a:t>Eg</a:t>
            </a:r>
            <a:r>
              <a:rPr lang="en-US" dirty="0"/>
              <a:t>.</a:t>
            </a:r>
            <a:br>
              <a:rPr lang="en-US" dirty="0"/>
            </a:br>
            <a:r>
              <a:rPr lang="en-US" dirty="0"/>
              <a:t>- Knowledge of the child (age, sex, the family, cognitive skills, special skills / interests etc.) – to make contact</a:t>
            </a:r>
            <a:br>
              <a:rPr lang="en-US" dirty="0"/>
            </a:br>
            <a:r>
              <a:rPr lang="en-US" dirty="0"/>
              <a:t>- Knowledge about the context</a:t>
            </a:r>
            <a:br>
              <a:rPr lang="en-US" dirty="0"/>
            </a:br>
            <a:r>
              <a:rPr lang="en-US" dirty="0"/>
              <a:t>- Knowledge of trauma</a:t>
            </a:r>
            <a:br>
              <a:rPr lang="en-US" dirty="0"/>
            </a:br>
            <a:r>
              <a:rPr lang="en-US" dirty="0"/>
              <a:t/>
            </a:r>
            <a:br>
              <a:rPr lang="en-US" dirty="0"/>
            </a:br>
            <a:r>
              <a:rPr lang="en-US" dirty="0"/>
              <a:t>Where to talk?</a:t>
            </a:r>
            <a:br>
              <a:rPr lang="en-US" dirty="0"/>
            </a:br>
            <a:r>
              <a:rPr lang="en-US" dirty="0"/>
              <a:t>How should the child be prepared / introduced?</a:t>
            </a:r>
            <a:br>
              <a:rPr lang="en-US" dirty="0"/>
            </a:br>
            <a:r>
              <a:rPr lang="en-US" dirty="0"/>
              <a:t/>
            </a:r>
            <a:br>
              <a:rPr lang="en-US" dirty="0"/>
            </a:br>
            <a:r>
              <a:rPr lang="en-US" dirty="0"/>
              <a:t>The spontaneous conversation / dialogue is very much about in an appreciative way to listen to and pick up the child's signals. The child must have both the protection, support and information</a:t>
            </a:r>
            <a:endParaRPr lang="da-DK" dirty="0" smtClean="0">
              <a:ea typeface="Geneva" charset="-128"/>
            </a:endParaRPr>
          </a:p>
          <a:p>
            <a:endParaRPr lang="da-DK" dirty="0"/>
          </a:p>
        </p:txBody>
      </p:sp>
      <p:sp>
        <p:nvSpPr>
          <p:cNvPr id="4" name="Pladsholder til diasnummer 3"/>
          <p:cNvSpPr>
            <a:spLocks noGrp="1"/>
          </p:cNvSpPr>
          <p:nvPr>
            <p:ph type="sldNum" sz="quarter" idx="10"/>
          </p:nvPr>
        </p:nvSpPr>
        <p:spPr/>
        <p:txBody>
          <a:bodyPr/>
          <a:lstStyle/>
          <a:p>
            <a:pPr>
              <a:defRPr/>
            </a:pPr>
            <a:fld id="{6C629F6C-0E78-4FF5-8174-7E66CF057A8F}" type="slidenum">
              <a:rPr lang="da-DK" altLang="da-DK" smtClean="0"/>
              <a:pPr>
                <a:defRPr/>
              </a:pPr>
              <a:t>53</a:t>
            </a:fld>
            <a:endParaRPr lang="da-DK" altLang="da-DK"/>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Pladsholder til diasbillede 1"/>
          <p:cNvSpPr>
            <a:spLocks noGrp="1" noRot="1" noChangeAspect="1" noTextEdit="1"/>
          </p:cNvSpPr>
          <p:nvPr>
            <p:ph type="sldImg"/>
          </p:nvPr>
        </p:nvSpPr>
        <p:spPr bwMode="auto">
          <a:xfrm>
            <a:off x="274638" y="-1588"/>
            <a:ext cx="5907087" cy="4432301"/>
          </a:xfrm>
          <a:noFill/>
          <a:ln>
            <a:solidFill>
              <a:srgbClr val="000000"/>
            </a:solidFill>
            <a:miter lim="800000"/>
            <a:headEnd/>
            <a:tailEnd/>
          </a:ln>
        </p:spPr>
      </p:sp>
      <p:sp>
        <p:nvSpPr>
          <p:cNvPr id="300035" name="Pladsholder til noter 2"/>
          <p:cNvSpPr>
            <a:spLocks noGrp="1"/>
          </p:cNvSpPr>
          <p:nvPr>
            <p:ph type="body" idx="1"/>
          </p:nvPr>
        </p:nvSpPr>
        <p:spPr bwMode="auto">
          <a:noFill/>
        </p:spPr>
        <p:txBody>
          <a:bodyPr wrap="square" numCol="1" anchor="t" anchorCtr="0" compatLnSpc="1">
            <a:prstTxWarp prst="textNoShape">
              <a:avLst/>
            </a:prstTxWarp>
          </a:bodyPr>
          <a:lstStyle/>
          <a:p>
            <a:r>
              <a:rPr lang="da-DK" dirty="0" smtClean="0">
                <a:ea typeface="Geneva" charset="-128"/>
              </a:rPr>
              <a:t>Valid</a:t>
            </a:r>
            <a:r>
              <a:rPr lang="da-DK" baseline="0" dirty="0" smtClean="0">
                <a:ea typeface="Geneva" charset="-128"/>
              </a:rPr>
              <a:t> </a:t>
            </a:r>
            <a:r>
              <a:rPr lang="da-DK" baseline="0" dirty="0" err="1" smtClean="0">
                <a:ea typeface="Geneva" charset="-128"/>
              </a:rPr>
              <a:t>recognition</a:t>
            </a:r>
            <a:r>
              <a:rPr lang="da-DK" baseline="0" dirty="0" smtClean="0">
                <a:ea typeface="Geneva" charset="-128"/>
              </a:rPr>
              <a:t> </a:t>
            </a:r>
            <a:r>
              <a:rPr lang="da-DK" baseline="0" dirty="0" err="1" smtClean="0">
                <a:ea typeface="Geneva" charset="-128"/>
              </a:rPr>
              <a:t>can</a:t>
            </a:r>
            <a:r>
              <a:rPr lang="da-DK" baseline="0" dirty="0" smtClean="0">
                <a:ea typeface="Geneva" charset="-128"/>
              </a:rPr>
              <a:t> perhaps </a:t>
            </a:r>
            <a:r>
              <a:rPr lang="en-US" dirty="0"/>
              <a:t>be replaced with confirmation</a:t>
            </a:r>
            <a:br>
              <a:rPr lang="en-US" dirty="0"/>
            </a:br>
            <a:r>
              <a:rPr lang="en-US" dirty="0"/>
              <a:t>To share feelings and experiences with others makes them easier to endure and regulate. This releases energy for other development</a:t>
            </a:r>
            <a:br>
              <a:rPr lang="en-US" dirty="0"/>
            </a:br>
            <a:r>
              <a:rPr lang="en-US" dirty="0"/>
              <a:t/>
            </a:r>
            <a:br>
              <a:rPr lang="en-US" dirty="0"/>
            </a:br>
            <a:r>
              <a:rPr lang="en-US" dirty="0"/>
              <a:t>Children have a great need for making valid their experiences. Often, they have met with statements like: "It's nothing to cry about," or "it has hurt me more than you“.</a:t>
            </a:r>
            <a:br>
              <a:rPr lang="en-US" dirty="0"/>
            </a:br>
            <a:r>
              <a:rPr lang="en-US" dirty="0"/>
              <a:t>They also need to understand (believe) what happened - it's real - not a mix of fantasy and reality. To their eyes SAW  </a:t>
            </a:r>
            <a:r>
              <a:rPr lang="en-US" dirty="0" err="1"/>
              <a:t>rigth</a:t>
            </a:r>
            <a:r>
              <a:rPr lang="en-US" dirty="0"/>
              <a:t>. To their ears HEARD right.</a:t>
            </a:r>
            <a:br>
              <a:rPr lang="en-US" dirty="0"/>
            </a:br>
            <a:r>
              <a:rPr lang="en-US" dirty="0"/>
              <a:t>Only when the experience is awarded validity, the child will be able to take on the adults' interpretation of reality. (</a:t>
            </a:r>
            <a:r>
              <a:rPr lang="en-US" dirty="0" err="1"/>
              <a:t>Øvreeide</a:t>
            </a:r>
            <a:r>
              <a:rPr lang="en-US" dirty="0"/>
              <a:t> says)</a:t>
            </a:r>
            <a:br>
              <a:rPr lang="en-US" dirty="0"/>
            </a:br>
            <a:r>
              <a:rPr lang="en-US" dirty="0"/>
              <a:t/>
            </a:r>
            <a:br>
              <a:rPr lang="en-US" dirty="0"/>
            </a:br>
            <a:r>
              <a:rPr lang="en-US" dirty="0"/>
              <a:t>Finally, children need that there in a quiet way can be added relevant feelings on the experiences (opposite to what they might have been heard at home). (“You must surely have been afraid ...”)</a:t>
            </a:r>
          </a:p>
          <a:p>
            <a:endParaRPr lang="da-DK" dirty="0" smtClean="0">
              <a:ea typeface="Geneva" charset="-128"/>
            </a:endParaRPr>
          </a:p>
          <a:p>
            <a:endParaRPr lang="da-DK" dirty="0" smtClean="0">
              <a:ea typeface="Geneva" charset="-128"/>
            </a:endParaRPr>
          </a:p>
          <a:p>
            <a:endParaRPr lang="da-DK" dirty="0" smtClean="0">
              <a:ea typeface="Geneva" charset="-128"/>
            </a:endParaRPr>
          </a:p>
          <a:p>
            <a:endParaRPr lang="da-DK" dirty="0" smtClean="0">
              <a:ea typeface="Geneva" charset="-128"/>
            </a:endParaRPr>
          </a:p>
        </p:txBody>
      </p:sp>
      <p:sp>
        <p:nvSpPr>
          <p:cNvPr id="300036" name="Pladsholder til diasnummer 3"/>
          <p:cNvSpPr>
            <a:spLocks noGrp="1"/>
          </p:cNvSpPr>
          <p:nvPr>
            <p:ph type="sldNum" sz="quarter" idx="5"/>
          </p:nvPr>
        </p:nvSpPr>
        <p:spPr bwMode="auto">
          <a:noFill/>
          <a:ln>
            <a:miter lim="800000"/>
            <a:headEnd/>
            <a:tailEnd/>
          </a:ln>
        </p:spPr>
        <p:txBody>
          <a:bodyPr/>
          <a:lstStyle/>
          <a:p>
            <a:fld id="{6AFD662C-14C1-4A4C-8D96-6A6BFAF62D75}" type="slidenum">
              <a:rPr lang="da-DK" smtClean="0"/>
              <a:pPr/>
              <a:t>54</a:t>
            </a:fld>
            <a:endParaRPr lang="da-DK"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Pladsholder til diasbillede 1"/>
          <p:cNvSpPr>
            <a:spLocks noGrp="1" noRot="1" noChangeAspect="1" noTextEdit="1"/>
          </p:cNvSpPr>
          <p:nvPr>
            <p:ph type="sldImg"/>
          </p:nvPr>
        </p:nvSpPr>
        <p:spPr bwMode="auto">
          <a:xfrm>
            <a:off x="274638" y="-1588"/>
            <a:ext cx="5907087" cy="4432301"/>
          </a:xfrm>
          <a:noFill/>
          <a:ln>
            <a:solidFill>
              <a:srgbClr val="000000"/>
            </a:solidFill>
            <a:miter lim="800000"/>
            <a:headEnd/>
            <a:tailEnd/>
          </a:ln>
        </p:spPr>
      </p:sp>
      <p:sp>
        <p:nvSpPr>
          <p:cNvPr id="301059" name="Pladsholder til noter 2"/>
          <p:cNvSpPr>
            <a:spLocks noGrp="1"/>
          </p:cNvSpPr>
          <p:nvPr>
            <p:ph type="body" idx="1"/>
          </p:nvPr>
        </p:nvSpPr>
        <p:spPr bwMode="auto">
          <a:noFill/>
        </p:spPr>
        <p:txBody>
          <a:bodyPr wrap="square" lIns="85769" tIns="42884" rIns="85769" bIns="42884" numCol="1" anchor="t" anchorCtr="0" compatLnSpc="1">
            <a:prstTxWarp prst="textNoShape">
              <a:avLst/>
            </a:prstTxWarp>
          </a:bodyPr>
          <a:lstStyle/>
          <a:p>
            <a:pPr marL="214209" indent="-214209">
              <a:lnSpc>
                <a:spcPct val="90000"/>
              </a:lnSpc>
            </a:pPr>
            <a:r>
              <a:rPr lang="en-US" dirty="0" smtClean="0">
                <a:effectLst/>
                <a:latin typeface="arial"/>
              </a:rPr>
              <a:t>The child is heard and believed</a:t>
            </a:r>
            <a:br>
              <a:rPr lang="en-US" dirty="0" smtClean="0">
                <a:effectLst/>
                <a:latin typeface="arial"/>
              </a:rPr>
            </a:br>
            <a:r>
              <a:rPr lang="en-US" dirty="0" smtClean="0">
                <a:effectLst/>
                <a:latin typeface="arial"/>
              </a:rPr>
              <a:t/>
            </a:r>
            <a:br>
              <a:rPr lang="en-US" dirty="0" smtClean="0">
                <a:effectLst/>
                <a:latin typeface="arial"/>
              </a:rPr>
            </a:br>
            <a:r>
              <a:rPr lang="en-US" dirty="0" smtClean="0">
                <a:effectLst/>
                <a:latin typeface="arial"/>
              </a:rPr>
              <a:t>It eases the experience of solitude for the child.</a:t>
            </a:r>
            <a:br>
              <a:rPr lang="en-US" dirty="0" smtClean="0">
                <a:effectLst/>
                <a:latin typeface="arial"/>
              </a:rPr>
            </a:br>
            <a:r>
              <a:rPr lang="en-US" dirty="0" smtClean="0">
                <a:effectLst/>
                <a:latin typeface="arial"/>
              </a:rPr>
              <a:t/>
            </a:r>
            <a:br>
              <a:rPr lang="en-US" dirty="0" smtClean="0">
                <a:effectLst/>
                <a:latin typeface="arial"/>
              </a:rPr>
            </a:br>
            <a:r>
              <a:rPr lang="en-US" dirty="0" smtClean="0">
                <a:effectLst/>
                <a:latin typeface="arial"/>
              </a:rPr>
              <a:t>It supports that</a:t>
            </a:r>
            <a:r>
              <a:rPr lang="en-US" baseline="0" dirty="0" smtClean="0">
                <a:effectLst/>
                <a:latin typeface="arial"/>
              </a:rPr>
              <a:t> </a:t>
            </a:r>
            <a:r>
              <a:rPr lang="en-US" dirty="0" smtClean="0">
                <a:effectLst/>
                <a:latin typeface="arial"/>
              </a:rPr>
              <a:t>the child</a:t>
            </a:r>
            <a:r>
              <a:rPr lang="en-US" baseline="0" dirty="0" smtClean="0">
                <a:effectLst/>
                <a:latin typeface="arial"/>
              </a:rPr>
              <a:t> can understand and believe </a:t>
            </a:r>
            <a:r>
              <a:rPr lang="en-US" dirty="0" smtClean="0">
                <a:effectLst/>
                <a:latin typeface="arial"/>
              </a:rPr>
              <a:t>in reality.</a:t>
            </a:r>
            <a:br>
              <a:rPr lang="en-US" dirty="0" smtClean="0">
                <a:effectLst/>
                <a:latin typeface="arial"/>
              </a:rPr>
            </a:br>
            <a:r>
              <a:rPr lang="en-US" dirty="0" smtClean="0">
                <a:effectLst/>
                <a:latin typeface="arial"/>
              </a:rPr>
              <a:t/>
            </a:r>
            <a:br>
              <a:rPr lang="en-US" dirty="0" smtClean="0">
                <a:effectLst/>
                <a:latin typeface="arial"/>
              </a:rPr>
            </a:br>
            <a:r>
              <a:rPr lang="en-US" dirty="0" smtClean="0">
                <a:effectLst/>
                <a:latin typeface="arial"/>
              </a:rPr>
              <a:t>By talking about the abuse you can as a professional contribute to the documentation</a:t>
            </a:r>
            <a:r>
              <a:rPr lang="en-US" baseline="0" dirty="0" smtClean="0">
                <a:effectLst/>
                <a:latin typeface="arial"/>
              </a:rPr>
              <a:t> of </a:t>
            </a:r>
            <a:r>
              <a:rPr lang="en-US" dirty="0" smtClean="0">
                <a:effectLst/>
                <a:latin typeface="arial"/>
              </a:rPr>
              <a:t>the violence (Write down: what did you ask. What did the child the answer).</a:t>
            </a:r>
            <a:endParaRPr lang="da-DK" dirty="0" smtClean="0">
              <a:ea typeface="Geneva" charset="-128"/>
            </a:endParaRPr>
          </a:p>
          <a:p>
            <a:pPr marL="214209" indent="-214209">
              <a:lnSpc>
                <a:spcPct val="90000"/>
              </a:lnSpc>
            </a:pPr>
            <a:endParaRPr lang="da-DK" dirty="0" smtClean="0">
              <a:ea typeface="Geneva" charset="-128"/>
            </a:endParaRPr>
          </a:p>
        </p:txBody>
      </p:sp>
      <p:sp>
        <p:nvSpPr>
          <p:cNvPr id="301060" name="Pladsholder til diasnummer 3"/>
          <p:cNvSpPr txBox="1">
            <a:spLocks noGrp="1"/>
          </p:cNvSpPr>
          <p:nvPr/>
        </p:nvSpPr>
        <p:spPr bwMode="auto">
          <a:xfrm>
            <a:off x="3773068" y="9428167"/>
            <a:ext cx="2888084" cy="496886"/>
          </a:xfrm>
          <a:prstGeom prst="rect">
            <a:avLst/>
          </a:prstGeom>
          <a:noFill/>
          <a:ln w="9525">
            <a:noFill/>
            <a:miter lim="800000"/>
            <a:headEnd/>
            <a:tailEnd/>
          </a:ln>
        </p:spPr>
        <p:txBody>
          <a:bodyPr lIns="85769" tIns="42884" rIns="85769" bIns="42884" anchor="b"/>
          <a:lstStyle/>
          <a:p>
            <a:pPr algn="r" defTabSz="856832"/>
            <a:fld id="{94F2FDCF-5B20-4D4A-B2BC-D6B675C4A021}" type="slidenum">
              <a:rPr lang="da-DK" sz="1000">
                <a:ea typeface="MS PGothic" pitchFamily="34" charset="-128"/>
              </a:rPr>
              <a:pPr algn="r" defTabSz="856832"/>
              <a:t>55</a:t>
            </a:fld>
            <a:endParaRPr lang="da-DK" sz="1000" dirty="0">
              <a:ea typeface="MS PGothic" pitchFamily="34"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TextEdit="1"/>
          </p:cNvSpPr>
          <p:nvPr>
            <p:ph type="sldImg"/>
          </p:nvPr>
        </p:nvSpPr>
        <p:spPr bwMode="auto">
          <a:xfrm>
            <a:off x="274638" y="-1588"/>
            <a:ext cx="5907087" cy="4432301"/>
          </a:xfrm>
          <a:noFill/>
          <a:ln>
            <a:solidFill>
              <a:srgbClr val="000000"/>
            </a:solidFill>
            <a:miter lim="800000"/>
            <a:headEnd/>
            <a:tailEnd/>
          </a:ln>
        </p:spPr>
      </p:sp>
      <p:sp>
        <p:nvSpPr>
          <p:cNvPr id="259075" name="Rectangle 3"/>
          <p:cNvSpPr>
            <a:spLocks noGrp="1"/>
          </p:cNvSpPr>
          <p:nvPr>
            <p:ph type="body" idx="1"/>
          </p:nvPr>
        </p:nvSpPr>
        <p:spPr bwMode="auto">
          <a:xfrm>
            <a:off x="666433" y="4717610"/>
            <a:ext cx="5329879" cy="4463975"/>
          </a:xfrm>
          <a:noFill/>
        </p:spPr>
        <p:txBody>
          <a:bodyPr wrap="square" numCol="1" anchor="t" anchorCtr="0" compatLnSpc="1">
            <a:prstTxWarp prst="textNoShape">
              <a:avLst/>
            </a:prstTxWarp>
          </a:bodyPr>
          <a:lstStyle/>
          <a:p>
            <a:pPr>
              <a:buFontTx/>
              <a:buChar char="-"/>
            </a:pPr>
            <a:r>
              <a:rPr lang="en-US" dirty="0"/>
              <a:t>ATTENTION! Pay attention to the presence of "the invisible third" - that parents (ore the people in parents place) are ALWAYS - invisibly - present in the room !!</a:t>
            </a:r>
            <a:br>
              <a:rPr lang="en-US" dirty="0"/>
            </a:br>
            <a:r>
              <a:rPr lang="en-US" dirty="0"/>
              <a:t/>
            </a:r>
            <a:br>
              <a:rPr lang="en-US" dirty="0"/>
            </a:br>
            <a:r>
              <a:rPr lang="en-US" dirty="0"/>
              <a:t>Loyalty: ... Which can also be the child's way to take care of themselves - fear!</a:t>
            </a:r>
            <a:br>
              <a:rPr lang="en-US" dirty="0"/>
            </a:br>
            <a:r>
              <a:rPr lang="en-US" dirty="0"/>
              <a:t/>
            </a:r>
            <a:br>
              <a:rPr lang="en-US" dirty="0"/>
            </a:br>
            <a:r>
              <a:rPr lang="en-US" dirty="0"/>
              <a:t>In the interview, it is important:</a:t>
            </a:r>
            <a:br>
              <a:rPr lang="en-US" dirty="0"/>
            </a:br>
            <a:r>
              <a:rPr lang="en-US" dirty="0"/>
              <a:t>-to make the child visible</a:t>
            </a:r>
            <a:br>
              <a:rPr lang="en-US" dirty="0"/>
            </a:br>
            <a:r>
              <a:rPr lang="en-US" dirty="0"/>
              <a:t>-to give the interview structure</a:t>
            </a:r>
            <a:br>
              <a:rPr lang="en-US" dirty="0"/>
            </a:br>
            <a:r>
              <a:rPr lang="en-US" dirty="0"/>
              <a:t>-to make a conversation with the child - not questioning the</a:t>
            </a:r>
            <a:br>
              <a:rPr lang="en-US" dirty="0"/>
            </a:br>
            <a:r>
              <a:rPr lang="en-US" dirty="0"/>
              <a:t>-to reduce the child's emotional chaos by giving space and identify feelings - anger, sadness and shame etc.</a:t>
            </a:r>
            <a:br>
              <a:rPr lang="en-US" dirty="0"/>
            </a:br>
            <a:r>
              <a:rPr lang="en-US" dirty="0"/>
              <a:t>-to reduce the child's sense of guilt and responsibility</a:t>
            </a:r>
            <a:br>
              <a:rPr lang="en-US" dirty="0"/>
            </a:br>
            <a:r>
              <a:rPr lang="en-US" dirty="0"/>
              <a:t>-to be aware of and cautious about the child's feelings of ambivalence and loyalty</a:t>
            </a:r>
            <a:br>
              <a:rPr lang="en-US" dirty="0"/>
            </a:br>
            <a:r>
              <a:rPr lang="en-US" dirty="0"/>
              <a:t>-to give room for the child's own initiatives</a:t>
            </a:r>
            <a:br>
              <a:rPr lang="en-US" dirty="0"/>
            </a:br>
            <a:r>
              <a:rPr lang="en-US" dirty="0"/>
              <a:t>-support the child's coping strategies including denial, </a:t>
            </a:r>
            <a:r>
              <a:rPr lang="en-US" dirty="0" err="1"/>
              <a:t>idealisation</a:t>
            </a:r>
            <a:r>
              <a:rPr lang="en-US" dirty="0"/>
              <a:t>, deter reactions. They may have been an appropriate part of a coping strategy / process</a:t>
            </a:r>
            <a:br>
              <a:rPr lang="en-US" dirty="0"/>
            </a:br>
            <a:r>
              <a:rPr lang="en-US" dirty="0"/>
              <a:t>-to be aware that the conversation with the child about possible abuse can create a new situation in the child's relationships and have severe repercussions in the child’s care situation</a:t>
            </a:r>
            <a:endParaRPr lang="da-DK" dirty="0" smtClean="0">
              <a:ea typeface="Geneva" charset="-128"/>
            </a:endParaRPr>
          </a:p>
          <a:p>
            <a:pPr>
              <a:buFontTx/>
              <a:buChar char="-"/>
            </a:pPr>
            <a:endParaRPr lang="da-DK" dirty="0" smtClean="0">
              <a:ea typeface="Geneva" charset="-128"/>
            </a:endParaRPr>
          </a:p>
          <a:p>
            <a:endParaRPr lang="da-DK" dirty="0" smtClean="0">
              <a:ea typeface="Geneva"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274638" y="-1588"/>
            <a:ext cx="5907087" cy="4432301"/>
          </a:xfrm>
        </p:spPr>
      </p:sp>
      <p:sp>
        <p:nvSpPr>
          <p:cNvPr id="3" name="Pladsholder til noter 2"/>
          <p:cNvSpPr>
            <a:spLocks noGrp="1"/>
          </p:cNvSpPr>
          <p:nvPr>
            <p:ph type="body" idx="1"/>
          </p:nvPr>
        </p:nvSpPr>
        <p:spPr/>
        <p:txBody>
          <a:bodyPr>
            <a:normAutofit/>
          </a:bodyPr>
          <a:lstStyle/>
          <a:p>
            <a:r>
              <a:rPr lang="da-DK" dirty="0" err="1" smtClean="0"/>
              <a:t>Make</a:t>
            </a:r>
            <a:r>
              <a:rPr lang="da-DK" dirty="0" smtClean="0"/>
              <a:t> </a:t>
            </a:r>
            <a:r>
              <a:rPr lang="da-DK" dirty="0" err="1" smtClean="0"/>
              <a:t>space</a:t>
            </a:r>
            <a:r>
              <a:rPr lang="da-DK" dirty="0" smtClean="0"/>
              <a:t> for the </a:t>
            </a:r>
            <a:r>
              <a:rPr lang="da-DK" dirty="0" err="1" smtClean="0"/>
              <a:t>childs</a:t>
            </a:r>
            <a:r>
              <a:rPr lang="da-DK" dirty="0" smtClean="0"/>
              <a:t> </a:t>
            </a:r>
            <a:r>
              <a:rPr lang="da-DK" dirty="0" err="1" smtClean="0"/>
              <a:t>free</a:t>
            </a:r>
            <a:r>
              <a:rPr lang="da-DK" dirty="0" smtClean="0"/>
              <a:t> </a:t>
            </a:r>
            <a:r>
              <a:rPr lang="da-DK" dirty="0" err="1" smtClean="0"/>
              <a:t>storytelling</a:t>
            </a:r>
            <a:r>
              <a:rPr lang="da-DK" dirty="0" smtClean="0"/>
              <a:t>.</a:t>
            </a:r>
            <a:endParaRPr lang="da-DK" dirty="0"/>
          </a:p>
        </p:txBody>
      </p:sp>
      <p:sp>
        <p:nvSpPr>
          <p:cNvPr id="4" name="Pladsholder til diasnummer 3"/>
          <p:cNvSpPr>
            <a:spLocks noGrp="1"/>
          </p:cNvSpPr>
          <p:nvPr>
            <p:ph type="sldNum" sz="quarter" idx="10"/>
          </p:nvPr>
        </p:nvSpPr>
        <p:spPr/>
        <p:txBody>
          <a:bodyPr/>
          <a:lstStyle/>
          <a:p>
            <a:pPr>
              <a:defRPr/>
            </a:pPr>
            <a:fld id="{6C629F6C-0E78-4FF5-8174-7E66CF057A8F}" type="slidenum">
              <a:rPr lang="da-DK" altLang="da-DK" smtClean="0"/>
              <a:pPr>
                <a:defRPr/>
              </a:pPr>
              <a:t>57</a:t>
            </a:fld>
            <a:endParaRPr lang="da-DK" altLang="da-DK"/>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274638" y="-1588"/>
            <a:ext cx="5907087" cy="4432301"/>
          </a:xfrm>
        </p:spPr>
      </p:sp>
      <p:sp>
        <p:nvSpPr>
          <p:cNvPr id="3" name="Pladsholder til noter 2"/>
          <p:cNvSpPr>
            <a:spLocks noGrp="1"/>
          </p:cNvSpPr>
          <p:nvPr>
            <p:ph type="body" idx="1"/>
          </p:nvPr>
        </p:nvSpPr>
        <p:spPr/>
        <p:txBody>
          <a:bodyPr>
            <a:normAutofit/>
          </a:bodyPr>
          <a:lstStyle/>
          <a:p>
            <a:endParaRPr lang="da-DK" dirty="0" smtClean="0"/>
          </a:p>
          <a:p>
            <a:endParaRPr lang="da-DK" dirty="0"/>
          </a:p>
        </p:txBody>
      </p:sp>
      <p:sp>
        <p:nvSpPr>
          <p:cNvPr id="4" name="Pladsholder til diasnummer 3"/>
          <p:cNvSpPr>
            <a:spLocks noGrp="1"/>
          </p:cNvSpPr>
          <p:nvPr>
            <p:ph type="sldNum" sz="quarter" idx="10"/>
          </p:nvPr>
        </p:nvSpPr>
        <p:spPr/>
        <p:txBody>
          <a:bodyPr/>
          <a:lstStyle/>
          <a:p>
            <a:pPr>
              <a:defRPr/>
            </a:pPr>
            <a:fld id="{6C629F6C-0E78-4FF5-8174-7E66CF057A8F}" type="slidenum">
              <a:rPr lang="da-DK" altLang="da-DK" smtClean="0"/>
              <a:pPr>
                <a:defRPr/>
              </a:pPr>
              <a:t>58</a:t>
            </a:fld>
            <a:endParaRPr lang="da-DK" altLang="da-DK"/>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Pladsholder til diasbillede 1"/>
          <p:cNvSpPr>
            <a:spLocks noGrp="1" noRot="1" noChangeAspect="1" noTextEdit="1"/>
          </p:cNvSpPr>
          <p:nvPr>
            <p:ph type="sldImg"/>
          </p:nvPr>
        </p:nvSpPr>
        <p:spPr bwMode="auto">
          <a:xfrm>
            <a:off x="274638" y="-1588"/>
            <a:ext cx="5907087" cy="4432301"/>
          </a:xfrm>
          <a:noFill/>
          <a:ln>
            <a:solidFill>
              <a:srgbClr val="000000"/>
            </a:solidFill>
            <a:miter lim="800000"/>
            <a:headEnd/>
            <a:tailEnd/>
          </a:ln>
        </p:spPr>
      </p:sp>
      <p:sp>
        <p:nvSpPr>
          <p:cNvPr id="265219" name="Pladsholder til noter 2"/>
          <p:cNvSpPr>
            <a:spLocks noGrp="1"/>
          </p:cNvSpPr>
          <p:nvPr>
            <p:ph type="body" idx="1"/>
          </p:nvPr>
        </p:nvSpPr>
        <p:spPr bwMode="auto">
          <a:noFill/>
        </p:spPr>
        <p:txBody>
          <a:bodyPr wrap="square" numCol="1" anchor="t" anchorCtr="0" compatLnSpc="1">
            <a:prstTxWarp prst="textNoShape">
              <a:avLst/>
            </a:prstTxWarp>
          </a:bodyPr>
          <a:lstStyle/>
          <a:p>
            <a:endParaRPr lang="da-DK" dirty="0" smtClean="0">
              <a:ea typeface="Geneva" charset="-128"/>
            </a:endParaRPr>
          </a:p>
          <a:p>
            <a:r>
              <a:rPr lang="da-DK" dirty="0" smtClean="0">
                <a:ea typeface="Geneva" charset="-128"/>
              </a:rPr>
              <a:t>Sum up and </a:t>
            </a:r>
            <a:r>
              <a:rPr lang="da-DK" dirty="0" err="1" smtClean="0">
                <a:ea typeface="Geneva" charset="-128"/>
              </a:rPr>
              <a:t>close</a:t>
            </a:r>
            <a:r>
              <a:rPr lang="da-DK" dirty="0" smtClean="0">
                <a:ea typeface="Geneva" charset="-128"/>
              </a:rPr>
              <a:t>: </a:t>
            </a:r>
            <a:r>
              <a:rPr lang="da-DK" dirty="0" err="1" smtClean="0">
                <a:ea typeface="Geneva" charset="-128"/>
              </a:rPr>
              <a:t>You</a:t>
            </a:r>
            <a:r>
              <a:rPr lang="da-DK" dirty="0" smtClean="0">
                <a:ea typeface="Geneva" charset="-128"/>
              </a:rPr>
              <a:t> have told </a:t>
            </a:r>
            <a:r>
              <a:rPr lang="da-DK" dirty="0" err="1" smtClean="0">
                <a:ea typeface="Geneva" charset="-128"/>
              </a:rPr>
              <a:t>me</a:t>
            </a:r>
            <a:r>
              <a:rPr lang="da-DK" baseline="0" dirty="0" smtClean="0">
                <a:ea typeface="Geneva" charset="-128"/>
              </a:rPr>
              <a:t> </a:t>
            </a:r>
            <a:r>
              <a:rPr lang="da-DK" baseline="0" dirty="0" err="1" smtClean="0">
                <a:ea typeface="Geneva" charset="-128"/>
              </a:rPr>
              <a:t>about/that</a:t>
            </a:r>
            <a:r>
              <a:rPr lang="da-DK" baseline="0" dirty="0" smtClean="0">
                <a:ea typeface="Geneva" charset="-128"/>
              </a:rPr>
              <a:t>…. </a:t>
            </a:r>
            <a:r>
              <a:rPr lang="da-DK" baseline="0" dirty="0" err="1" smtClean="0">
                <a:ea typeface="Geneva" charset="-128"/>
              </a:rPr>
              <a:t>You</a:t>
            </a:r>
            <a:r>
              <a:rPr lang="da-DK" baseline="0" dirty="0" smtClean="0">
                <a:ea typeface="Geneva" charset="-128"/>
              </a:rPr>
              <a:t> have </a:t>
            </a:r>
            <a:r>
              <a:rPr lang="da-DK" baseline="0" dirty="0" err="1" smtClean="0">
                <a:ea typeface="Geneva" charset="-128"/>
              </a:rPr>
              <a:t>been</a:t>
            </a:r>
            <a:r>
              <a:rPr lang="da-DK" baseline="0" dirty="0" smtClean="0">
                <a:ea typeface="Geneva" charset="-128"/>
              </a:rPr>
              <a:t> </a:t>
            </a:r>
            <a:r>
              <a:rPr lang="da-DK" baseline="0" dirty="0" err="1" smtClean="0">
                <a:ea typeface="Geneva" charset="-128"/>
              </a:rPr>
              <a:t>very</a:t>
            </a:r>
            <a:r>
              <a:rPr lang="da-DK" baseline="0" dirty="0" smtClean="0">
                <a:ea typeface="Geneva" charset="-128"/>
              </a:rPr>
              <a:t> </a:t>
            </a:r>
            <a:r>
              <a:rPr lang="da-DK" baseline="0" dirty="0" err="1" smtClean="0">
                <a:ea typeface="Geneva" charset="-128"/>
              </a:rPr>
              <a:t>good</a:t>
            </a:r>
            <a:r>
              <a:rPr lang="da-DK" baseline="0" dirty="0" smtClean="0">
                <a:ea typeface="Geneva" charset="-128"/>
              </a:rPr>
              <a:t> eksplane to </a:t>
            </a:r>
            <a:r>
              <a:rPr lang="da-DK" baseline="0" dirty="0" err="1" smtClean="0">
                <a:ea typeface="Geneva" charset="-128"/>
              </a:rPr>
              <a:t>me</a:t>
            </a:r>
            <a:r>
              <a:rPr lang="da-DK" baseline="0" dirty="0" smtClean="0">
                <a:ea typeface="Geneva" charset="-128"/>
              </a:rPr>
              <a:t>……/. It is so </a:t>
            </a:r>
            <a:r>
              <a:rPr lang="da-DK" baseline="0" dirty="0" err="1" smtClean="0">
                <a:ea typeface="Geneva" charset="-128"/>
              </a:rPr>
              <a:t>good</a:t>
            </a:r>
            <a:r>
              <a:rPr lang="da-DK" baseline="0" dirty="0" smtClean="0">
                <a:ea typeface="Geneva" charset="-128"/>
              </a:rPr>
              <a:t>, </a:t>
            </a:r>
            <a:r>
              <a:rPr lang="da-DK" baseline="0" dirty="0" err="1" smtClean="0">
                <a:ea typeface="Geneva" charset="-128"/>
              </a:rPr>
              <a:t>that</a:t>
            </a:r>
            <a:r>
              <a:rPr lang="da-DK" baseline="0" dirty="0" smtClean="0">
                <a:ea typeface="Geneva" charset="-128"/>
              </a:rPr>
              <a:t> </a:t>
            </a:r>
            <a:r>
              <a:rPr lang="da-DK" baseline="0" dirty="0" err="1" smtClean="0">
                <a:ea typeface="Geneva" charset="-128"/>
              </a:rPr>
              <a:t>you</a:t>
            </a:r>
            <a:r>
              <a:rPr lang="da-DK" baseline="0" dirty="0" smtClean="0">
                <a:ea typeface="Geneva" charset="-128"/>
              </a:rPr>
              <a:t> have told </a:t>
            </a:r>
            <a:r>
              <a:rPr lang="da-DK" baseline="0" dirty="0" err="1" smtClean="0">
                <a:ea typeface="Geneva" charset="-128"/>
              </a:rPr>
              <a:t>your</a:t>
            </a:r>
            <a:r>
              <a:rPr lang="da-DK" baseline="0" dirty="0" smtClean="0">
                <a:ea typeface="Geneva" charset="-128"/>
              </a:rPr>
              <a:t> </a:t>
            </a:r>
            <a:r>
              <a:rPr lang="da-DK" baseline="0" dirty="0" err="1" smtClean="0">
                <a:ea typeface="Geneva" charset="-128"/>
              </a:rPr>
              <a:t>teacher</a:t>
            </a:r>
            <a:r>
              <a:rPr lang="da-DK" baseline="0" dirty="0" smtClean="0">
                <a:ea typeface="Geneva" charset="-128"/>
              </a:rPr>
              <a:t>….</a:t>
            </a:r>
            <a:endParaRPr lang="da-DK" dirty="0" smtClean="0">
              <a:ea typeface="Geneva" charset="-128"/>
            </a:endParaRPr>
          </a:p>
          <a:p>
            <a:r>
              <a:rPr lang="da-DK" dirty="0" err="1" smtClean="0">
                <a:ea typeface="Geneva" charset="-128"/>
              </a:rPr>
              <a:t>How</a:t>
            </a:r>
            <a:r>
              <a:rPr lang="da-DK" dirty="0" smtClean="0">
                <a:ea typeface="Geneva" charset="-128"/>
              </a:rPr>
              <a:t> has it </a:t>
            </a:r>
            <a:r>
              <a:rPr lang="da-DK" dirty="0" err="1" smtClean="0">
                <a:ea typeface="Geneva" charset="-128"/>
              </a:rPr>
              <a:t>been</a:t>
            </a:r>
            <a:r>
              <a:rPr lang="da-DK" dirty="0" smtClean="0">
                <a:ea typeface="Geneva" charset="-128"/>
              </a:rPr>
              <a:t>?</a:t>
            </a:r>
          </a:p>
          <a:p>
            <a:endParaRPr lang="da-DK" dirty="0" smtClean="0">
              <a:ea typeface="Geneva" charset="-128"/>
            </a:endParaRPr>
          </a:p>
          <a:p>
            <a:r>
              <a:rPr lang="da-DK" dirty="0" smtClean="0">
                <a:ea typeface="Geneva" charset="-128"/>
              </a:rPr>
              <a:t>An </a:t>
            </a:r>
            <a:r>
              <a:rPr lang="da-DK" dirty="0" err="1" smtClean="0">
                <a:ea typeface="Geneva" charset="-128"/>
              </a:rPr>
              <a:t>then</a:t>
            </a:r>
            <a:r>
              <a:rPr lang="da-DK" dirty="0" smtClean="0">
                <a:ea typeface="Geneva" charset="-128"/>
              </a:rPr>
              <a:t> – talk </a:t>
            </a:r>
            <a:r>
              <a:rPr lang="da-DK" dirty="0" err="1" smtClean="0">
                <a:ea typeface="Geneva" charset="-128"/>
              </a:rPr>
              <a:t>about</a:t>
            </a:r>
            <a:r>
              <a:rPr lang="da-DK" dirty="0" smtClean="0">
                <a:ea typeface="Geneva" charset="-128"/>
              </a:rPr>
              <a:t> </a:t>
            </a:r>
            <a:r>
              <a:rPr lang="da-DK" dirty="0" err="1" smtClean="0">
                <a:ea typeface="Geneva" charset="-128"/>
              </a:rPr>
              <a:t>what</a:t>
            </a:r>
            <a:r>
              <a:rPr lang="da-DK" dirty="0" smtClean="0">
                <a:ea typeface="Geneva" charset="-128"/>
              </a:rPr>
              <a:t> the </a:t>
            </a:r>
            <a:r>
              <a:rPr lang="da-DK" dirty="0" err="1" smtClean="0">
                <a:ea typeface="Geneva" charset="-128"/>
              </a:rPr>
              <a:t>child</a:t>
            </a:r>
            <a:r>
              <a:rPr lang="da-DK" dirty="0" smtClean="0">
                <a:ea typeface="Geneva" charset="-128"/>
              </a:rPr>
              <a:t> is </a:t>
            </a:r>
            <a:r>
              <a:rPr lang="da-DK" dirty="0" err="1" smtClean="0">
                <a:ea typeface="Geneva" charset="-128"/>
              </a:rPr>
              <a:t>planning</a:t>
            </a:r>
            <a:r>
              <a:rPr lang="da-DK" dirty="0" smtClean="0">
                <a:ea typeface="Geneva" charset="-128"/>
              </a:rPr>
              <a:t> to do </a:t>
            </a:r>
            <a:r>
              <a:rPr lang="da-DK" dirty="0" err="1" smtClean="0">
                <a:ea typeface="Geneva" charset="-128"/>
              </a:rPr>
              <a:t>now</a:t>
            </a:r>
            <a:r>
              <a:rPr lang="da-DK" dirty="0" smtClean="0">
                <a:ea typeface="Geneva" charset="-128"/>
              </a:rPr>
              <a:t> – </a:t>
            </a:r>
            <a:r>
              <a:rPr lang="da-DK" dirty="0" err="1" smtClean="0">
                <a:ea typeface="Geneva" charset="-128"/>
              </a:rPr>
              <a:t>make</a:t>
            </a:r>
            <a:r>
              <a:rPr lang="da-DK" dirty="0" smtClean="0">
                <a:ea typeface="Geneva" charset="-128"/>
              </a:rPr>
              <a:t> a transition !!</a:t>
            </a:r>
          </a:p>
          <a:p>
            <a:endParaRPr lang="da-DK" dirty="0" smtClean="0">
              <a:ea typeface="Geneva" charset="-128"/>
            </a:endParaRPr>
          </a:p>
          <a:p>
            <a:r>
              <a:rPr lang="da-DK" dirty="0" err="1" smtClean="0">
                <a:ea typeface="Geneva" charset="-128"/>
              </a:rPr>
              <a:t>Make</a:t>
            </a:r>
            <a:r>
              <a:rPr lang="da-DK" dirty="0" smtClean="0">
                <a:ea typeface="Geneva" charset="-128"/>
              </a:rPr>
              <a:t> an </a:t>
            </a:r>
            <a:r>
              <a:rPr lang="da-DK" dirty="0" err="1" smtClean="0">
                <a:ea typeface="Geneva" charset="-128"/>
              </a:rPr>
              <a:t>appointment</a:t>
            </a:r>
            <a:r>
              <a:rPr lang="da-DK" dirty="0" smtClean="0">
                <a:ea typeface="Geneva" charset="-128"/>
              </a:rPr>
              <a:t> to se the </a:t>
            </a:r>
            <a:r>
              <a:rPr lang="da-DK" dirty="0" err="1" smtClean="0">
                <a:ea typeface="Geneva" charset="-128"/>
              </a:rPr>
              <a:t>child</a:t>
            </a:r>
            <a:r>
              <a:rPr lang="da-DK" dirty="0" smtClean="0">
                <a:ea typeface="Geneva" charset="-128"/>
              </a:rPr>
              <a:t> </a:t>
            </a:r>
            <a:r>
              <a:rPr lang="da-DK" dirty="0" err="1" smtClean="0">
                <a:ea typeface="Geneva" charset="-128"/>
              </a:rPr>
              <a:t>again</a:t>
            </a:r>
            <a:r>
              <a:rPr lang="da-DK" dirty="0" smtClean="0">
                <a:ea typeface="Geneva" charset="-128"/>
              </a:rPr>
              <a:t>!!</a:t>
            </a:r>
          </a:p>
        </p:txBody>
      </p:sp>
      <p:sp>
        <p:nvSpPr>
          <p:cNvPr id="265220" name="Pladsholder til diasnummer 3"/>
          <p:cNvSpPr>
            <a:spLocks noGrp="1"/>
          </p:cNvSpPr>
          <p:nvPr>
            <p:ph type="sldNum" sz="quarter" idx="5"/>
          </p:nvPr>
        </p:nvSpPr>
        <p:spPr bwMode="auto">
          <a:noFill/>
          <a:ln>
            <a:miter lim="800000"/>
            <a:headEnd/>
            <a:tailEnd/>
          </a:ln>
        </p:spPr>
        <p:txBody>
          <a:bodyPr/>
          <a:lstStyle/>
          <a:p>
            <a:fld id="{44001124-DD1B-4A2B-8071-FDBC7DF63B88}" type="slidenum">
              <a:rPr lang="da-DK" smtClean="0"/>
              <a:pPr/>
              <a:t>59</a:t>
            </a:fld>
            <a:endParaRPr lang="da-DK"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274638" y="-1588"/>
            <a:ext cx="5907087" cy="4432301"/>
          </a:xfrm>
        </p:spPr>
      </p:sp>
      <p:sp>
        <p:nvSpPr>
          <p:cNvPr id="3" name="Pladsholder til noter 2"/>
          <p:cNvSpPr>
            <a:spLocks noGrp="1"/>
          </p:cNvSpPr>
          <p:nvPr>
            <p:ph type="body" idx="1"/>
          </p:nvPr>
        </p:nvSpPr>
        <p:spPr/>
        <p:txBody>
          <a:bodyPr>
            <a:normAutofit/>
          </a:bodyPr>
          <a:lstStyle/>
          <a:p>
            <a:endParaRPr lang="da-DK" dirty="0"/>
          </a:p>
        </p:txBody>
      </p:sp>
      <p:sp>
        <p:nvSpPr>
          <p:cNvPr id="4" name="Pladsholder til diasnummer 3"/>
          <p:cNvSpPr>
            <a:spLocks noGrp="1"/>
          </p:cNvSpPr>
          <p:nvPr>
            <p:ph type="sldNum" sz="quarter" idx="10"/>
          </p:nvPr>
        </p:nvSpPr>
        <p:spPr/>
        <p:txBody>
          <a:bodyPr/>
          <a:lstStyle/>
          <a:p>
            <a:pPr>
              <a:defRPr/>
            </a:pPr>
            <a:fld id="{6C629F6C-0E78-4FF5-8174-7E66CF057A8F}" type="slidenum">
              <a:rPr lang="da-DK" altLang="da-DK" smtClean="0"/>
              <a:pPr>
                <a:defRPr/>
              </a:pPr>
              <a:t>6</a:t>
            </a:fld>
            <a:endParaRPr lang="da-DK" altLang="da-DK"/>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Pladsholder til diasbillede 1"/>
          <p:cNvSpPr>
            <a:spLocks noGrp="1" noRot="1" noChangeAspect="1" noTextEdit="1"/>
          </p:cNvSpPr>
          <p:nvPr>
            <p:ph type="sldImg"/>
          </p:nvPr>
        </p:nvSpPr>
        <p:spPr bwMode="auto">
          <a:xfrm>
            <a:off x="274638" y="-1588"/>
            <a:ext cx="5907087" cy="4432301"/>
          </a:xfrm>
          <a:noFill/>
          <a:ln>
            <a:solidFill>
              <a:srgbClr val="000000"/>
            </a:solidFill>
            <a:miter lim="800000"/>
            <a:headEnd/>
            <a:tailEnd/>
          </a:ln>
        </p:spPr>
      </p:sp>
      <p:sp>
        <p:nvSpPr>
          <p:cNvPr id="266243" name="Pladsholder til noter 2"/>
          <p:cNvSpPr>
            <a:spLocks noGrp="1"/>
          </p:cNvSpPr>
          <p:nvPr>
            <p:ph type="body" idx="1"/>
          </p:nvPr>
        </p:nvSpPr>
        <p:spPr bwMode="auto">
          <a:noFill/>
        </p:spPr>
        <p:txBody>
          <a:bodyPr wrap="square" numCol="1" anchor="t" anchorCtr="0" compatLnSpc="1">
            <a:prstTxWarp prst="textNoShape">
              <a:avLst/>
            </a:prstTxWarp>
          </a:bodyPr>
          <a:lstStyle/>
          <a:p>
            <a:r>
              <a:rPr lang="en-US" dirty="0"/>
              <a:t>“Talking to children - methodical conversations with children in difficult life situations” (2009)</a:t>
            </a:r>
            <a:br>
              <a:rPr lang="en-US" dirty="0"/>
            </a:br>
            <a:r>
              <a:rPr lang="en-US" dirty="0"/>
              <a:t/>
            </a:r>
            <a:br>
              <a:rPr lang="en-US" dirty="0"/>
            </a:br>
            <a:r>
              <a:rPr lang="en-US" dirty="0"/>
              <a:t>Follow - up: Did I hear something which I should act upon? Should I talk to the child again?</a:t>
            </a:r>
            <a:endParaRPr lang="da-DK" dirty="0" smtClean="0">
              <a:ea typeface="Geneva" charset="-128"/>
            </a:endParaRPr>
          </a:p>
        </p:txBody>
      </p:sp>
      <p:sp>
        <p:nvSpPr>
          <p:cNvPr id="266244" name="Pladsholder til diasnummer 3"/>
          <p:cNvSpPr>
            <a:spLocks noGrp="1"/>
          </p:cNvSpPr>
          <p:nvPr>
            <p:ph type="sldNum" sz="quarter" idx="5"/>
          </p:nvPr>
        </p:nvSpPr>
        <p:spPr bwMode="auto">
          <a:noFill/>
          <a:ln>
            <a:miter lim="800000"/>
            <a:headEnd/>
            <a:tailEnd/>
          </a:ln>
        </p:spPr>
        <p:txBody>
          <a:bodyPr/>
          <a:lstStyle/>
          <a:p>
            <a:fld id="{C79EA5DB-6489-44D2-989F-DBE2C78733FA}" type="slidenum">
              <a:rPr lang="da-DK" smtClean="0"/>
              <a:pPr/>
              <a:t>60</a:t>
            </a:fld>
            <a:endParaRPr lang="da-DK"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bwMode="auto">
          <a:noFill/>
          <a:ln>
            <a:miter lim="800000"/>
            <a:headEnd/>
            <a:tailEnd/>
          </a:ln>
        </p:spPr>
        <p:txBody>
          <a:bodyPr/>
          <a:lstStyle/>
          <a:p>
            <a:fld id="{28E18490-A057-4384-BA09-33E004D2255B}" type="slidenum">
              <a:rPr lang="da-DK" smtClean="0"/>
              <a:pPr/>
              <a:t>61</a:t>
            </a:fld>
            <a:endParaRPr lang="da-DK" smtClean="0"/>
          </a:p>
        </p:txBody>
      </p:sp>
      <p:sp>
        <p:nvSpPr>
          <p:cNvPr id="267267" name="Rectangle 2"/>
          <p:cNvSpPr>
            <a:spLocks noGrp="1" noRot="1" noChangeAspect="1" noChangeArrowheads="1" noTextEdit="1"/>
          </p:cNvSpPr>
          <p:nvPr>
            <p:ph type="sldImg"/>
          </p:nvPr>
        </p:nvSpPr>
        <p:spPr bwMode="auto">
          <a:xfrm>
            <a:off x="1774825" y="212725"/>
            <a:ext cx="3214688" cy="2413000"/>
          </a:xfrm>
          <a:noFill/>
          <a:ln>
            <a:solidFill>
              <a:srgbClr val="000000"/>
            </a:solidFill>
            <a:miter lim="800000"/>
            <a:headEnd/>
            <a:tailEnd/>
          </a:ln>
        </p:spPr>
      </p:sp>
      <p:sp>
        <p:nvSpPr>
          <p:cNvPr id="267268" name="Rectangle 3"/>
          <p:cNvSpPr>
            <a:spLocks noGrp="1" noChangeArrowheads="1"/>
          </p:cNvSpPr>
          <p:nvPr>
            <p:ph type="body" idx="1"/>
          </p:nvPr>
        </p:nvSpPr>
        <p:spPr bwMode="auto">
          <a:xfrm>
            <a:off x="667982" y="2769377"/>
            <a:ext cx="5332987" cy="6727667"/>
          </a:xfrm>
          <a:noFill/>
        </p:spPr>
        <p:txBody>
          <a:bodyPr wrap="square" numCol="1" anchor="t" anchorCtr="0" compatLnSpc="1">
            <a:prstTxWarp prst="textNoShape">
              <a:avLst/>
            </a:prstTxWarp>
          </a:bodyPr>
          <a:lstStyle/>
          <a:p>
            <a:pPr eaLnBrk="1" hangingPunct="1"/>
            <a:endParaRPr lang="da-DK" sz="1000" dirty="0">
              <a:ea typeface="Geneva" charset="-128"/>
            </a:endParaRPr>
          </a:p>
          <a:p>
            <a:pPr>
              <a:lnSpc>
                <a:spcPct val="115000"/>
              </a:lnSpc>
              <a:spcAft>
                <a:spcPts val="990"/>
              </a:spcAft>
            </a:pPr>
            <a:r>
              <a:rPr lang="da-DK" sz="1000" dirty="0">
                <a:solidFill>
                  <a:srgbClr val="222222"/>
                </a:solidFill>
                <a:latin typeface="Arial"/>
                <a:ea typeface="Calibri"/>
                <a:cs typeface="Times New Roman"/>
              </a:rPr>
              <a:t>Source: ‘The </a:t>
            </a:r>
            <a:r>
              <a:rPr lang="da-DK" sz="1000" dirty="0" err="1">
                <a:solidFill>
                  <a:srgbClr val="222222"/>
                </a:solidFill>
                <a:latin typeface="Arial"/>
                <a:ea typeface="Calibri"/>
                <a:cs typeface="Times New Roman"/>
              </a:rPr>
              <a:t>mystery</a:t>
            </a:r>
            <a:r>
              <a:rPr lang="da-DK" sz="1000" dirty="0">
                <a:solidFill>
                  <a:srgbClr val="222222"/>
                </a:solidFill>
                <a:latin typeface="Arial"/>
                <a:ea typeface="Calibri"/>
                <a:cs typeface="Times New Roman"/>
              </a:rPr>
              <a:t> of healing’. Aaron </a:t>
            </a:r>
            <a:r>
              <a:rPr lang="da-DK" sz="1000" dirty="0" err="1">
                <a:solidFill>
                  <a:srgbClr val="222222"/>
                </a:solidFill>
                <a:latin typeface="Arial"/>
                <a:ea typeface="Calibri"/>
                <a:cs typeface="Times New Roman"/>
              </a:rPr>
              <a:t>Antonovsky</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Reproduced</a:t>
            </a:r>
            <a:r>
              <a:rPr lang="da-DK" sz="1000" dirty="0">
                <a:solidFill>
                  <a:srgbClr val="222222"/>
                </a:solidFill>
                <a:latin typeface="Arial"/>
                <a:ea typeface="Calibri"/>
                <a:cs typeface="Times New Roman"/>
              </a:rPr>
              <a:t> in ‘Mastering as option’ by </a:t>
            </a:r>
            <a:r>
              <a:rPr lang="da-DK" sz="1000" dirty="0" err="1">
                <a:solidFill>
                  <a:srgbClr val="222222"/>
                </a:solidFill>
                <a:latin typeface="Arial"/>
                <a:ea typeface="Calibri"/>
                <a:cs typeface="Times New Roman"/>
              </a:rPr>
              <a:t>Hilchen</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Summerchild</a:t>
            </a:r>
            <a:r>
              <a:rPr lang="da-DK" sz="1000" dirty="0">
                <a:solidFill>
                  <a:srgbClr val="222222"/>
                </a:solidFill>
                <a:latin typeface="Arial"/>
                <a:ea typeface="Calibri"/>
                <a:cs typeface="Times New Roman"/>
              </a:rPr>
              <a:t> et al. (2000, page 57 et </a:t>
            </a:r>
            <a:r>
              <a:rPr lang="da-DK" sz="1000" dirty="0" err="1">
                <a:solidFill>
                  <a:srgbClr val="222222"/>
                </a:solidFill>
                <a:latin typeface="Arial"/>
                <a:ea typeface="Calibri"/>
                <a:cs typeface="Times New Roman"/>
              </a:rPr>
              <a:t>seq</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Antonovsky</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was</a:t>
            </a:r>
            <a:r>
              <a:rPr lang="da-DK" sz="1000" dirty="0">
                <a:solidFill>
                  <a:srgbClr val="222222"/>
                </a:solidFill>
                <a:latin typeface="Arial"/>
                <a:ea typeface="Calibri"/>
                <a:cs typeface="Times New Roman"/>
              </a:rPr>
              <a:t> a professor of </a:t>
            </a:r>
            <a:r>
              <a:rPr lang="da-DK" sz="1000" dirty="0" err="1">
                <a:solidFill>
                  <a:srgbClr val="222222"/>
                </a:solidFill>
                <a:latin typeface="Arial"/>
                <a:ea typeface="Calibri"/>
                <a:cs typeface="Times New Roman"/>
              </a:rPr>
              <a:t>medical</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sociology</a:t>
            </a:r>
            <a:r>
              <a:rPr lang="da-DK" sz="1000" dirty="0">
                <a:solidFill>
                  <a:srgbClr val="222222"/>
                </a:solidFill>
                <a:latin typeface="Arial"/>
                <a:ea typeface="Calibri"/>
                <a:cs typeface="Times New Roman"/>
              </a:rPr>
              <a:t>. He </a:t>
            </a:r>
            <a:r>
              <a:rPr lang="da-DK" sz="1000" dirty="0" err="1">
                <a:solidFill>
                  <a:srgbClr val="222222"/>
                </a:solidFill>
                <a:latin typeface="Arial"/>
                <a:ea typeface="Calibri"/>
                <a:cs typeface="Times New Roman"/>
              </a:rPr>
              <a:t>was</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interested</a:t>
            </a:r>
            <a:r>
              <a:rPr lang="da-DK" sz="1000" dirty="0">
                <a:solidFill>
                  <a:srgbClr val="222222"/>
                </a:solidFill>
                <a:latin typeface="Arial"/>
                <a:ea typeface="Calibri"/>
                <a:cs typeface="Times New Roman"/>
              </a:rPr>
              <a:t> in </a:t>
            </a:r>
            <a:r>
              <a:rPr lang="da-DK" sz="1000" dirty="0" err="1">
                <a:solidFill>
                  <a:srgbClr val="222222"/>
                </a:solidFill>
                <a:latin typeface="Arial"/>
                <a:ea typeface="Calibri"/>
                <a:cs typeface="Times New Roman"/>
              </a:rPr>
              <a:t>how</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people</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make</a:t>
            </a:r>
            <a:r>
              <a:rPr lang="da-DK" sz="1000" dirty="0">
                <a:solidFill>
                  <a:srgbClr val="222222"/>
                </a:solidFill>
                <a:latin typeface="Arial"/>
                <a:ea typeface="Calibri"/>
                <a:cs typeface="Times New Roman"/>
              </a:rPr>
              <a:t> it </a:t>
            </a:r>
            <a:r>
              <a:rPr lang="da-DK" sz="1000" dirty="0" err="1">
                <a:solidFill>
                  <a:srgbClr val="222222"/>
                </a:solidFill>
                <a:latin typeface="Arial"/>
                <a:ea typeface="Calibri"/>
                <a:cs typeface="Times New Roman"/>
              </a:rPr>
              <a:t>through</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life</a:t>
            </a:r>
            <a:r>
              <a:rPr lang="da-DK" sz="1000" dirty="0">
                <a:solidFill>
                  <a:srgbClr val="222222"/>
                </a:solidFill>
                <a:latin typeface="Arial"/>
                <a:ea typeface="Calibri"/>
                <a:cs typeface="Times New Roman"/>
              </a:rPr>
              <a:t>: "to live is to face </a:t>
            </a:r>
            <a:r>
              <a:rPr lang="da-DK" sz="1000" dirty="0" err="1">
                <a:solidFill>
                  <a:srgbClr val="222222"/>
                </a:solidFill>
                <a:latin typeface="Arial"/>
                <a:ea typeface="Calibri"/>
                <a:cs typeface="Times New Roman"/>
              </a:rPr>
              <a:t>life's</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challenges</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he</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said</a:t>
            </a:r>
            <a:r>
              <a:rPr lang="da-DK" sz="1000" dirty="0">
                <a:solidFill>
                  <a:srgbClr val="222222"/>
                </a:solidFill>
                <a:latin typeface="Arial"/>
                <a:ea typeface="Calibri"/>
                <a:cs typeface="Times New Roman"/>
              </a:rPr>
              <a:t>.</a:t>
            </a:r>
            <a:endParaRPr lang="da-DK" sz="1000" dirty="0">
              <a:ea typeface="Calibri"/>
              <a:cs typeface="Times New Roman"/>
            </a:endParaRPr>
          </a:p>
          <a:p>
            <a:pPr>
              <a:lnSpc>
                <a:spcPct val="115000"/>
              </a:lnSpc>
              <a:spcAft>
                <a:spcPts val="990"/>
              </a:spcAft>
            </a:pPr>
            <a:r>
              <a:rPr lang="da-DK" sz="1000" dirty="0">
                <a:solidFill>
                  <a:srgbClr val="222222"/>
                </a:solidFill>
                <a:latin typeface="Arial"/>
                <a:ea typeface="Calibri"/>
                <a:cs typeface="Times New Roman"/>
              </a:rPr>
              <a:t>He </a:t>
            </a:r>
            <a:r>
              <a:rPr lang="da-DK" sz="1000" dirty="0" err="1">
                <a:solidFill>
                  <a:srgbClr val="222222"/>
                </a:solidFill>
                <a:latin typeface="Arial"/>
                <a:ea typeface="Calibri"/>
                <a:cs typeface="Times New Roman"/>
              </a:rPr>
              <a:t>found</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this</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knowledge</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through</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conversations</a:t>
            </a:r>
            <a:r>
              <a:rPr lang="da-DK" sz="1000" dirty="0">
                <a:solidFill>
                  <a:srgbClr val="222222"/>
                </a:solidFill>
                <a:latin typeface="Arial"/>
                <a:ea typeface="Calibri"/>
                <a:cs typeface="Times New Roman"/>
              </a:rPr>
              <a:t> with </a:t>
            </a:r>
            <a:r>
              <a:rPr lang="da-DK" sz="1000" dirty="0" err="1">
                <a:solidFill>
                  <a:srgbClr val="222222"/>
                </a:solidFill>
                <a:latin typeface="Arial"/>
                <a:ea typeface="Calibri"/>
                <a:cs typeface="Times New Roman"/>
              </a:rPr>
              <a:t>crisis</a:t>
            </a:r>
            <a:r>
              <a:rPr lang="da-DK" sz="1000" dirty="0">
                <a:solidFill>
                  <a:srgbClr val="222222"/>
                </a:solidFill>
                <a:latin typeface="Arial"/>
                <a:ea typeface="Calibri"/>
                <a:cs typeface="Times New Roman"/>
              </a:rPr>
              <a:t> and </a:t>
            </a:r>
            <a:r>
              <a:rPr lang="da-DK" sz="1000" dirty="0" err="1">
                <a:solidFill>
                  <a:srgbClr val="222222"/>
                </a:solidFill>
                <a:latin typeface="Arial"/>
                <a:ea typeface="Calibri"/>
                <a:cs typeface="Times New Roman"/>
              </a:rPr>
              <a:t>disaster-affected</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people</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amongst</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them</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surviving</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concentration</a:t>
            </a:r>
            <a:r>
              <a:rPr lang="da-DK" sz="1000" dirty="0">
                <a:solidFill>
                  <a:srgbClr val="222222"/>
                </a:solidFill>
                <a:latin typeface="Arial"/>
                <a:ea typeface="Calibri"/>
                <a:cs typeface="Times New Roman"/>
              </a:rPr>
              <a:t> camp </a:t>
            </a:r>
            <a:r>
              <a:rPr lang="da-DK" sz="1000" dirty="0" err="1">
                <a:solidFill>
                  <a:srgbClr val="222222"/>
                </a:solidFill>
                <a:latin typeface="Arial"/>
                <a:ea typeface="Calibri"/>
                <a:cs typeface="Times New Roman"/>
              </a:rPr>
              <a:t>prisoners</a:t>
            </a:r>
            <a:r>
              <a:rPr lang="da-DK" sz="1000" dirty="0">
                <a:solidFill>
                  <a:srgbClr val="222222"/>
                </a:solidFill>
                <a:latin typeface="Arial"/>
                <a:ea typeface="Calibri"/>
                <a:cs typeface="Times New Roman"/>
              </a:rPr>
              <a:t>.</a:t>
            </a:r>
            <a:br>
              <a:rPr lang="da-DK" sz="1000" dirty="0">
                <a:solidFill>
                  <a:srgbClr val="222222"/>
                </a:solidFill>
                <a:latin typeface="Arial"/>
                <a:ea typeface="Calibri"/>
                <a:cs typeface="Times New Roman"/>
              </a:rPr>
            </a:br>
            <a:r>
              <a:rPr lang="da-DK" sz="1000" dirty="0">
                <a:solidFill>
                  <a:srgbClr val="222222"/>
                </a:solidFill>
                <a:latin typeface="Arial"/>
                <a:ea typeface="Calibri"/>
                <a:cs typeface="Times New Roman"/>
              </a:rPr>
              <a:t/>
            </a:r>
            <a:br>
              <a:rPr lang="da-DK" sz="1000" dirty="0">
                <a:solidFill>
                  <a:srgbClr val="222222"/>
                </a:solidFill>
                <a:latin typeface="Arial"/>
                <a:ea typeface="Calibri"/>
                <a:cs typeface="Times New Roman"/>
              </a:rPr>
            </a:br>
            <a:r>
              <a:rPr lang="da-DK" sz="1000" dirty="0">
                <a:solidFill>
                  <a:srgbClr val="222222"/>
                </a:solidFill>
                <a:latin typeface="Arial"/>
                <a:ea typeface="Calibri"/>
                <a:cs typeface="Times New Roman"/>
              </a:rPr>
              <a:t>The </a:t>
            </a:r>
            <a:r>
              <a:rPr lang="da-DK" sz="1000" dirty="0" err="1">
                <a:solidFill>
                  <a:srgbClr val="222222"/>
                </a:solidFill>
                <a:latin typeface="Arial"/>
                <a:ea typeface="Calibri"/>
                <a:cs typeface="Times New Roman"/>
              </a:rPr>
              <a:t>important</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thing</a:t>
            </a:r>
            <a:r>
              <a:rPr lang="da-DK" sz="1000" dirty="0">
                <a:solidFill>
                  <a:srgbClr val="222222"/>
                </a:solidFill>
                <a:latin typeface="Arial"/>
                <a:ea typeface="Calibri"/>
                <a:cs typeface="Times New Roman"/>
              </a:rPr>
              <a:t> is to (re) </a:t>
            </a:r>
            <a:r>
              <a:rPr lang="da-DK" sz="1000" dirty="0" err="1">
                <a:solidFill>
                  <a:srgbClr val="222222"/>
                </a:solidFill>
                <a:latin typeface="Arial"/>
                <a:ea typeface="Calibri"/>
                <a:cs typeface="Times New Roman"/>
              </a:rPr>
              <a:t>build</a:t>
            </a:r>
            <a:r>
              <a:rPr lang="da-DK" sz="1000" dirty="0">
                <a:solidFill>
                  <a:srgbClr val="222222"/>
                </a:solidFill>
                <a:latin typeface="Arial"/>
                <a:ea typeface="Calibri"/>
                <a:cs typeface="Times New Roman"/>
              </a:rPr>
              <a:t> a </a:t>
            </a:r>
            <a:r>
              <a:rPr lang="da-DK" sz="1000" dirty="0" err="1">
                <a:solidFill>
                  <a:srgbClr val="222222"/>
                </a:solidFill>
                <a:latin typeface="Arial"/>
                <a:ea typeface="Calibri"/>
                <a:cs typeface="Times New Roman"/>
              </a:rPr>
              <a:t>child's</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resilience</a:t>
            </a:r>
            <a:r>
              <a:rPr lang="da-DK" sz="1000" dirty="0">
                <a:solidFill>
                  <a:srgbClr val="222222"/>
                </a:solidFill>
                <a:latin typeface="Arial"/>
                <a:ea typeface="Calibri"/>
                <a:cs typeface="Times New Roman"/>
              </a:rPr>
              <a:t> - "</a:t>
            </a:r>
            <a:r>
              <a:rPr lang="da-DK" sz="1000" dirty="0" err="1">
                <a:solidFill>
                  <a:srgbClr val="222222"/>
                </a:solidFill>
                <a:latin typeface="Arial"/>
                <a:ea typeface="Calibri"/>
                <a:cs typeface="Times New Roman"/>
              </a:rPr>
              <a:t>bounce</a:t>
            </a:r>
            <a:r>
              <a:rPr lang="da-DK" sz="1000" dirty="0">
                <a:solidFill>
                  <a:srgbClr val="222222"/>
                </a:solidFill>
                <a:latin typeface="Arial"/>
                <a:ea typeface="Calibri"/>
                <a:cs typeface="Times New Roman"/>
              </a:rPr>
              <a:t>-back"</a:t>
            </a:r>
            <a:br>
              <a:rPr lang="da-DK" sz="1000" dirty="0">
                <a:solidFill>
                  <a:srgbClr val="222222"/>
                </a:solidFill>
                <a:latin typeface="Arial"/>
                <a:ea typeface="Calibri"/>
                <a:cs typeface="Times New Roman"/>
              </a:rPr>
            </a:br>
            <a:r>
              <a:rPr lang="da-DK" sz="1000" dirty="0">
                <a:solidFill>
                  <a:srgbClr val="222222"/>
                </a:solidFill>
                <a:latin typeface="Arial"/>
                <a:ea typeface="Calibri"/>
                <a:cs typeface="Times New Roman"/>
              </a:rPr>
              <a:t/>
            </a:r>
            <a:br>
              <a:rPr lang="da-DK" sz="1000" dirty="0">
                <a:solidFill>
                  <a:srgbClr val="222222"/>
                </a:solidFill>
                <a:latin typeface="Arial"/>
                <a:ea typeface="Calibri"/>
                <a:cs typeface="Times New Roman"/>
              </a:rPr>
            </a:br>
            <a:r>
              <a:rPr lang="da-DK" sz="1000" b="1" dirty="0" err="1">
                <a:solidFill>
                  <a:srgbClr val="222222"/>
                </a:solidFill>
                <a:latin typeface="Arial"/>
                <a:ea typeface="Calibri"/>
                <a:cs typeface="Times New Roman"/>
              </a:rPr>
              <a:t>Consistency</a:t>
            </a:r>
            <a:r>
              <a:rPr lang="da-DK" sz="1000" b="1" dirty="0">
                <a:solidFill>
                  <a:srgbClr val="222222"/>
                </a:solidFill>
                <a:latin typeface="Arial"/>
                <a:ea typeface="Calibri"/>
                <a:cs typeface="Times New Roman"/>
              </a:rPr>
              <a:t> in </a:t>
            </a:r>
            <a:r>
              <a:rPr lang="da-DK" sz="1000" b="1" dirty="0" err="1">
                <a:solidFill>
                  <a:srgbClr val="222222"/>
                </a:solidFill>
                <a:latin typeface="Arial"/>
                <a:ea typeface="Calibri"/>
                <a:cs typeface="Times New Roman"/>
              </a:rPr>
              <a:t>life</a:t>
            </a:r>
            <a:r>
              <a:rPr lang="da-DK" sz="1000" dirty="0">
                <a:solidFill>
                  <a:srgbClr val="222222"/>
                </a:solidFill>
                <a:latin typeface="Arial"/>
                <a:ea typeface="Calibri"/>
                <a:cs typeface="Times New Roman"/>
              </a:rPr>
              <a:t> = the person is </a:t>
            </a:r>
            <a:r>
              <a:rPr lang="da-DK" sz="1000" dirty="0" err="1">
                <a:solidFill>
                  <a:srgbClr val="222222"/>
                </a:solidFill>
                <a:latin typeface="Arial"/>
                <a:ea typeface="Calibri"/>
                <a:cs typeface="Times New Roman"/>
              </a:rPr>
              <a:t>experiencing</a:t>
            </a:r>
            <a:r>
              <a:rPr lang="da-DK" sz="1000" dirty="0">
                <a:solidFill>
                  <a:srgbClr val="222222"/>
                </a:solidFill>
                <a:latin typeface="Arial"/>
                <a:ea typeface="Calibri"/>
                <a:cs typeface="Times New Roman"/>
              </a:rPr>
              <a:t> a fundamental and </a:t>
            </a:r>
            <a:r>
              <a:rPr lang="da-DK" sz="1000" dirty="0" err="1">
                <a:solidFill>
                  <a:srgbClr val="222222"/>
                </a:solidFill>
                <a:latin typeface="Arial"/>
                <a:ea typeface="Calibri"/>
                <a:cs typeface="Times New Roman"/>
              </a:rPr>
              <a:t>coherent</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confidence</a:t>
            </a:r>
            <a:r>
              <a:rPr lang="da-DK" sz="1000" dirty="0">
                <a:solidFill>
                  <a:srgbClr val="222222"/>
                </a:solidFill>
                <a:latin typeface="Arial"/>
                <a:ea typeface="Calibri"/>
                <a:cs typeface="Times New Roman"/>
              </a:rPr>
              <a:t> in </a:t>
            </a:r>
            <a:r>
              <a:rPr lang="da-DK" sz="1000" dirty="0" err="1">
                <a:solidFill>
                  <a:srgbClr val="222222"/>
                </a:solidFill>
                <a:latin typeface="Arial"/>
                <a:ea typeface="Calibri"/>
                <a:cs typeface="Times New Roman"/>
              </a:rPr>
              <a:t>its</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interior</a:t>
            </a:r>
            <a:r>
              <a:rPr lang="da-DK" sz="1000" dirty="0">
                <a:solidFill>
                  <a:srgbClr val="222222"/>
                </a:solidFill>
                <a:latin typeface="Arial"/>
                <a:ea typeface="Calibri"/>
                <a:cs typeface="Times New Roman"/>
              </a:rPr>
              <a:t> and </a:t>
            </a:r>
            <a:r>
              <a:rPr lang="da-DK" sz="1000" dirty="0" err="1">
                <a:solidFill>
                  <a:srgbClr val="222222"/>
                </a:solidFill>
                <a:latin typeface="Arial"/>
                <a:ea typeface="Calibri"/>
                <a:cs typeface="Times New Roman"/>
              </a:rPr>
              <a:t>that</a:t>
            </a:r>
            <a:r>
              <a:rPr lang="da-DK" sz="1000" dirty="0">
                <a:solidFill>
                  <a:srgbClr val="222222"/>
                </a:solidFill>
                <a:latin typeface="Arial"/>
                <a:ea typeface="Calibri"/>
                <a:cs typeface="Times New Roman"/>
              </a:rPr>
              <a:t> the </a:t>
            </a:r>
            <a:r>
              <a:rPr lang="da-DK" sz="1000" dirty="0" err="1">
                <a:solidFill>
                  <a:srgbClr val="222222"/>
                </a:solidFill>
                <a:latin typeface="Arial"/>
                <a:ea typeface="Calibri"/>
                <a:cs typeface="Times New Roman"/>
              </a:rPr>
              <a:t>external</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world</a:t>
            </a:r>
            <a:r>
              <a:rPr lang="da-DK" sz="1000" dirty="0">
                <a:solidFill>
                  <a:srgbClr val="222222"/>
                </a:solidFill>
                <a:latin typeface="Arial"/>
                <a:ea typeface="Calibri"/>
                <a:cs typeface="Times New Roman"/>
              </a:rPr>
              <a:t> is </a:t>
            </a:r>
            <a:r>
              <a:rPr lang="da-DK" sz="1000" dirty="0" err="1">
                <a:solidFill>
                  <a:srgbClr val="222222"/>
                </a:solidFill>
                <a:latin typeface="Arial"/>
                <a:ea typeface="Calibri"/>
                <a:cs typeface="Times New Roman"/>
              </a:rPr>
              <a:t>fairly</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predictable</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despite</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that</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something</a:t>
            </a:r>
            <a:r>
              <a:rPr lang="da-DK" sz="1000" dirty="0">
                <a:solidFill>
                  <a:srgbClr val="222222"/>
                </a:solidFill>
                <a:latin typeface="Arial"/>
                <a:ea typeface="Calibri"/>
                <a:cs typeface="Times New Roman"/>
              </a:rPr>
              <a:t> terrible has </a:t>
            </a:r>
            <a:r>
              <a:rPr lang="da-DK" sz="1000" dirty="0" err="1">
                <a:solidFill>
                  <a:srgbClr val="222222"/>
                </a:solidFill>
                <a:latin typeface="Arial"/>
                <a:ea typeface="Calibri"/>
                <a:cs typeface="Times New Roman"/>
              </a:rPr>
              <a:t>happened</a:t>
            </a:r>
            <a:r>
              <a:rPr lang="da-DK" sz="1000" dirty="0">
                <a:solidFill>
                  <a:srgbClr val="222222"/>
                </a:solidFill>
                <a:latin typeface="Arial"/>
                <a:ea typeface="Calibri"/>
                <a:cs typeface="Times New Roman"/>
              </a:rPr>
              <a:t> .</a:t>
            </a:r>
            <a:endParaRPr lang="da-DK" sz="1000" dirty="0">
              <a:ea typeface="Calibri"/>
              <a:cs typeface="Times New Roman"/>
            </a:endParaRPr>
          </a:p>
          <a:p>
            <a:pPr>
              <a:lnSpc>
                <a:spcPct val="115000"/>
              </a:lnSpc>
              <a:spcAft>
                <a:spcPts val="990"/>
              </a:spcAft>
            </a:pPr>
            <a:r>
              <a:rPr lang="da-DK" sz="1000" dirty="0">
                <a:solidFill>
                  <a:srgbClr val="222222"/>
                </a:solidFill>
                <a:latin typeface="Arial"/>
                <a:ea typeface="Calibri"/>
                <a:cs typeface="Times New Roman"/>
              </a:rPr>
              <a:t>To </a:t>
            </a:r>
            <a:r>
              <a:rPr lang="da-DK" sz="1000" dirty="0" err="1">
                <a:solidFill>
                  <a:srgbClr val="222222"/>
                </a:solidFill>
                <a:latin typeface="Arial"/>
                <a:ea typeface="Calibri"/>
                <a:cs typeface="Times New Roman"/>
              </a:rPr>
              <a:t>establish</a:t>
            </a:r>
            <a:r>
              <a:rPr lang="da-DK" sz="1000" dirty="0">
                <a:solidFill>
                  <a:srgbClr val="222222"/>
                </a:solidFill>
                <a:latin typeface="Arial"/>
                <a:ea typeface="Calibri"/>
                <a:cs typeface="Times New Roman"/>
              </a:rPr>
              <a:t> the </a:t>
            </a:r>
            <a:r>
              <a:rPr lang="da-DK" sz="1000" dirty="0" err="1">
                <a:solidFill>
                  <a:srgbClr val="222222"/>
                </a:solidFill>
                <a:latin typeface="Arial"/>
                <a:ea typeface="Calibri"/>
                <a:cs typeface="Times New Roman"/>
              </a:rPr>
              <a:t>context</a:t>
            </a:r>
            <a:r>
              <a:rPr lang="da-DK" sz="1000" dirty="0">
                <a:solidFill>
                  <a:srgbClr val="222222"/>
                </a:solidFill>
                <a:latin typeface="Arial"/>
                <a:ea typeface="Calibri"/>
                <a:cs typeface="Times New Roman"/>
              </a:rPr>
              <a:t> in </a:t>
            </a:r>
            <a:r>
              <a:rPr lang="da-DK" sz="1000" dirty="0" err="1">
                <a:solidFill>
                  <a:srgbClr val="222222"/>
                </a:solidFill>
                <a:latin typeface="Arial"/>
                <a:ea typeface="Calibri"/>
                <a:cs typeface="Times New Roman"/>
              </a:rPr>
              <a:t>life</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after</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experiencing</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violence</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abuse</a:t>
            </a:r>
            <a:r>
              <a:rPr lang="da-DK" sz="1000" dirty="0">
                <a:solidFill>
                  <a:srgbClr val="222222"/>
                </a:solidFill>
                <a:latin typeface="Arial"/>
                <a:ea typeface="Calibri"/>
                <a:cs typeface="Times New Roman"/>
              </a:rPr>
              <a:t>, trauma and </a:t>
            </a:r>
            <a:r>
              <a:rPr lang="da-DK" sz="1000" dirty="0" err="1">
                <a:solidFill>
                  <a:srgbClr val="222222"/>
                </a:solidFill>
                <a:latin typeface="Arial"/>
                <a:ea typeface="Calibri"/>
                <a:cs typeface="Times New Roman"/>
              </a:rPr>
              <a:t>serious</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failure</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children</a:t>
            </a:r>
            <a:r>
              <a:rPr lang="da-DK" sz="1000" dirty="0">
                <a:solidFill>
                  <a:srgbClr val="222222"/>
                </a:solidFill>
                <a:latin typeface="Arial"/>
                <a:ea typeface="Calibri"/>
                <a:cs typeface="Times New Roman"/>
              </a:rPr>
              <a:t> (and </a:t>
            </a:r>
            <a:r>
              <a:rPr lang="da-DK" sz="1000" dirty="0" err="1">
                <a:solidFill>
                  <a:srgbClr val="222222"/>
                </a:solidFill>
                <a:latin typeface="Arial"/>
                <a:ea typeface="Calibri"/>
                <a:cs typeface="Times New Roman"/>
              </a:rPr>
              <a:t>adults</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need</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help</a:t>
            </a:r>
            <a:r>
              <a:rPr lang="da-DK" sz="1000" dirty="0">
                <a:solidFill>
                  <a:srgbClr val="222222"/>
                </a:solidFill>
                <a:latin typeface="Arial"/>
                <a:ea typeface="Calibri"/>
                <a:cs typeface="Times New Roman"/>
              </a:rPr>
              <a:t> to </a:t>
            </a:r>
            <a:r>
              <a:rPr lang="da-DK" sz="1000" dirty="0" err="1">
                <a:solidFill>
                  <a:srgbClr val="222222"/>
                </a:solidFill>
                <a:latin typeface="Arial"/>
                <a:ea typeface="Calibri"/>
                <a:cs typeface="Times New Roman"/>
              </a:rPr>
              <a:t>make</a:t>
            </a:r>
            <a:r>
              <a:rPr lang="da-DK" sz="1000" dirty="0">
                <a:solidFill>
                  <a:srgbClr val="222222"/>
                </a:solidFill>
                <a:latin typeface="Arial"/>
                <a:ea typeface="Calibri"/>
                <a:cs typeface="Times New Roman"/>
              </a:rPr>
              <a:t> the </a:t>
            </a:r>
            <a:r>
              <a:rPr lang="da-DK" sz="1000" dirty="0" err="1">
                <a:solidFill>
                  <a:srgbClr val="222222"/>
                </a:solidFill>
                <a:latin typeface="Arial"/>
                <a:ea typeface="Calibri"/>
                <a:cs typeface="Times New Roman"/>
              </a:rPr>
              <a:t>world</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comprehensible</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ie</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internal</a:t>
            </a:r>
            <a:r>
              <a:rPr lang="da-DK" sz="1000" dirty="0">
                <a:solidFill>
                  <a:srgbClr val="222222"/>
                </a:solidFill>
                <a:latin typeface="Arial"/>
                <a:ea typeface="Calibri"/>
                <a:cs typeface="Times New Roman"/>
              </a:rPr>
              <a:t> and </a:t>
            </a:r>
            <a:r>
              <a:rPr lang="da-DK" sz="1000" dirty="0" err="1">
                <a:solidFill>
                  <a:srgbClr val="222222"/>
                </a:solidFill>
                <a:latin typeface="Arial"/>
                <a:ea typeface="Calibri"/>
                <a:cs typeface="Times New Roman"/>
              </a:rPr>
              <a:t>external</a:t>
            </a:r>
            <a:r>
              <a:rPr lang="da-DK" sz="1000" dirty="0">
                <a:solidFill>
                  <a:srgbClr val="222222"/>
                </a:solidFill>
                <a:latin typeface="Arial"/>
                <a:ea typeface="Calibri"/>
                <a:cs typeface="Times New Roman"/>
              </a:rPr>
              <a:t> events and </a:t>
            </a:r>
            <a:r>
              <a:rPr lang="da-DK" sz="1000" dirty="0" err="1">
                <a:solidFill>
                  <a:srgbClr val="222222"/>
                </a:solidFill>
                <a:latin typeface="Arial"/>
                <a:ea typeface="Calibri"/>
                <a:cs typeface="Times New Roman"/>
              </a:rPr>
              <a:t>reactions</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are</a:t>
            </a:r>
            <a:r>
              <a:rPr lang="da-DK" sz="1000" dirty="0">
                <a:solidFill>
                  <a:srgbClr val="222222"/>
                </a:solidFill>
                <a:latin typeface="Arial"/>
                <a:ea typeface="Calibri"/>
                <a:cs typeface="Times New Roman"/>
              </a:rPr>
              <a:t> rational, </a:t>
            </a:r>
            <a:r>
              <a:rPr lang="da-DK" sz="1000" dirty="0" err="1">
                <a:solidFill>
                  <a:srgbClr val="222222"/>
                </a:solidFill>
                <a:latin typeface="Arial"/>
                <a:ea typeface="Calibri"/>
                <a:cs typeface="Times New Roman"/>
              </a:rPr>
              <a:t>consistent</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structured</a:t>
            </a:r>
            <a:r>
              <a:rPr lang="da-DK" sz="1000" dirty="0">
                <a:solidFill>
                  <a:srgbClr val="222222"/>
                </a:solidFill>
                <a:latin typeface="Arial"/>
                <a:ea typeface="Calibri"/>
                <a:cs typeface="Times New Roman"/>
              </a:rPr>
              <a:t>, clear and </a:t>
            </a:r>
            <a:r>
              <a:rPr lang="da-DK" sz="1000" dirty="0" err="1">
                <a:solidFill>
                  <a:srgbClr val="222222"/>
                </a:solidFill>
                <a:latin typeface="Arial"/>
                <a:ea typeface="Calibri"/>
                <a:cs typeface="Times New Roman"/>
              </a:rPr>
              <a:t>understandable</a:t>
            </a:r>
            <a:r>
              <a:rPr lang="da-DK" sz="1000" dirty="0">
                <a:solidFill>
                  <a:srgbClr val="222222"/>
                </a:solidFill>
                <a:latin typeface="Arial"/>
                <a:ea typeface="Calibri"/>
                <a:cs typeface="Times New Roman"/>
              </a:rPr>
              <a:t>. To have </a:t>
            </a:r>
            <a:r>
              <a:rPr lang="da-DK" sz="1000" dirty="0" err="1">
                <a:solidFill>
                  <a:srgbClr val="222222"/>
                </a:solidFill>
                <a:latin typeface="Arial"/>
                <a:ea typeface="Calibri"/>
                <a:cs typeface="Times New Roman"/>
              </a:rPr>
              <a:t>been</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able</a:t>
            </a:r>
            <a:r>
              <a:rPr lang="da-DK" sz="1000" dirty="0">
                <a:solidFill>
                  <a:srgbClr val="222222"/>
                </a:solidFill>
                <a:latin typeface="Arial"/>
                <a:ea typeface="Calibri"/>
                <a:cs typeface="Times New Roman"/>
              </a:rPr>
              <a:t> to </a:t>
            </a:r>
            <a:r>
              <a:rPr lang="da-DK" sz="1000" dirty="0" err="1">
                <a:solidFill>
                  <a:srgbClr val="222222"/>
                </a:solidFill>
                <a:latin typeface="Arial"/>
                <a:ea typeface="Calibri"/>
                <a:cs typeface="Times New Roman"/>
              </a:rPr>
              <a:t>describe</a:t>
            </a:r>
            <a:r>
              <a:rPr lang="da-DK" sz="1000" dirty="0">
                <a:solidFill>
                  <a:srgbClr val="222222"/>
                </a:solidFill>
                <a:latin typeface="Arial"/>
                <a:ea typeface="Calibri"/>
                <a:cs typeface="Times New Roman"/>
              </a:rPr>
              <a:t> the </a:t>
            </a:r>
            <a:r>
              <a:rPr lang="da-DK" sz="1000" dirty="0" err="1">
                <a:solidFill>
                  <a:srgbClr val="222222"/>
                </a:solidFill>
                <a:latin typeface="Arial"/>
                <a:ea typeface="Calibri"/>
                <a:cs typeface="Times New Roman"/>
              </a:rPr>
              <a:t>experience</a:t>
            </a:r>
            <a:r>
              <a:rPr lang="da-DK" sz="1000" dirty="0">
                <a:solidFill>
                  <a:srgbClr val="222222"/>
                </a:solidFill>
                <a:latin typeface="Arial"/>
                <a:ea typeface="Calibri"/>
                <a:cs typeface="Times New Roman"/>
              </a:rPr>
              <a:t> and </a:t>
            </a:r>
            <a:r>
              <a:rPr lang="da-DK" sz="1000" dirty="0" err="1">
                <a:solidFill>
                  <a:srgbClr val="222222"/>
                </a:solidFill>
                <a:latin typeface="Arial"/>
                <a:ea typeface="Calibri"/>
                <a:cs typeface="Times New Roman"/>
              </a:rPr>
              <a:t>reflect</a:t>
            </a:r>
            <a:r>
              <a:rPr lang="da-DK" sz="1000" dirty="0">
                <a:solidFill>
                  <a:srgbClr val="222222"/>
                </a:solidFill>
                <a:latin typeface="Arial"/>
                <a:ea typeface="Calibri"/>
                <a:cs typeface="Times New Roman"/>
              </a:rPr>
              <a:t> on his </a:t>
            </a:r>
            <a:r>
              <a:rPr lang="da-DK" sz="1000" dirty="0" err="1">
                <a:solidFill>
                  <a:srgbClr val="222222"/>
                </a:solidFill>
                <a:latin typeface="Arial"/>
                <a:ea typeface="Calibri"/>
                <a:cs typeface="Times New Roman"/>
              </a:rPr>
              <a:t>own</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difficult</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life</a:t>
            </a:r>
            <a:r>
              <a:rPr lang="da-DK" sz="1000" dirty="0">
                <a:solidFill>
                  <a:srgbClr val="222222"/>
                </a:solidFill>
                <a:latin typeface="Arial"/>
                <a:ea typeface="Calibri"/>
                <a:cs typeface="Times New Roman"/>
              </a:rPr>
              <a:t> story. Even if the </a:t>
            </a:r>
            <a:r>
              <a:rPr lang="da-DK" sz="1000" dirty="0" err="1">
                <a:solidFill>
                  <a:srgbClr val="222222"/>
                </a:solidFill>
                <a:latin typeface="Arial"/>
                <a:ea typeface="Calibri"/>
                <a:cs typeface="Times New Roman"/>
              </a:rPr>
              <a:t>worst</a:t>
            </a:r>
            <a:r>
              <a:rPr lang="da-DK" sz="1000" dirty="0">
                <a:solidFill>
                  <a:srgbClr val="222222"/>
                </a:solidFill>
                <a:latin typeface="Arial"/>
                <a:ea typeface="Calibri"/>
                <a:cs typeface="Times New Roman"/>
              </a:rPr>
              <a:t> has </a:t>
            </a:r>
            <a:r>
              <a:rPr lang="da-DK" sz="1000" dirty="0" err="1">
                <a:solidFill>
                  <a:srgbClr val="222222"/>
                </a:solidFill>
                <a:latin typeface="Arial"/>
                <a:ea typeface="Calibri"/>
                <a:cs typeface="Times New Roman"/>
              </a:rPr>
              <a:t>happened</a:t>
            </a:r>
            <a:r>
              <a:rPr lang="da-DK" sz="1000" dirty="0">
                <a:solidFill>
                  <a:srgbClr val="222222"/>
                </a:solidFill>
                <a:latin typeface="Arial"/>
                <a:ea typeface="Calibri"/>
                <a:cs typeface="Times New Roman"/>
              </a:rPr>
              <a:t>, it </a:t>
            </a:r>
            <a:r>
              <a:rPr lang="da-DK" sz="1000" dirty="0" err="1">
                <a:solidFill>
                  <a:srgbClr val="222222"/>
                </a:solidFill>
                <a:latin typeface="Arial"/>
                <a:ea typeface="Calibri"/>
                <a:cs typeface="Times New Roman"/>
              </a:rPr>
              <a:t>can</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nevertheless</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be</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explained</a:t>
            </a:r>
            <a:r>
              <a:rPr lang="da-DK" sz="1000" dirty="0">
                <a:solidFill>
                  <a:srgbClr val="222222"/>
                </a:solidFill>
                <a:latin typeface="Arial"/>
                <a:ea typeface="Calibri"/>
                <a:cs typeface="Times New Roman"/>
              </a:rPr>
              <a:t> and </a:t>
            </a:r>
            <a:r>
              <a:rPr lang="da-DK" sz="1000" dirty="0" err="1">
                <a:solidFill>
                  <a:srgbClr val="222222"/>
                </a:solidFill>
                <a:latin typeface="Arial"/>
                <a:ea typeface="Calibri"/>
                <a:cs typeface="Times New Roman"/>
              </a:rPr>
              <a:t>be</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understood</a:t>
            </a:r>
            <a:r>
              <a:rPr lang="da-DK" sz="1000" dirty="0">
                <a:solidFill>
                  <a:srgbClr val="222222"/>
                </a:solidFill>
                <a:latin typeface="Arial"/>
                <a:ea typeface="Calibri"/>
                <a:cs typeface="Times New Roman"/>
              </a:rPr>
              <a:t>.</a:t>
            </a:r>
            <a:endParaRPr lang="da-DK" sz="1000" dirty="0">
              <a:ea typeface="Calibri"/>
              <a:cs typeface="Times New Roman"/>
            </a:endParaRPr>
          </a:p>
          <a:p>
            <a:pPr>
              <a:lnSpc>
                <a:spcPct val="115000"/>
              </a:lnSpc>
              <a:spcAft>
                <a:spcPts val="990"/>
              </a:spcAft>
            </a:pPr>
            <a:r>
              <a:rPr lang="da-DK" sz="1000" dirty="0">
                <a:solidFill>
                  <a:srgbClr val="222222"/>
                </a:solidFill>
                <a:latin typeface="Arial"/>
                <a:ea typeface="Calibri"/>
                <a:cs typeface="Times New Roman"/>
              </a:rPr>
              <a:t>This </a:t>
            </a:r>
            <a:r>
              <a:rPr lang="da-DK" sz="1000" dirty="0" err="1">
                <a:solidFill>
                  <a:srgbClr val="222222"/>
                </a:solidFill>
                <a:latin typeface="Arial"/>
                <a:ea typeface="Calibri"/>
                <a:cs typeface="Times New Roman"/>
              </a:rPr>
              <a:t>makes</a:t>
            </a:r>
            <a:r>
              <a:rPr lang="da-DK" sz="1000" dirty="0">
                <a:solidFill>
                  <a:srgbClr val="222222"/>
                </a:solidFill>
                <a:latin typeface="Arial"/>
                <a:ea typeface="Calibri"/>
                <a:cs typeface="Times New Roman"/>
              </a:rPr>
              <a:t> the incident </a:t>
            </a:r>
            <a:r>
              <a:rPr lang="da-DK" sz="1000" b="1" dirty="0">
                <a:solidFill>
                  <a:srgbClr val="222222"/>
                </a:solidFill>
                <a:latin typeface="Arial"/>
                <a:ea typeface="Calibri"/>
                <a:cs typeface="Times New Roman"/>
              </a:rPr>
              <a:t>made </a:t>
            </a:r>
            <a:r>
              <a:rPr lang="da-DK" sz="1000" b="1" dirty="0" err="1">
                <a:solidFill>
                  <a:srgbClr val="222222"/>
                </a:solidFill>
                <a:latin typeface="Arial"/>
                <a:ea typeface="Calibri"/>
                <a:cs typeface="Times New Roman"/>
              </a:rPr>
              <a:t>manageable</a:t>
            </a:r>
            <a:r>
              <a:rPr lang="da-DK" sz="1000" dirty="0">
                <a:solidFill>
                  <a:srgbClr val="222222"/>
                </a:solidFill>
                <a:latin typeface="Arial"/>
                <a:ea typeface="Calibri"/>
                <a:cs typeface="Times New Roman"/>
              </a:rPr>
              <a:t>. This </a:t>
            </a:r>
            <a:r>
              <a:rPr lang="da-DK" sz="1000" dirty="0" err="1">
                <a:solidFill>
                  <a:srgbClr val="222222"/>
                </a:solidFill>
                <a:latin typeface="Arial"/>
                <a:ea typeface="Calibri"/>
                <a:cs typeface="Times New Roman"/>
              </a:rPr>
              <a:t>means</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that</a:t>
            </a:r>
            <a:r>
              <a:rPr lang="da-DK" sz="1000" dirty="0">
                <a:solidFill>
                  <a:srgbClr val="222222"/>
                </a:solidFill>
                <a:latin typeface="Arial"/>
                <a:ea typeface="Calibri"/>
                <a:cs typeface="Times New Roman"/>
              </a:rPr>
              <a:t> the person </a:t>
            </a:r>
            <a:r>
              <a:rPr lang="da-DK" sz="1000" dirty="0" err="1">
                <a:solidFill>
                  <a:srgbClr val="222222"/>
                </a:solidFill>
                <a:latin typeface="Arial"/>
                <a:ea typeface="Calibri"/>
                <a:cs typeface="Times New Roman"/>
              </a:rPr>
              <a:t>experience</a:t>
            </a:r>
            <a:r>
              <a:rPr lang="da-DK" sz="1000" dirty="0">
                <a:solidFill>
                  <a:srgbClr val="222222"/>
                </a:solidFill>
                <a:latin typeface="Arial"/>
                <a:ea typeface="Calibri"/>
                <a:cs typeface="Times New Roman"/>
              </a:rPr>
              <a:t> to have the </a:t>
            </a:r>
            <a:r>
              <a:rPr lang="da-DK" sz="1000" dirty="0" err="1">
                <a:solidFill>
                  <a:srgbClr val="222222"/>
                </a:solidFill>
                <a:latin typeface="Arial"/>
                <a:ea typeface="Calibri"/>
                <a:cs typeface="Times New Roman"/>
              </a:rPr>
              <a:t>resources</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available</a:t>
            </a:r>
            <a:r>
              <a:rPr lang="da-DK" sz="1000" dirty="0">
                <a:solidFill>
                  <a:srgbClr val="222222"/>
                </a:solidFill>
                <a:latin typeface="Arial"/>
                <a:ea typeface="Calibri"/>
                <a:cs typeface="Times New Roman"/>
              </a:rPr>
              <a:t> to </a:t>
            </a:r>
            <a:r>
              <a:rPr lang="da-DK" sz="1000" dirty="0" err="1">
                <a:solidFill>
                  <a:srgbClr val="222222"/>
                </a:solidFill>
                <a:latin typeface="Arial"/>
                <a:ea typeface="Calibri"/>
                <a:cs typeface="Times New Roman"/>
              </a:rPr>
              <a:t>meet</a:t>
            </a:r>
            <a:r>
              <a:rPr lang="da-DK" sz="1000" dirty="0">
                <a:solidFill>
                  <a:srgbClr val="222222"/>
                </a:solidFill>
                <a:latin typeface="Arial"/>
                <a:ea typeface="Calibri"/>
                <a:cs typeface="Times New Roman"/>
              </a:rPr>
              <a:t> the </a:t>
            </a:r>
            <a:r>
              <a:rPr lang="da-DK" sz="1000" dirty="0" err="1">
                <a:solidFill>
                  <a:srgbClr val="222222"/>
                </a:solidFill>
                <a:latin typeface="Arial"/>
                <a:ea typeface="Calibri"/>
                <a:cs typeface="Times New Roman"/>
              </a:rPr>
              <a:t>reactions</a:t>
            </a:r>
            <a:r>
              <a:rPr lang="da-DK" sz="1000" dirty="0">
                <a:solidFill>
                  <a:srgbClr val="222222"/>
                </a:solidFill>
                <a:latin typeface="Arial"/>
                <a:ea typeface="Calibri"/>
                <a:cs typeface="Times New Roman"/>
              </a:rPr>
              <a:t> and symptoms of the events </a:t>
            </a:r>
            <a:r>
              <a:rPr lang="da-DK" sz="1000" dirty="0" err="1">
                <a:solidFill>
                  <a:srgbClr val="222222"/>
                </a:solidFill>
                <a:latin typeface="Arial"/>
                <a:ea typeface="Calibri"/>
                <a:cs typeface="Times New Roman"/>
              </a:rPr>
              <a:t>he</a:t>
            </a:r>
            <a:r>
              <a:rPr lang="da-DK" sz="1000" dirty="0">
                <a:solidFill>
                  <a:srgbClr val="222222"/>
                </a:solidFill>
                <a:latin typeface="Arial"/>
                <a:ea typeface="Calibri"/>
                <a:cs typeface="Times New Roman"/>
              </a:rPr>
              <a:t> has </a:t>
            </a:r>
            <a:r>
              <a:rPr lang="da-DK" sz="1000" dirty="0" err="1">
                <a:solidFill>
                  <a:srgbClr val="222222"/>
                </a:solidFill>
                <a:latin typeface="Arial"/>
                <a:ea typeface="Calibri"/>
                <a:cs typeface="Times New Roman"/>
              </a:rPr>
              <a:t>been</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exposed</a:t>
            </a:r>
            <a:r>
              <a:rPr lang="da-DK" sz="1000" dirty="0">
                <a:solidFill>
                  <a:srgbClr val="222222"/>
                </a:solidFill>
                <a:latin typeface="Arial"/>
                <a:ea typeface="Calibri"/>
                <a:cs typeface="Times New Roman"/>
              </a:rPr>
              <a:t> to. This </a:t>
            </a:r>
            <a:r>
              <a:rPr lang="da-DK" sz="1000" dirty="0" err="1">
                <a:solidFill>
                  <a:srgbClr val="222222"/>
                </a:solidFill>
                <a:latin typeface="Arial"/>
                <a:ea typeface="Calibri"/>
                <a:cs typeface="Times New Roman"/>
              </a:rPr>
              <a:t>applies</a:t>
            </a:r>
            <a:r>
              <a:rPr lang="da-DK" sz="1000" dirty="0">
                <a:solidFill>
                  <a:srgbClr val="222222"/>
                </a:solidFill>
                <a:latin typeface="Arial"/>
                <a:ea typeface="Calibri"/>
                <a:cs typeface="Times New Roman"/>
              </a:rPr>
              <a:t> to </a:t>
            </a:r>
            <a:r>
              <a:rPr lang="da-DK" sz="1000" dirty="0" err="1">
                <a:solidFill>
                  <a:srgbClr val="222222"/>
                </a:solidFill>
                <a:latin typeface="Arial"/>
                <a:ea typeface="Calibri"/>
                <a:cs typeface="Times New Roman"/>
              </a:rPr>
              <a:t>internal</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resources</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ie</a:t>
            </a:r>
            <a:r>
              <a:rPr lang="da-DK" sz="1000" dirty="0">
                <a:solidFill>
                  <a:srgbClr val="222222"/>
                </a:solidFill>
                <a:latin typeface="Arial"/>
                <a:ea typeface="Calibri"/>
                <a:cs typeface="Times New Roman"/>
              </a:rPr>
              <a:t> to have proper </a:t>
            </a:r>
            <a:r>
              <a:rPr lang="da-DK" sz="1000" dirty="0" err="1">
                <a:solidFill>
                  <a:srgbClr val="222222"/>
                </a:solidFill>
                <a:latin typeface="Arial"/>
                <a:ea typeface="Calibri"/>
                <a:cs typeface="Times New Roman"/>
              </a:rPr>
              <a:t>explanations</a:t>
            </a:r>
            <a:r>
              <a:rPr lang="da-DK" sz="1000" dirty="0">
                <a:solidFill>
                  <a:srgbClr val="222222"/>
                </a:solidFill>
                <a:latin typeface="Arial"/>
                <a:ea typeface="Calibri"/>
                <a:cs typeface="Times New Roman"/>
              </a:rPr>
              <a:t> and </a:t>
            </a:r>
            <a:r>
              <a:rPr lang="da-DK" sz="1000" dirty="0" err="1">
                <a:solidFill>
                  <a:srgbClr val="222222"/>
                </a:solidFill>
                <a:latin typeface="Arial"/>
                <a:ea typeface="Calibri"/>
                <a:cs typeface="Times New Roman"/>
              </a:rPr>
              <a:t>concepts</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available</a:t>
            </a:r>
            <a:r>
              <a:rPr lang="da-DK" sz="1000" dirty="0">
                <a:solidFill>
                  <a:srgbClr val="222222"/>
                </a:solidFill>
                <a:latin typeface="Arial"/>
                <a:ea typeface="Calibri"/>
                <a:cs typeface="Times New Roman"/>
              </a:rPr>
              <a:t> and </a:t>
            </a:r>
            <a:r>
              <a:rPr lang="da-DK" sz="1000" dirty="0" err="1">
                <a:solidFill>
                  <a:srgbClr val="222222"/>
                </a:solidFill>
                <a:latin typeface="Arial"/>
                <a:ea typeface="Calibri"/>
                <a:cs typeface="Times New Roman"/>
              </a:rPr>
              <a:t>that</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you</a:t>
            </a:r>
            <a:r>
              <a:rPr lang="da-DK" sz="1000" dirty="0">
                <a:solidFill>
                  <a:srgbClr val="222222"/>
                </a:solidFill>
                <a:latin typeface="Arial"/>
                <a:ea typeface="Calibri"/>
                <a:cs typeface="Times New Roman"/>
              </a:rPr>
              <a:t> have </a:t>
            </a:r>
            <a:r>
              <a:rPr lang="da-DK" sz="1000" dirty="0" err="1">
                <a:solidFill>
                  <a:srgbClr val="222222"/>
                </a:solidFill>
                <a:latin typeface="Arial"/>
                <a:ea typeface="Calibri"/>
                <a:cs typeface="Times New Roman"/>
              </a:rPr>
              <a:t>available</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external</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resources</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ie</a:t>
            </a:r>
            <a:r>
              <a:rPr lang="da-DK" sz="1000" dirty="0">
                <a:solidFill>
                  <a:srgbClr val="222222"/>
                </a:solidFill>
                <a:latin typeface="Arial"/>
                <a:ea typeface="Calibri"/>
                <a:cs typeface="Times New Roman"/>
              </a:rPr>
              <a:t>, in </a:t>
            </a:r>
            <a:r>
              <a:rPr lang="da-DK" sz="1000" dirty="0" err="1">
                <a:solidFill>
                  <a:srgbClr val="222222"/>
                </a:solidFill>
                <a:latin typeface="Arial"/>
                <a:ea typeface="Calibri"/>
                <a:cs typeface="Times New Roman"/>
              </a:rPr>
              <a:t>practice</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people</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who</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can</a:t>
            </a:r>
            <a:r>
              <a:rPr lang="da-DK" sz="1000" dirty="0">
                <a:solidFill>
                  <a:srgbClr val="222222"/>
                </a:solidFill>
                <a:latin typeface="Arial"/>
                <a:ea typeface="Calibri"/>
                <a:cs typeface="Times New Roman"/>
              </a:rPr>
              <a:t> and </a:t>
            </a:r>
            <a:r>
              <a:rPr lang="da-DK" sz="1000" dirty="0" err="1">
                <a:solidFill>
                  <a:srgbClr val="222222"/>
                </a:solidFill>
                <a:latin typeface="Arial"/>
                <a:ea typeface="Calibri"/>
                <a:cs typeface="Times New Roman"/>
              </a:rPr>
              <a:t>will</a:t>
            </a:r>
            <a:r>
              <a:rPr lang="da-DK" sz="1000" dirty="0">
                <a:solidFill>
                  <a:srgbClr val="222222"/>
                </a:solidFill>
                <a:latin typeface="Arial"/>
                <a:ea typeface="Calibri"/>
                <a:cs typeface="Times New Roman"/>
              </a:rPr>
              <a:t> talk to </a:t>
            </a:r>
            <a:r>
              <a:rPr lang="da-DK" sz="1000" dirty="0" err="1">
                <a:solidFill>
                  <a:srgbClr val="222222"/>
                </a:solidFill>
                <a:latin typeface="Arial"/>
                <a:ea typeface="Calibri"/>
                <a:cs typeface="Times New Roman"/>
              </a:rPr>
              <a:t>you</a:t>
            </a:r>
            <a:r>
              <a:rPr lang="da-DK" sz="1000" dirty="0">
                <a:solidFill>
                  <a:srgbClr val="222222"/>
                </a:solidFill>
                <a:latin typeface="Arial"/>
                <a:ea typeface="Calibri"/>
                <a:cs typeface="Times New Roman"/>
              </a:rPr>
              <a:t>.</a:t>
            </a:r>
            <a:endParaRPr lang="da-DK" sz="1000" dirty="0">
              <a:ea typeface="Calibri"/>
              <a:cs typeface="Times New Roman"/>
            </a:endParaRPr>
          </a:p>
          <a:p>
            <a:pPr>
              <a:lnSpc>
                <a:spcPct val="115000"/>
              </a:lnSpc>
              <a:spcAft>
                <a:spcPts val="990"/>
              </a:spcAft>
            </a:pPr>
            <a:r>
              <a:rPr lang="da-DK" sz="1000" dirty="0">
                <a:solidFill>
                  <a:srgbClr val="222222"/>
                </a:solidFill>
                <a:latin typeface="Arial"/>
                <a:ea typeface="Calibri"/>
                <a:cs typeface="Times New Roman"/>
              </a:rPr>
              <a:t>It is </a:t>
            </a:r>
            <a:r>
              <a:rPr lang="da-DK" sz="1000" dirty="0" err="1">
                <a:solidFill>
                  <a:srgbClr val="222222"/>
                </a:solidFill>
                <a:latin typeface="Arial"/>
                <a:ea typeface="Calibri"/>
                <a:cs typeface="Times New Roman"/>
              </a:rPr>
              <a:t>important</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that</a:t>
            </a:r>
            <a:r>
              <a:rPr lang="da-DK" sz="1000" dirty="0">
                <a:solidFill>
                  <a:srgbClr val="222222"/>
                </a:solidFill>
                <a:latin typeface="Arial"/>
                <a:ea typeface="Calibri"/>
                <a:cs typeface="Times New Roman"/>
              </a:rPr>
              <a:t> the </a:t>
            </a:r>
            <a:r>
              <a:rPr lang="da-DK" sz="1000" dirty="0" err="1">
                <a:solidFill>
                  <a:srgbClr val="222222"/>
                </a:solidFill>
                <a:latin typeface="Arial"/>
                <a:ea typeface="Calibri"/>
                <a:cs typeface="Times New Roman"/>
              </a:rPr>
              <a:t>child</a:t>
            </a:r>
            <a:r>
              <a:rPr lang="da-DK" sz="1000" dirty="0">
                <a:solidFill>
                  <a:srgbClr val="222222"/>
                </a:solidFill>
                <a:latin typeface="Arial"/>
                <a:ea typeface="Calibri"/>
                <a:cs typeface="Times New Roman"/>
              </a:rPr>
              <a:t> is not </a:t>
            </a:r>
            <a:r>
              <a:rPr lang="da-DK" sz="1000" dirty="0" err="1">
                <a:solidFill>
                  <a:srgbClr val="222222"/>
                </a:solidFill>
                <a:latin typeface="Arial"/>
                <a:ea typeface="Calibri"/>
                <a:cs typeface="Times New Roman"/>
              </a:rPr>
              <a:t>left</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alone</a:t>
            </a:r>
            <a:r>
              <a:rPr lang="da-DK" sz="1000" dirty="0">
                <a:solidFill>
                  <a:srgbClr val="222222"/>
                </a:solidFill>
                <a:latin typeface="Arial"/>
                <a:ea typeface="Calibri"/>
                <a:cs typeface="Times New Roman"/>
              </a:rPr>
              <a:t> in </a:t>
            </a:r>
            <a:r>
              <a:rPr lang="da-DK" sz="1000" dirty="0" err="1">
                <a:solidFill>
                  <a:srgbClr val="222222"/>
                </a:solidFill>
                <a:latin typeface="Arial"/>
                <a:ea typeface="Calibri"/>
                <a:cs typeface="Times New Roman"/>
              </a:rPr>
              <a:t>weakness</a:t>
            </a:r>
            <a:r>
              <a:rPr lang="da-DK" sz="1000" dirty="0">
                <a:solidFill>
                  <a:srgbClr val="222222"/>
                </a:solidFill>
                <a:latin typeface="Arial"/>
                <a:ea typeface="Calibri"/>
                <a:cs typeface="Times New Roman"/>
              </a:rPr>
              <a:t> or a </a:t>
            </a:r>
            <a:r>
              <a:rPr lang="da-DK" sz="1000" dirty="0" err="1">
                <a:solidFill>
                  <a:srgbClr val="222222"/>
                </a:solidFill>
                <a:latin typeface="Arial"/>
                <a:ea typeface="Calibri"/>
                <a:cs typeface="Times New Roman"/>
              </a:rPr>
              <a:t>role</a:t>
            </a:r>
            <a:r>
              <a:rPr lang="da-DK" sz="1000" dirty="0">
                <a:solidFill>
                  <a:srgbClr val="222222"/>
                </a:solidFill>
                <a:latin typeface="Arial"/>
                <a:ea typeface="Calibri"/>
                <a:cs typeface="Times New Roman"/>
              </a:rPr>
              <a:t> as </a:t>
            </a:r>
            <a:r>
              <a:rPr lang="da-DK" sz="1000" dirty="0" err="1">
                <a:solidFill>
                  <a:srgbClr val="222222"/>
                </a:solidFill>
                <a:latin typeface="Arial"/>
                <a:ea typeface="Calibri"/>
                <a:cs typeface="Times New Roman"/>
              </a:rPr>
              <a:t>victim</a:t>
            </a:r>
            <a:r>
              <a:rPr lang="da-DK" sz="1000" dirty="0">
                <a:solidFill>
                  <a:srgbClr val="222222"/>
                </a:solidFill>
                <a:latin typeface="Arial"/>
                <a:ea typeface="Calibri"/>
                <a:cs typeface="Times New Roman"/>
              </a:rPr>
              <a:t>, but </a:t>
            </a:r>
            <a:r>
              <a:rPr lang="da-DK" sz="1000" dirty="0" err="1">
                <a:solidFill>
                  <a:srgbClr val="222222"/>
                </a:solidFill>
                <a:latin typeface="Arial"/>
                <a:ea typeface="Calibri"/>
                <a:cs typeface="Times New Roman"/>
              </a:rPr>
              <a:t>can</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be</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helped</a:t>
            </a:r>
            <a:r>
              <a:rPr lang="da-DK" sz="1000" dirty="0">
                <a:solidFill>
                  <a:srgbClr val="222222"/>
                </a:solidFill>
                <a:latin typeface="Arial"/>
                <a:ea typeface="Calibri"/>
                <a:cs typeface="Times New Roman"/>
              </a:rPr>
              <a:t> to find it </a:t>
            </a:r>
            <a:r>
              <a:rPr lang="da-DK" sz="1000" b="1" dirty="0" err="1">
                <a:solidFill>
                  <a:srgbClr val="222222"/>
                </a:solidFill>
                <a:latin typeface="Arial"/>
                <a:ea typeface="Calibri"/>
                <a:cs typeface="Times New Roman"/>
              </a:rPr>
              <a:t>meaningful</a:t>
            </a:r>
            <a:r>
              <a:rPr lang="da-DK" sz="1000" dirty="0">
                <a:solidFill>
                  <a:srgbClr val="222222"/>
                </a:solidFill>
                <a:latin typeface="Arial"/>
                <a:ea typeface="Calibri"/>
                <a:cs typeface="Times New Roman"/>
              </a:rPr>
              <a:t> to </a:t>
            </a:r>
            <a:r>
              <a:rPr lang="da-DK" sz="1000" dirty="0" err="1">
                <a:solidFill>
                  <a:srgbClr val="222222"/>
                </a:solidFill>
                <a:latin typeface="Arial"/>
                <a:ea typeface="Calibri"/>
                <a:cs typeface="Times New Roman"/>
              </a:rPr>
              <a:t>participate</a:t>
            </a:r>
            <a:r>
              <a:rPr lang="da-DK" sz="1000" dirty="0">
                <a:solidFill>
                  <a:srgbClr val="222222"/>
                </a:solidFill>
                <a:latin typeface="Arial"/>
                <a:ea typeface="Calibri"/>
                <a:cs typeface="Times New Roman"/>
              </a:rPr>
              <a:t> in the </a:t>
            </a:r>
            <a:r>
              <a:rPr lang="da-DK" sz="1000" dirty="0" err="1">
                <a:solidFill>
                  <a:srgbClr val="222222"/>
                </a:solidFill>
                <a:latin typeface="Arial"/>
                <a:ea typeface="Calibri"/>
                <a:cs typeface="Times New Roman"/>
              </a:rPr>
              <a:t>process</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which</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can</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redefine</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its</a:t>
            </a:r>
            <a:r>
              <a:rPr lang="da-DK" sz="1000" dirty="0">
                <a:solidFill>
                  <a:srgbClr val="222222"/>
                </a:solidFill>
                <a:latin typeface="Arial"/>
                <a:ea typeface="Calibri"/>
                <a:cs typeface="Times New Roman"/>
              </a:rPr>
              <a:t> reality. It </a:t>
            </a:r>
            <a:r>
              <a:rPr lang="da-DK" sz="1000" dirty="0" err="1">
                <a:solidFill>
                  <a:srgbClr val="222222"/>
                </a:solidFill>
                <a:latin typeface="Arial"/>
                <a:ea typeface="Calibri"/>
                <a:cs typeface="Times New Roman"/>
              </a:rPr>
              <a:t>also</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implies</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that</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there</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are</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meaningful</a:t>
            </a:r>
            <a:r>
              <a:rPr lang="da-DK" sz="1000" dirty="0">
                <a:solidFill>
                  <a:srgbClr val="222222"/>
                </a:solidFill>
                <a:latin typeface="Arial"/>
                <a:ea typeface="Calibri"/>
                <a:cs typeface="Times New Roman"/>
              </a:rPr>
              <a:t> actions and </a:t>
            </a:r>
            <a:r>
              <a:rPr lang="da-DK" sz="1000" dirty="0" err="1">
                <a:solidFill>
                  <a:srgbClr val="222222"/>
                </a:solidFill>
                <a:latin typeface="Arial"/>
                <a:ea typeface="Calibri"/>
                <a:cs typeface="Times New Roman"/>
              </a:rPr>
              <a:t>activities</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that</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can</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improve</a:t>
            </a:r>
            <a:r>
              <a:rPr lang="da-DK" sz="1000" dirty="0">
                <a:solidFill>
                  <a:srgbClr val="222222"/>
                </a:solidFill>
                <a:latin typeface="Arial"/>
                <a:ea typeface="Calibri"/>
                <a:cs typeface="Times New Roman"/>
              </a:rPr>
              <a:t> the </a:t>
            </a:r>
            <a:r>
              <a:rPr lang="da-DK" sz="1000" dirty="0" err="1">
                <a:solidFill>
                  <a:srgbClr val="222222"/>
                </a:solidFill>
                <a:latin typeface="Arial"/>
                <a:ea typeface="Calibri"/>
                <a:cs typeface="Times New Roman"/>
              </a:rPr>
              <a:t>external</a:t>
            </a:r>
            <a:r>
              <a:rPr lang="da-DK" sz="1000" dirty="0">
                <a:solidFill>
                  <a:srgbClr val="222222"/>
                </a:solidFill>
                <a:latin typeface="Arial"/>
                <a:ea typeface="Calibri"/>
                <a:cs typeface="Times New Roman"/>
              </a:rPr>
              <a:t> and </a:t>
            </a:r>
            <a:r>
              <a:rPr lang="da-DK" sz="1000" dirty="0" err="1">
                <a:solidFill>
                  <a:srgbClr val="222222"/>
                </a:solidFill>
                <a:latin typeface="Arial"/>
                <a:ea typeface="Calibri"/>
                <a:cs typeface="Times New Roman"/>
              </a:rPr>
              <a:t>internal</a:t>
            </a:r>
            <a:r>
              <a:rPr lang="da-DK" sz="1000" dirty="0">
                <a:solidFill>
                  <a:srgbClr val="222222"/>
                </a:solidFill>
                <a:latin typeface="Arial"/>
                <a:ea typeface="Calibri"/>
                <a:cs typeface="Times New Roman"/>
              </a:rPr>
              <a:t> situation. This </a:t>
            </a:r>
            <a:r>
              <a:rPr lang="da-DK" sz="1000" dirty="0" err="1">
                <a:solidFill>
                  <a:srgbClr val="222222"/>
                </a:solidFill>
                <a:latin typeface="Arial"/>
                <a:ea typeface="Calibri"/>
                <a:cs typeface="Times New Roman"/>
              </a:rPr>
              <a:t>means</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that</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what</a:t>
            </a:r>
            <a:r>
              <a:rPr lang="da-DK" sz="1000" dirty="0">
                <a:solidFill>
                  <a:srgbClr val="222222"/>
                </a:solidFill>
                <a:latin typeface="Arial"/>
                <a:ea typeface="Calibri"/>
                <a:cs typeface="Times New Roman"/>
              </a:rPr>
              <a:t> is happening and has </a:t>
            </a:r>
            <a:r>
              <a:rPr lang="da-DK" sz="1000" dirty="0" err="1">
                <a:solidFill>
                  <a:srgbClr val="222222"/>
                </a:solidFill>
                <a:latin typeface="Arial"/>
                <a:ea typeface="Calibri"/>
                <a:cs typeface="Times New Roman"/>
              </a:rPr>
              <a:t>happened</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are</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challenges</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that</a:t>
            </a:r>
            <a:r>
              <a:rPr lang="da-DK" sz="1000" dirty="0">
                <a:solidFill>
                  <a:srgbClr val="222222"/>
                </a:solidFill>
                <a:latin typeface="Arial"/>
                <a:ea typeface="Calibri"/>
                <a:cs typeface="Times New Roman"/>
              </a:rPr>
              <a:t> it </a:t>
            </a:r>
            <a:r>
              <a:rPr lang="da-DK" sz="1000" dirty="0" err="1">
                <a:solidFill>
                  <a:srgbClr val="222222"/>
                </a:solidFill>
                <a:latin typeface="Arial"/>
                <a:ea typeface="Calibri"/>
                <a:cs typeface="Times New Roman"/>
              </a:rPr>
              <a:t>makes</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sense</a:t>
            </a:r>
            <a:r>
              <a:rPr lang="da-DK" sz="1000" dirty="0">
                <a:solidFill>
                  <a:srgbClr val="222222"/>
                </a:solidFill>
                <a:latin typeface="Arial"/>
                <a:ea typeface="Calibri"/>
                <a:cs typeface="Times New Roman"/>
              </a:rPr>
              <a:t> to act upon</a:t>
            </a:r>
            <a:br>
              <a:rPr lang="da-DK" sz="1000" dirty="0">
                <a:solidFill>
                  <a:srgbClr val="222222"/>
                </a:solidFill>
                <a:latin typeface="Arial"/>
                <a:ea typeface="Calibri"/>
                <a:cs typeface="Times New Roman"/>
              </a:rPr>
            </a:br>
            <a:r>
              <a:rPr lang="da-DK" sz="1000" dirty="0">
                <a:solidFill>
                  <a:srgbClr val="222222"/>
                </a:solidFill>
                <a:latin typeface="Arial"/>
                <a:ea typeface="Calibri"/>
                <a:cs typeface="Times New Roman"/>
              </a:rPr>
              <a:t/>
            </a:r>
            <a:br>
              <a:rPr lang="da-DK" sz="1000" dirty="0">
                <a:solidFill>
                  <a:srgbClr val="222222"/>
                </a:solidFill>
                <a:latin typeface="Arial"/>
                <a:ea typeface="Calibri"/>
                <a:cs typeface="Times New Roman"/>
              </a:rPr>
            </a:br>
            <a:r>
              <a:rPr lang="da-DK" sz="1000" dirty="0">
                <a:solidFill>
                  <a:srgbClr val="222222"/>
                </a:solidFill>
                <a:latin typeface="Arial"/>
                <a:ea typeface="Calibri"/>
                <a:cs typeface="Times New Roman"/>
              </a:rPr>
              <a:t>To understand </a:t>
            </a:r>
            <a:r>
              <a:rPr lang="da-DK" sz="1000" dirty="0" err="1">
                <a:solidFill>
                  <a:srgbClr val="222222"/>
                </a:solidFill>
                <a:latin typeface="Arial"/>
                <a:ea typeface="Calibri"/>
                <a:cs typeface="Times New Roman"/>
              </a:rPr>
              <a:t>our</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world</a:t>
            </a:r>
            <a:r>
              <a:rPr lang="da-DK" sz="1000" dirty="0">
                <a:solidFill>
                  <a:srgbClr val="222222"/>
                </a:solidFill>
                <a:latin typeface="Arial"/>
                <a:ea typeface="Calibri"/>
                <a:cs typeface="Times New Roman"/>
              </a:rPr>
              <a:t> is </a:t>
            </a:r>
            <a:r>
              <a:rPr lang="da-DK" sz="1000" dirty="0" err="1">
                <a:solidFill>
                  <a:srgbClr val="222222"/>
                </a:solidFill>
                <a:latin typeface="Arial"/>
                <a:ea typeface="Calibri"/>
                <a:cs typeface="Times New Roman"/>
              </a:rPr>
              <a:t>essential</a:t>
            </a:r>
            <a:r>
              <a:rPr lang="da-DK" sz="1000" dirty="0">
                <a:solidFill>
                  <a:srgbClr val="222222"/>
                </a:solidFill>
                <a:latin typeface="Arial"/>
                <a:ea typeface="Calibri"/>
                <a:cs typeface="Times New Roman"/>
              </a:rPr>
              <a:t> for </a:t>
            </a:r>
            <a:r>
              <a:rPr lang="da-DK" sz="1000" dirty="0" err="1">
                <a:solidFill>
                  <a:srgbClr val="222222"/>
                </a:solidFill>
                <a:latin typeface="Arial"/>
                <a:ea typeface="Calibri"/>
                <a:cs typeface="Times New Roman"/>
              </a:rPr>
              <a:t>our</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ability</a:t>
            </a:r>
            <a:r>
              <a:rPr lang="da-DK" sz="1000" dirty="0">
                <a:solidFill>
                  <a:srgbClr val="222222"/>
                </a:solidFill>
                <a:latin typeface="Arial"/>
                <a:ea typeface="Calibri"/>
                <a:cs typeface="Times New Roman"/>
              </a:rPr>
              <a:t> to master </a:t>
            </a:r>
            <a:r>
              <a:rPr lang="da-DK" sz="1000" dirty="0" err="1">
                <a:solidFill>
                  <a:srgbClr val="222222"/>
                </a:solidFill>
                <a:latin typeface="Arial"/>
                <a:ea typeface="Calibri"/>
                <a:cs typeface="Times New Roman"/>
              </a:rPr>
              <a:t>our</a:t>
            </a:r>
            <a:r>
              <a:rPr lang="da-DK" sz="1000" dirty="0">
                <a:solidFill>
                  <a:srgbClr val="222222"/>
                </a:solidFill>
                <a:latin typeface="Arial"/>
                <a:ea typeface="Calibri"/>
                <a:cs typeface="Times New Roman"/>
              </a:rPr>
              <a:t> lives ...</a:t>
            </a:r>
            <a:br>
              <a:rPr lang="da-DK" sz="1000" dirty="0">
                <a:solidFill>
                  <a:srgbClr val="222222"/>
                </a:solidFill>
                <a:latin typeface="Arial"/>
                <a:ea typeface="Calibri"/>
                <a:cs typeface="Times New Roman"/>
              </a:rPr>
            </a:br>
            <a:r>
              <a:rPr lang="da-DK" sz="1000" dirty="0" err="1">
                <a:solidFill>
                  <a:srgbClr val="222222"/>
                </a:solidFill>
                <a:latin typeface="Arial"/>
                <a:ea typeface="Calibri"/>
                <a:cs typeface="Times New Roman"/>
              </a:rPr>
              <a:t>Coherence</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ie</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conception</a:t>
            </a:r>
            <a:r>
              <a:rPr lang="da-DK" sz="1000" dirty="0">
                <a:solidFill>
                  <a:srgbClr val="222222"/>
                </a:solidFill>
                <a:latin typeface="Arial"/>
                <a:ea typeface="Calibri"/>
                <a:cs typeface="Times New Roman"/>
              </a:rPr>
              <a:t>) is central to </a:t>
            </a:r>
            <a:r>
              <a:rPr lang="da-DK" sz="1000" dirty="0" err="1">
                <a:solidFill>
                  <a:srgbClr val="222222"/>
                </a:solidFill>
                <a:latin typeface="Arial"/>
                <a:ea typeface="Calibri"/>
                <a:cs typeface="Times New Roman"/>
              </a:rPr>
              <a:t>people</a:t>
            </a:r>
            <a:r>
              <a:rPr lang="da-DK" sz="1000" dirty="0">
                <a:solidFill>
                  <a:srgbClr val="222222"/>
                </a:solidFill>
                <a:latin typeface="Arial"/>
                <a:ea typeface="Calibri"/>
                <a:cs typeface="Times New Roman"/>
              </a:rPr>
              <a:t> to </a:t>
            </a:r>
            <a:r>
              <a:rPr lang="da-DK" sz="1000" dirty="0" err="1">
                <a:solidFill>
                  <a:srgbClr val="222222"/>
                </a:solidFill>
                <a:latin typeface="Arial"/>
                <a:ea typeface="Calibri"/>
                <a:cs typeface="Times New Roman"/>
              </a:rPr>
              <a:t>get</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through</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traumatic</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experiences</a:t>
            </a:r>
            <a:r>
              <a:rPr lang="da-DK" sz="1000" dirty="0">
                <a:solidFill>
                  <a:srgbClr val="222222"/>
                </a:solidFill>
                <a:latin typeface="Arial"/>
                <a:ea typeface="Calibri"/>
                <a:cs typeface="Times New Roman"/>
              </a:rPr>
              <a:t>.</a:t>
            </a:r>
            <a:br>
              <a:rPr lang="da-DK" sz="1000" dirty="0">
                <a:solidFill>
                  <a:srgbClr val="222222"/>
                </a:solidFill>
                <a:latin typeface="Arial"/>
                <a:ea typeface="Calibri"/>
                <a:cs typeface="Times New Roman"/>
              </a:rPr>
            </a:br>
            <a:r>
              <a:rPr lang="da-DK" sz="1000" dirty="0" err="1">
                <a:solidFill>
                  <a:srgbClr val="222222"/>
                </a:solidFill>
                <a:latin typeface="Arial"/>
                <a:ea typeface="Calibri"/>
                <a:cs typeface="Times New Roman"/>
              </a:rPr>
              <a:t>There</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are</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three</a:t>
            </a:r>
            <a:r>
              <a:rPr lang="da-DK" sz="1000" dirty="0">
                <a:solidFill>
                  <a:srgbClr val="222222"/>
                </a:solidFill>
                <a:latin typeface="Arial"/>
                <a:ea typeface="Calibri"/>
                <a:cs typeface="Times New Roman"/>
              </a:rPr>
              <a:t> factors </a:t>
            </a:r>
            <a:r>
              <a:rPr lang="da-DK" sz="1000" dirty="0" err="1">
                <a:solidFill>
                  <a:srgbClr val="222222"/>
                </a:solidFill>
                <a:latin typeface="Arial"/>
                <a:ea typeface="Calibri"/>
                <a:cs typeface="Times New Roman"/>
              </a:rPr>
              <a:t>that</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create</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context</a:t>
            </a:r>
            <a:r>
              <a:rPr lang="da-DK" sz="1000" dirty="0">
                <a:solidFill>
                  <a:srgbClr val="222222"/>
                </a:solidFill>
                <a:latin typeface="Arial"/>
                <a:ea typeface="Calibri"/>
                <a:cs typeface="Times New Roman"/>
              </a:rPr>
              <a:t>:</a:t>
            </a:r>
            <a:br>
              <a:rPr lang="da-DK" sz="1000" dirty="0">
                <a:solidFill>
                  <a:srgbClr val="222222"/>
                </a:solidFill>
                <a:latin typeface="Arial"/>
                <a:ea typeface="Calibri"/>
                <a:cs typeface="Times New Roman"/>
              </a:rPr>
            </a:b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Comprehension</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ie</a:t>
            </a:r>
            <a:r>
              <a:rPr lang="da-DK" sz="1000" dirty="0">
                <a:solidFill>
                  <a:srgbClr val="222222"/>
                </a:solidFill>
                <a:latin typeface="Arial"/>
                <a:ea typeface="Calibri"/>
                <a:cs typeface="Times New Roman"/>
              </a:rPr>
              <a:t> to understand ... ..</a:t>
            </a:r>
            <a:br>
              <a:rPr lang="da-DK" sz="1000" dirty="0">
                <a:solidFill>
                  <a:srgbClr val="222222"/>
                </a:solidFill>
                <a:latin typeface="Arial"/>
                <a:ea typeface="Calibri"/>
                <a:cs typeface="Times New Roman"/>
              </a:rPr>
            </a:b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Manageability</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ie</a:t>
            </a:r>
            <a:r>
              <a:rPr lang="da-DK" sz="1000" dirty="0">
                <a:solidFill>
                  <a:srgbClr val="222222"/>
                </a:solidFill>
                <a:latin typeface="Arial"/>
                <a:ea typeface="Calibri"/>
                <a:cs typeface="Times New Roman"/>
              </a:rPr>
              <a:t>, to have </a:t>
            </a:r>
            <a:r>
              <a:rPr lang="da-DK" sz="1000" dirty="0" err="1">
                <a:solidFill>
                  <a:srgbClr val="222222"/>
                </a:solidFill>
                <a:latin typeface="Arial"/>
                <a:ea typeface="Calibri"/>
                <a:cs typeface="Times New Roman"/>
              </a:rPr>
              <a:t>faith</a:t>
            </a:r>
            <a:r>
              <a:rPr lang="da-DK" sz="1000" dirty="0">
                <a:solidFill>
                  <a:srgbClr val="222222"/>
                </a:solidFill>
                <a:latin typeface="Arial"/>
                <a:ea typeface="Calibri"/>
                <a:cs typeface="Times New Roman"/>
              </a:rPr>
              <a:t> in ....</a:t>
            </a:r>
            <a:br>
              <a:rPr lang="da-DK" sz="1000" dirty="0">
                <a:solidFill>
                  <a:srgbClr val="222222"/>
                </a:solidFill>
                <a:latin typeface="Arial"/>
                <a:ea typeface="Calibri"/>
                <a:cs typeface="Times New Roman"/>
              </a:rPr>
            </a:b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Meaningfulness</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ie</a:t>
            </a:r>
            <a:r>
              <a:rPr lang="da-DK" sz="1000" dirty="0">
                <a:solidFill>
                  <a:srgbClr val="222222"/>
                </a:solidFill>
                <a:latin typeface="Arial"/>
                <a:ea typeface="Calibri"/>
                <a:cs typeface="Times New Roman"/>
              </a:rPr>
              <a:t> to find it </a:t>
            </a:r>
            <a:r>
              <a:rPr lang="da-DK" sz="1000" dirty="0" err="1">
                <a:solidFill>
                  <a:srgbClr val="222222"/>
                </a:solidFill>
                <a:latin typeface="Arial"/>
                <a:ea typeface="Calibri"/>
                <a:cs typeface="Times New Roman"/>
              </a:rPr>
              <a:t>meaningful</a:t>
            </a:r>
            <a:r>
              <a:rPr lang="da-DK" sz="1000" dirty="0">
                <a:solidFill>
                  <a:srgbClr val="222222"/>
                </a:solidFill>
                <a:latin typeface="Arial"/>
                <a:ea typeface="Calibri"/>
                <a:cs typeface="Times New Roman"/>
              </a:rPr>
              <a:t> to ...</a:t>
            </a:r>
            <a:br>
              <a:rPr lang="da-DK" sz="1000" dirty="0">
                <a:solidFill>
                  <a:srgbClr val="222222"/>
                </a:solidFill>
                <a:latin typeface="Arial"/>
                <a:ea typeface="Calibri"/>
                <a:cs typeface="Times New Roman"/>
              </a:rPr>
            </a:br>
            <a:endParaRPr lang="da-DK" sz="1000" dirty="0">
              <a:ea typeface="Calibri"/>
              <a:cs typeface="Times New Roman"/>
            </a:endParaRPr>
          </a:p>
          <a:p>
            <a:pPr>
              <a:lnSpc>
                <a:spcPct val="115000"/>
              </a:lnSpc>
              <a:spcAft>
                <a:spcPts val="990"/>
              </a:spcAft>
            </a:pPr>
            <a:r>
              <a:rPr lang="da-DK" sz="1000" dirty="0">
                <a:solidFill>
                  <a:srgbClr val="222222"/>
                </a:solidFill>
                <a:latin typeface="Arial"/>
                <a:ea typeface="Calibri"/>
                <a:cs typeface="Times New Roman"/>
              </a:rPr>
              <a:t>In </a:t>
            </a:r>
            <a:r>
              <a:rPr lang="da-DK" sz="1000" dirty="0" err="1">
                <a:solidFill>
                  <a:srgbClr val="222222"/>
                </a:solidFill>
                <a:latin typeface="Arial"/>
                <a:ea typeface="Calibri"/>
                <a:cs typeface="Times New Roman"/>
              </a:rPr>
              <a:t>order</a:t>
            </a:r>
            <a:r>
              <a:rPr lang="da-DK" sz="1000" dirty="0">
                <a:solidFill>
                  <a:srgbClr val="222222"/>
                </a:solidFill>
                <a:latin typeface="Arial"/>
                <a:ea typeface="Calibri"/>
                <a:cs typeface="Times New Roman"/>
              </a:rPr>
              <a:t> to </a:t>
            </a:r>
            <a:r>
              <a:rPr lang="da-DK" sz="1000" dirty="0" err="1">
                <a:solidFill>
                  <a:srgbClr val="222222"/>
                </a:solidFill>
                <a:latin typeface="Arial"/>
                <a:ea typeface="Calibri"/>
                <a:cs typeface="Times New Roman"/>
              </a:rPr>
              <a:t>achieve</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this</a:t>
            </a:r>
            <a:r>
              <a:rPr lang="da-DK" sz="1000" dirty="0">
                <a:solidFill>
                  <a:srgbClr val="222222"/>
                </a:solidFill>
                <a:latin typeface="Arial"/>
                <a:ea typeface="Calibri"/>
                <a:cs typeface="Times New Roman"/>
              </a:rPr>
              <a:t> is </a:t>
            </a:r>
            <a:r>
              <a:rPr lang="da-DK" sz="1000" dirty="0" err="1">
                <a:solidFill>
                  <a:srgbClr val="222222"/>
                </a:solidFill>
                <a:latin typeface="Arial"/>
                <a:ea typeface="Calibri"/>
                <a:cs typeface="Times New Roman"/>
              </a:rPr>
              <a:t>involvement</a:t>
            </a:r>
            <a:r>
              <a:rPr lang="da-DK" sz="1000" dirty="0">
                <a:solidFill>
                  <a:srgbClr val="222222"/>
                </a:solidFill>
                <a:latin typeface="Arial"/>
                <a:ea typeface="Calibri"/>
                <a:cs typeface="Times New Roman"/>
              </a:rPr>
              <a:t> and </a:t>
            </a:r>
            <a:r>
              <a:rPr lang="da-DK" sz="1000" dirty="0" err="1">
                <a:solidFill>
                  <a:srgbClr val="222222"/>
                </a:solidFill>
                <a:latin typeface="Arial"/>
                <a:ea typeface="Calibri"/>
                <a:cs typeface="Times New Roman"/>
              </a:rPr>
              <a:t>recognition</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required</a:t>
            </a:r>
            <a:r>
              <a:rPr lang="da-DK" sz="1000" dirty="0">
                <a:solidFill>
                  <a:srgbClr val="222222"/>
                </a:solidFill>
                <a:latin typeface="Arial"/>
                <a:ea typeface="Calibri"/>
                <a:cs typeface="Times New Roman"/>
              </a:rPr>
              <a:t> (</a:t>
            </a:r>
            <a:r>
              <a:rPr lang="da-DK" sz="1000" dirty="0" err="1">
                <a:solidFill>
                  <a:srgbClr val="222222"/>
                </a:solidFill>
                <a:latin typeface="Arial"/>
                <a:ea typeface="Calibri"/>
                <a:cs typeface="Times New Roman"/>
              </a:rPr>
              <a:t>Antonovsky</a:t>
            </a:r>
            <a:r>
              <a:rPr lang="da-DK" sz="1000" dirty="0">
                <a:solidFill>
                  <a:srgbClr val="222222"/>
                </a:solidFill>
                <a:latin typeface="Arial"/>
                <a:ea typeface="Calibri"/>
                <a:cs typeface="Times New Roman"/>
              </a:rPr>
              <a:t>, 1987)</a:t>
            </a:r>
            <a:endParaRPr lang="da-DK" sz="1000" dirty="0">
              <a:ea typeface="Calibri"/>
              <a:cs typeface="Times New Roman"/>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Pladsholder til diasbillede 1"/>
          <p:cNvSpPr>
            <a:spLocks noGrp="1" noRot="1" noChangeAspect="1" noTextEdit="1"/>
          </p:cNvSpPr>
          <p:nvPr>
            <p:ph type="sldImg"/>
          </p:nvPr>
        </p:nvSpPr>
        <p:spPr>
          <a:xfrm>
            <a:off x="274638" y="-1588"/>
            <a:ext cx="5907087" cy="4432301"/>
          </a:xfrm>
          <a:ln/>
        </p:spPr>
      </p:sp>
      <p:sp>
        <p:nvSpPr>
          <p:cNvPr id="63491" name="Pladsholder til noter 2"/>
          <p:cNvSpPr>
            <a:spLocks noGrp="1"/>
          </p:cNvSpPr>
          <p:nvPr>
            <p:ph type="body" idx="1"/>
          </p:nvPr>
        </p:nvSpPr>
        <p:spPr>
          <a:noFill/>
          <a:ln/>
        </p:spPr>
        <p:txBody>
          <a:bodyPr/>
          <a:lstStyle/>
          <a:p>
            <a:endParaRPr lang="da-DK" dirty="0" smtClean="0"/>
          </a:p>
        </p:txBody>
      </p:sp>
      <p:sp>
        <p:nvSpPr>
          <p:cNvPr id="63492" name="Pladsholder til diasnummer 3"/>
          <p:cNvSpPr>
            <a:spLocks noGrp="1"/>
          </p:cNvSpPr>
          <p:nvPr>
            <p:ph type="sldNum" sz="quarter" idx="5"/>
          </p:nvPr>
        </p:nvSpPr>
        <p:spPr>
          <a:noFill/>
        </p:spPr>
        <p:txBody>
          <a:bodyPr/>
          <a:lstStyle/>
          <a:p>
            <a:fld id="{ABC3203E-2E28-43B8-AF53-A32B31F7E609}" type="slidenum">
              <a:rPr lang="da-DK" smtClean="0"/>
              <a:pPr/>
              <a:t>62</a:t>
            </a:fld>
            <a:endParaRPr lang="da-DK"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normAutofit/>
          </a:bodyPr>
          <a:lstStyle/>
          <a:p>
            <a:r>
              <a:rPr lang="da-DK" dirty="0" err="1" smtClean="0"/>
              <a:t>Now</a:t>
            </a:r>
            <a:r>
              <a:rPr lang="da-DK" dirty="0" smtClean="0"/>
              <a:t> – </a:t>
            </a:r>
            <a:r>
              <a:rPr lang="da-DK" dirty="0" err="1" smtClean="0"/>
              <a:t>we</a:t>
            </a:r>
            <a:r>
              <a:rPr lang="da-DK" dirty="0" smtClean="0"/>
              <a:t> have </a:t>
            </a:r>
            <a:r>
              <a:rPr lang="da-DK" dirty="0" err="1" smtClean="0"/>
              <a:t>been</a:t>
            </a:r>
            <a:r>
              <a:rPr lang="da-DK" dirty="0" smtClean="0"/>
              <a:t> </a:t>
            </a:r>
            <a:r>
              <a:rPr lang="da-DK" dirty="0" err="1" smtClean="0"/>
              <a:t>looking</a:t>
            </a:r>
            <a:r>
              <a:rPr lang="da-DK" dirty="0" smtClean="0"/>
              <a:t> at the </a:t>
            </a:r>
            <a:r>
              <a:rPr lang="da-DK" dirty="0" err="1" smtClean="0"/>
              <a:t>children</a:t>
            </a:r>
            <a:r>
              <a:rPr lang="da-DK" dirty="0" smtClean="0"/>
              <a:t>,</a:t>
            </a:r>
            <a:r>
              <a:rPr lang="da-DK" baseline="0" dirty="0" smtClean="0"/>
              <a:t> the </a:t>
            </a:r>
            <a:r>
              <a:rPr lang="da-DK" baseline="0" dirty="0" err="1" smtClean="0"/>
              <a:t>barriers</a:t>
            </a:r>
            <a:r>
              <a:rPr lang="da-DK" baseline="0" dirty="0" smtClean="0"/>
              <a:t> to </a:t>
            </a:r>
            <a:r>
              <a:rPr lang="da-DK" baseline="0" dirty="0" err="1" smtClean="0"/>
              <a:t>children</a:t>
            </a:r>
            <a:r>
              <a:rPr lang="da-DK" baseline="0" dirty="0" smtClean="0"/>
              <a:t> to </a:t>
            </a:r>
            <a:r>
              <a:rPr lang="da-DK" baseline="0" dirty="0" err="1" smtClean="0"/>
              <a:t>tell</a:t>
            </a:r>
            <a:r>
              <a:rPr lang="da-DK" baseline="0" dirty="0" smtClean="0"/>
              <a:t> </a:t>
            </a:r>
            <a:r>
              <a:rPr lang="da-DK" baseline="0" dirty="0" err="1" smtClean="0"/>
              <a:t>about</a:t>
            </a:r>
            <a:r>
              <a:rPr lang="da-DK" baseline="0" dirty="0" smtClean="0"/>
              <a:t> the lives </a:t>
            </a:r>
            <a:r>
              <a:rPr lang="da-DK" baseline="0" dirty="0" err="1" smtClean="0"/>
              <a:t>with</a:t>
            </a:r>
            <a:r>
              <a:rPr lang="da-DK" baseline="0" dirty="0" smtClean="0"/>
              <a:t> </a:t>
            </a:r>
            <a:r>
              <a:rPr lang="da-DK" baseline="0" dirty="0" err="1" smtClean="0"/>
              <a:t>violence</a:t>
            </a:r>
            <a:r>
              <a:rPr lang="da-DK" baseline="0" dirty="0" smtClean="0"/>
              <a:t> and </a:t>
            </a:r>
            <a:r>
              <a:rPr lang="da-DK" baseline="0" dirty="0" err="1" smtClean="0"/>
              <a:t>sexual</a:t>
            </a:r>
            <a:r>
              <a:rPr lang="da-DK" baseline="0" dirty="0" smtClean="0"/>
              <a:t> </a:t>
            </a:r>
            <a:r>
              <a:rPr lang="da-DK" baseline="0" dirty="0" err="1" smtClean="0"/>
              <a:t>abuse</a:t>
            </a:r>
            <a:r>
              <a:rPr lang="da-DK" baseline="0" dirty="0" smtClean="0"/>
              <a:t>. And </a:t>
            </a:r>
            <a:r>
              <a:rPr lang="da-DK" baseline="0" dirty="0" err="1" smtClean="0"/>
              <a:t>we</a:t>
            </a:r>
            <a:r>
              <a:rPr lang="da-DK" baseline="0" dirty="0" smtClean="0"/>
              <a:t> have </a:t>
            </a:r>
            <a:r>
              <a:rPr lang="da-DK" baseline="0" dirty="0" err="1" smtClean="0"/>
              <a:t>talked</a:t>
            </a:r>
            <a:r>
              <a:rPr lang="da-DK" baseline="0" dirty="0" smtClean="0"/>
              <a:t> </a:t>
            </a:r>
            <a:r>
              <a:rPr lang="da-DK" baseline="0" dirty="0" err="1" smtClean="0"/>
              <a:t>about</a:t>
            </a:r>
            <a:r>
              <a:rPr lang="da-DK" baseline="0" dirty="0" smtClean="0"/>
              <a:t> </a:t>
            </a:r>
            <a:r>
              <a:rPr lang="da-DK" baseline="0" dirty="0" err="1" smtClean="0"/>
              <a:t>some</a:t>
            </a:r>
            <a:r>
              <a:rPr lang="da-DK" baseline="0" dirty="0" smtClean="0"/>
              <a:t> guidelines in the professional </a:t>
            </a:r>
            <a:r>
              <a:rPr lang="da-DK" baseline="0" dirty="0" err="1" smtClean="0"/>
              <a:t>talking</a:t>
            </a:r>
            <a:r>
              <a:rPr lang="da-DK" baseline="0" dirty="0" smtClean="0"/>
              <a:t> </a:t>
            </a:r>
            <a:r>
              <a:rPr lang="da-DK" baseline="0" dirty="0" err="1" smtClean="0"/>
              <a:t>with</a:t>
            </a:r>
            <a:r>
              <a:rPr lang="da-DK" baseline="0" dirty="0" smtClean="0"/>
              <a:t> </a:t>
            </a:r>
            <a:r>
              <a:rPr lang="da-DK" baseline="0" dirty="0" err="1" smtClean="0"/>
              <a:t>children</a:t>
            </a:r>
            <a:r>
              <a:rPr lang="da-DK" baseline="0" dirty="0" smtClean="0"/>
              <a:t> </a:t>
            </a:r>
            <a:r>
              <a:rPr lang="da-DK" baseline="0" dirty="0" err="1" smtClean="0"/>
              <a:t>who</a:t>
            </a:r>
            <a:r>
              <a:rPr lang="da-DK" baseline="0" dirty="0" smtClean="0"/>
              <a:t> has </a:t>
            </a:r>
            <a:r>
              <a:rPr lang="da-DK" baseline="0" dirty="0" err="1" smtClean="0"/>
              <a:t>been</a:t>
            </a:r>
            <a:r>
              <a:rPr lang="da-DK" baseline="0" dirty="0" smtClean="0"/>
              <a:t> </a:t>
            </a:r>
            <a:r>
              <a:rPr lang="da-DK" baseline="0" dirty="0" err="1" smtClean="0"/>
              <a:t>sexual</a:t>
            </a:r>
            <a:r>
              <a:rPr lang="da-DK" baseline="0" dirty="0" smtClean="0"/>
              <a:t> </a:t>
            </a:r>
            <a:r>
              <a:rPr lang="da-DK" baseline="0" dirty="0" err="1" smtClean="0"/>
              <a:t>abused</a:t>
            </a:r>
            <a:r>
              <a:rPr lang="da-DK" baseline="0" dirty="0" smtClean="0"/>
              <a:t> </a:t>
            </a:r>
            <a:r>
              <a:rPr lang="da-DK" baseline="0" dirty="0" err="1" smtClean="0"/>
              <a:t>or</a:t>
            </a:r>
            <a:r>
              <a:rPr lang="da-DK" baseline="0" dirty="0" smtClean="0"/>
              <a:t> </a:t>
            </a:r>
            <a:r>
              <a:rPr lang="da-DK" baseline="0" dirty="0" err="1" smtClean="0"/>
              <a:t>violented</a:t>
            </a:r>
            <a:r>
              <a:rPr lang="da-DK" baseline="0" dirty="0" smtClean="0"/>
              <a:t>.</a:t>
            </a:r>
          </a:p>
          <a:p>
            <a:r>
              <a:rPr lang="da-DK" baseline="0" dirty="0" err="1" smtClean="0"/>
              <a:t>Now</a:t>
            </a:r>
            <a:r>
              <a:rPr lang="da-DK" baseline="0" dirty="0" smtClean="0"/>
              <a:t> </a:t>
            </a:r>
            <a:r>
              <a:rPr lang="da-DK" baseline="0" dirty="0" err="1" smtClean="0"/>
              <a:t>we</a:t>
            </a:r>
            <a:r>
              <a:rPr lang="da-DK" baseline="0" dirty="0" smtClean="0"/>
              <a:t> </a:t>
            </a:r>
            <a:r>
              <a:rPr lang="da-DK" baseline="0" dirty="0" err="1" smtClean="0"/>
              <a:t>are</a:t>
            </a:r>
            <a:r>
              <a:rPr lang="da-DK" baseline="0" dirty="0" smtClean="0"/>
              <a:t> </a:t>
            </a:r>
            <a:r>
              <a:rPr lang="da-DK" baseline="0" dirty="0" err="1" smtClean="0"/>
              <a:t>turning</a:t>
            </a:r>
            <a:r>
              <a:rPr lang="da-DK" baseline="0" dirty="0" smtClean="0"/>
              <a:t> </a:t>
            </a:r>
            <a:r>
              <a:rPr lang="da-DK" baseline="0" dirty="0" err="1" smtClean="0"/>
              <a:t>our</a:t>
            </a:r>
            <a:r>
              <a:rPr lang="da-DK" baseline="0" dirty="0" smtClean="0"/>
              <a:t> </a:t>
            </a:r>
            <a:r>
              <a:rPr lang="da-DK" baseline="0" dirty="0" err="1" smtClean="0"/>
              <a:t>eyes</a:t>
            </a:r>
            <a:r>
              <a:rPr lang="da-DK" baseline="0" dirty="0" smtClean="0"/>
              <a:t> to the </a:t>
            </a:r>
            <a:r>
              <a:rPr lang="da-DK" baseline="0" dirty="0" err="1" smtClean="0"/>
              <a:t>adult</a:t>
            </a:r>
            <a:r>
              <a:rPr lang="da-DK" baseline="0" dirty="0" smtClean="0"/>
              <a:t> </a:t>
            </a:r>
            <a:r>
              <a:rPr lang="da-DK" baseline="0" dirty="0" err="1" smtClean="0"/>
              <a:t>people</a:t>
            </a:r>
            <a:r>
              <a:rPr lang="da-DK" baseline="0" dirty="0" smtClean="0"/>
              <a:t>, to the </a:t>
            </a:r>
            <a:r>
              <a:rPr lang="da-DK" baseline="0" dirty="0" err="1" smtClean="0"/>
              <a:t>proffesionals</a:t>
            </a:r>
            <a:r>
              <a:rPr lang="da-DK" baseline="0" dirty="0" smtClean="0"/>
              <a:t>, to </a:t>
            </a:r>
            <a:r>
              <a:rPr lang="da-DK" baseline="0" dirty="0" err="1" smtClean="0"/>
              <a:t>our</a:t>
            </a:r>
            <a:r>
              <a:rPr lang="da-DK" baseline="0" dirty="0" smtClean="0"/>
              <a:t> selves…</a:t>
            </a:r>
          </a:p>
          <a:p>
            <a:endParaRPr lang="da-DK" baseline="0" dirty="0" smtClean="0"/>
          </a:p>
          <a:p>
            <a:r>
              <a:rPr lang="da-DK" baseline="0" dirty="0" err="1" smtClean="0"/>
              <a:t>Why</a:t>
            </a:r>
            <a:r>
              <a:rPr lang="da-DK" baseline="0" dirty="0" smtClean="0"/>
              <a:t> is it so </a:t>
            </a:r>
            <a:r>
              <a:rPr lang="da-DK" baseline="0" dirty="0" err="1" smtClean="0"/>
              <a:t>difficult</a:t>
            </a:r>
            <a:r>
              <a:rPr lang="da-DK" baseline="0" dirty="0" smtClean="0"/>
              <a:t> for </a:t>
            </a:r>
            <a:r>
              <a:rPr lang="da-DK" baseline="0" dirty="0" err="1" smtClean="0"/>
              <a:t>us</a:t>
            </a:r>
            <a:r>
              <a:rPr lang="da-DK" baseline="0" dirty="0" smtClean="0"/>
              <a:t> to discover </a:t>
            </a:r>
            <a:r>
              <a:rPr lang="da-DK" baseline="0" dirty="0" err="1" smtClean="0"/>
              <a:t>thees</a:t>
            </a:r>
            <a:r>
              <a:rPr lang="da-DK" baseline="0" dirty="0" smtClean="0"/>
              <a:t> </a:t>
            </a:r>
            <a:r>
              <a:rPr lang="da-DK" baseline="0" dirty="0" err="1" smtClean="0"/>
              <a:t>children</a:t>
            </a:r>
            <a:r>
              <a:rPr lang="da-DK" baseline="0" dirty="0" smtClean="0"/>
              <a:t>, and to </a:t>
            </a:r>
            <a:r>
              <a:rPr lang="da-DK" baseline="0" dirty="0" err="1" smtClean="0"/>
              <a:t>act</a:t>
            </a:r>
            <a:r>
              <a:rPr lang="da-DK" baseline="0" dirty="0" smtClean="0"/>
              <a:t> </a:t>
            </a:r>
            <a:r>
              <a:rPr lang="da-DK" baseline="0" dirty="0" err="1" smtClean="0"/>
              <a:t>on</a:t>
            </a:r>
            <a:r>
              <a:rPr lang="da-DK" baseline="0" dirty="0" smtClean="0"/>
              <a:t> </a:t>
            </a:r>
            <a:r>
              <a:rPr lang="da-DK" baseline="0" dirty="0" err="1" smtClean="0"/>
              <a:t>what</a:t>
            </a:r>
            <a:r>
              <a:rPr lang="da-DK" baseline="0" dirty="0" smtClean="0"/>
              <a:t> </a:t>
            </a:r>
            <a:r>
              <a:rPr lang="da-DK" baseline="0" dirty="0" err="1" smtClean="0"/>
              <a:t>we</a:t>
            </a:r>
            <a:r>
              <a:rPr lang="da-DK" baseline="0" dirty="0" smtClean="0"/>
              <a:t> </a:t>
            </a:r>
            <a:r>
              <a:rPr lang="da-DK" baseline="0" dirty="0" err="1" smtClean="0"/>
              <a:t>see</a:t>
            </a:r>
            <a:r>
              <a:rPr lang="da-DK" baseline="0" dirty="0" smtClean="0"/>
              <a:t> in a </a:t>
            </a:r>
            <a:r>
              <a:rPr lang="da-DK" baseline="0" dirty="0" err="1" smtClean="0"/>
              <a:t>responsible</a:t>
            </a:r>
            <a:r>
              <a:rPr lang="da-DK" baseline="0" dirty="0" smtClean="0"/>
              <a:t> </a:t>
            </a:r>
            <a:r>
              <a:rPr lang="da-DK" baseline="0" dirty="0" err="1" smtClean="0"/>
              <a:t>way</a:t>
            </a:r>
            <a:r>
              <a:rPr lang="da-DK" baseline="0" dirty="0" smtClean="0"/>
              <a:t>?</a:t>
            </a:r>
          </a:p>
          <a:p>
            <a:r>
              <a:rPr lang="da-DK" baseline="0" dirty="0" err="1" smtClean="0"/>
              <a:t>Why</a:t>
            </a:r>
            <a:r>
              <a:rPr lang="da-DK" baseline="0" dirty="0" smtClean="0"/>
              <a:t> do </a:t>
            </a:r>
            <a:r>
              <a:rPr lang="da-DK" baseline="0" dirty="0" err="1" smtClean="0"/>
              <a:t>we</a:t>
            </a:r>
            <a:r>
              <a:rPr lang="da-DK" baseline="0" dirty="0" smtClean="0"/>
              <a:t> have </a:t>
            </a:r>
            <a:r>
              <a:rPr lang="da-DK" baseline="0" dirty="0" err="1" smtClean="0"/>
              <a:t>this</a:t>
            </a:r>
            <a:r>
              <a:rPr lang="da-DK" baseline="0" dirty="0" smtClean="0"/>
              <a:t> large </a:t>
            </a:r>
            <a:r>
              <a:rPr lang="da-DK" baseline="0" dirty="0" err="1" smtClean="0"/>
              <a:t>number</a:t>
            </a:r>
            <a:r>
              <a:rPr lang="da-DK" baseline="0" dirty="0" smtClean="0"/>
              <a:t> of </a:t>
            </a:r>
            <a:r>
              <a:rPr lang="da-DK" baseline="0" dirty="0" err="1" smtClean="0"/>
              <a:t>darkness</a:t>
            </a:r>
            <a:r>
              <a:rPr lang="da-DK" baseline="0" dirty="0" smtClean="0"/>
              <a:t> – </a:t>
            </a:r>
            <a:r>
              <a:rPr lang="da-DK" baseline="0" dirty="0" err="1" smtClean="0"/>
              <a:t>children</a:t>
            </a:r>
            <a:r>
              <a:rPr lang="da-DK" baseline="0" dirty="0" smtClean="0"/>
              <a:t> </a:t>
            </a:r>
            <a:r>
              <a:rPr lang="da-DK" baseline="0" dirty="0" err="1" smtClean="0"/>
              <a:t>we</a:t>
            </a:r>
            <a:r>
              <a:rPr lang="da-DK" baseline="0" dirty="0" smtClean="0"/>
              <a:t> </a:t>
            </a:r>
            <a:r>
              <a:rPr lang="da-DK" baseline="0" dirty="0" err="1" smtClean="0"/>
              <a:t>haven’t</a:t>
            </a:r>
            <a:r>
              <a:rPr lang="da-DK" baseline="0" dirty="0" smtClean="0"/>
              <a:t> </a:t>
            </a:r>
            <a:r>
              <a:rPr lang="da-DK" baseline="0" dirty="0" err="1" smtClean="0"/>
              <a:t>yet</a:t>
            </a:r>
            <a:r>
              <a:rPr lang="da-DK" baseline="0" dirty="0" smtClean="0"/>
              <a:t> </a:t>
            </a:r>
            <a:r>
              <a:rPr lang="da-DK" baseline="0" dirty="0" err="1" smtClean="0"/>
              <a:t>deceted</a:t>
            </a:r>
            <a:r>
              <a:rPr lang="da-DK" baseline="0" dirty="0" smtClean="0"/>
              <a:t> an </a:t>
            </a:r>
            <a:r>
              <a:rPr lang="da-DK" baseline="0" dirty="0" err="1" smtClean="0"/>
              <a:t>protecded</a:t>
            </a:r>
            <a:r>
              <a:rPr lang="da-DK" baseline="0" dirty="0" smtClean="0"/>
              <a:t>?</a:t>
            </a:r>
            <a:endParaRPr lang="da-DK" dirty="0"/>
          </a:p>
        </p:txBody>
      </p:sp>
      <p:sp>
        <p:nvSpPr>
          <p:cNvPr id="4" name="Pladsholder til diasnummer 3"/>
          <p:cNvSpPr>
            <a:spLocks noGrp="1"/>
          </p:cNvSpPr>
          <p:nvPr>
            <p:ph type="sldNum" sz="quarter" idx="10"/>
          </p:nvPr>
        </p:nvSpPr>
        <p:spPr/>
        <p:txBody>
          <a:bodyPr/>
          <a:lstStyle/>
          <a:p>
            <a:pPr>
              <a:defRPr/>
            </a:pPr>
            <a:fld id="{6C629F6C-0E78-4FF5-8174-7E66CF057A8F}" type="slidenum">
              <a:rPr lang="da-DK" altLang="da-DK" smtClean="0"/>
              <a:pPr>
                <a:defRPr/>
              </a:pPr>
              <a:t>63</a:t>
            </a:fld>
            <a:endParaRPr lang="da-DK" altLang="da-DK"/>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Pladsholder til diasnummer 6"/>
          <p:cNvSpPr>
            <a:spLocks noGrp="1"/>
          </p:cNvSpPr>
          <p:nvPr>
            <p:ph type="sldNum" sz="quarter" idx="5"/>
          </p:nvPr>
        </p:nvSpPr>
        <p:spPr>
          <a:noFill/>
        </p:spPr>
        <p:txBody>
          <a:bodyPr/>
          <a:lstStyle/>
          <a:p>
            <a:fld id="{163E2032-EA5C-4409-816F-CB5EB5D10081}" type="slidenum">
              <a:rPr lang="da-DK" smtClean="0">
                <a:latin typeface="Arial" pitchFamily="34" charset="0"/>
              </a:rPr>
              <a:pPr/>
              <a:t>64</a:t>
            </a:fld>
            <a:endParaRPr lang="da-DK" smtClean="0">
              <a:latin typeface="Arial" pitchFamily="34" charset="0"/>
            </a:endParaRPr>
          </a:p>
        </p:txBody>
      </p:sp>
      <p:sp>
        <p:nvSpPr>
          <p:cNvPr id="73731" name="Rectangle 2"/>
          <p:cNvSpPr>
            <a:spLocks noGrp="1" noRot="1" noChangeAspect="1" noTextEdit="1"/>
          </p:cNvSpPr>
          <p:nvPr>
            <p:ph type="sldImg"/>
          </p:nvPr>
        </p:nvSpPr>
        <p:spPr>
          <a:xfrm>
            <a:off x="849313" y="0"/>
            <a:ext cx="4964112" cy="3724275"/>
          </a:xfrm>
          <a:ln/>
        </p:spPr>
      </p:sp>
      <p:sp>
        <p:nvSpPr>
          <p:cNvPr id="73732" name="Rectangle 3"/>
          <p:cNvSpPr>
            <a:spLocks noGrp="1"/>
          </p:cNvSpPr>
          <p:nvPr>
            <p:ph type="body" idx="1"/>
          </p:nvPr>
        </p:nvSpPr>
        <p:spPr>
          <a:xfrm>
            <a:off x="666746" y="4160278"/>
            <a:ext cx="5329256" cy="4466274"/>
          </a:xfrm>
          <a:noFill/>
          <a:ln/>
        </p:spPr>
        <p:txBody>
          <a:bodyPr/>
          <a:lstStyle/>
          <a:p>
            <a:r>
              <a:rPr lang="en-US" dirty="0" smtClean="0">
                <a:effectLst/>
                <a:latin typeface="arial"/>
              </a:rPr>
              <a:t>What are the</a:t>
            </a:r>
            <a:r>
              <a:rPr lang="en-US" baseline="0" dirty="0" smtClean="0">
                <a:effectLst/>
                <a:latin typeface="arial"/>
              </a:rPr>
              <a:t> </a:t>
            </a:r>
            <a:r>
              <a:rPr lang="en-US" b="1" dirty="0" smtClean="0">
                <a:effectLst/>
                <a:latin typeface="arial"/>
              </a:rPr>
              <a:t>dilemmas and barriers</a:t>
            </a:r>
            <a:r>
              <a:rPr lang="en-US" dirty="0" smtClean="0">
                <a:effectLst/>
                <a:latin typeface="arial"/>
              </a:rPr>
              <a:t> that are at stake for the professionals. Both when it is about spotting</a:t>
            </a:r>
            <a:r>
              <a:rPr lang="en-US" baseline="0" dirty="0" smtClean="0">
                <a:effectLst/>
                <a:latin typeface="arial"/>
              </a:rPr>
              <a:t> </a:t>
            </a:r>
            <a:r>
              <a:rPr lang="en-US" dirty="0" smtClean="0">
                <a:effectLst/>
                <a:latin typeface="arial"/>
              </a:rPr>
              <a:t>the violence and abuse and when it</a:t>
            </a:r>
            <a:r>
              <a:rPr lang="en-US" baseline="0" dirty="0" smtClean="0">
                <a:effectLst/>
                <a:latin typeface="arial"/>
              </a:rPr>
              <a:t> is about </a:t>
            </a:r>
            <a:r>
              <a:rPr lang="en-US" dirty="0" smtClean="0">
                <a:effectLst/>
                <a:latin typeface="arial"/>
              </a:rPr>
              <a:t>handling the situation professionally. For instance when you have to make a report.</a:t>
            </a:r>
            <a:br>
              <a:rPr lang="en-US" dirty="0" smtClean="0">
                <a:effectLst/>
                <a:latin typeface="arial"/>
              </a:rPr>
            </a:br>
            <a:r>
              <a:rPr lang="en-US" dirty="0" smtClean="0">
                <a:effectLst/>
                <a:latin typeface="arial"/>
              </a:rPr>
              <a:t/>
            </a:r>
            <a:br>
              <a:rPr lang="en-US" dirty="0" smtClean="0">
                <a:effectLst/>
                <a:latin typeface="arial"/>
              </a:rPr>
            </a:br>
            <a:r>
              <a:rPr lang="en-US" dirty="0" smtClean="0">
                <a:effectLst/>
                <a:latin typeface="arial"/>
              </a:rPr>
              <a:t>It is the experience of SISO that there are a number of dilemmas and barriers at stake in relation to a proper management of cases involving violence and other abuses against children.</a:t>
            </a:r>
            <a:br>
              <a:rPr lang="en-US" dirty="0" smtClean="0">
                <a:effectLst/>
                <a:latin typeface="arial"/>
              </a:rPr>
            </a:br>
            <a:r>
              <a:rPr lang="en-US" dirty="0" smtClean="0">
                <a:effectLst/>
                <a:latin typeface="arial"/>
              </a:rPr>
              <a:t>We have divided it into personal, professional and organizational barriers.</a:t>
            </a:r>
            <a:br>
              <a:rPr lang="en-US" dirty="0" smtClean="0">
                <a:effectLst/>
                <a:latin typeface="arial"/>
              </a:rPr>
            </a:br>
            <a:r>
              <a:rPr lang="en-US" dirty="0" smtClean="0">
                <a:effectLst/>
                <a:latin typeface="arial"/>
              </a:rPr>
              <a:t>Of course it is not indicative for an undisputed</a:t>
            </a:r>
            <a:r>
              <a:rPr lang="en-US" baseline="0" dirty="0" smtClean="0">
                <a:effectLst/>
                <a:latin typeface="arial"/>
              </a:rPr>
              <a:t> </a:t>
            </a:r>
            <a:r>
              <a:rPr lang="en-US" dirty="0" smtClean="0">
                <a:effectLst/>
                <a:latin typeface="arial"/>
              </a:rPr>
              <a:t>reality – it is made as a categorical division to create an overview and understanding.</a:t>
            </a:r>
            <a:br>
              <a:rPr lang="en-US" dirty="0" smtClean="0">
                <a:effectLst/>
                <a:latin typeface="arial"/>
              </a:rPr>
            </a:br>
            <a:r>
              <a:rPr lang="en-US" dirty="0" smtClean="0">
                <a:effectLst/>
                <a:latin typeface="arial"/>
              </a:rPr>
              <a:t>It is important to identify the barriers, because you</a:t>
            </a:r>
            <a:r>
              <a:rPr lang="en-US" baseline="0" dirty="0" smtClean="0">
                <a:effectLst/>
                <a:latin typeface="arial"/>
              </a:rPr>
              <a:t> have to</a:t>
            </a:r>
            <a:r>
              <a:rPr lang="en-US" dirty="0" smtClean="0">
                <a:effectLst/>
                <a:latin typeface="arial"/>
              </a:rPr>
              <a:t>:</a:t>
            </a:r>
            <a:br>
              <a:rPr lang="en-US" dirty="0" smtClean="0">
                <a:effectLst/>
                <a:latin typeface="arial"/>
              </a:rPr>
            </a:br>
            <a:r>
              <a:rPr lang="en-US" dirty="0" smtClean="0">
                <a:effectLst/>
                <a:latin typeface="arial"/>
              </a:rPr>
              <a:t>- Relate to your own</a:t>
            </a:r>
            <a:br>
              <a:rPr lang="en-US" dirty="0" smtClean="0">
                <a:effectLst/>
                <a:latin typeface="arial"/>
              </a:rPr>
            </a:br>
            <a:r>
              <a:rPr lang="en-US" dirty="0" smtClean="0">
                <a:effectLst/>
                <a:latin typeface="arial"/>
              </a:rPr>
              <a:t>- Recognize them at colleagues</a:t>
            </a:r>
            <a:br>
              <a:rPr lang="en-US" dirty="0" smtClean="0">
                <a:effectLst/>
                <a:latin typeface="arial"/>
              </a:rPr>
            </a:br>
            <a:r>
              <a:rPr lang="en-US" dirty="0" smtClean="0">
                <a:effectLst/>
                <a:latin typeface="arial"/>
              </a:rPr>
              <a:t>- Develop strategies to address them</a:t>
            </a:r>
            <a:endParaRPr lang="da-DK" dirty="0" smtClean="0">
              <a:latin typeface="Arial" pitchFamily="34" charset="0"/>
              <a:ea typeface="Geneva"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Pladsholder til diasnummer 6"/>
          <p:cNvSpPr>
            <a:spLocks noGrp="1"/>
          </p:cNvSpPr>
          <p:nvPr>
            <p:ph type="sldNum" sz="quarter" idx="5"/>
          </p:nvPr>
        </p:nvSpPr>
        <p:spPr>
          <a:noFill/>
        </p:spPr>
        <p:txBody>
          <a:bodyPr/>
          <a:lstStyle/>
          <a:p>
            <a:fld id="{6C9BCE7E-64AD-4FE4-A329-C5EBCE62797C}" type="slidenum">
              <a:rPr lang="da-DK" smtClean="0">
                <a:latin typeface="Arial" pitchFamily="34" charset="0"/>
              </a:rPr>
              <a:pPr/>
              <a:t>65</a:t>
            </a:fld>
            <a:endParaRPr lang="da-DK" smtClean="0">
              <a:latin typeface="Arial" pitchFamily="34" charset="0"/>
            </a:endParaRPr>
          </a:p>
        </p:txBody>
      </p:sp>
      <p:sp>
        <p:nvSpPr>
          <p:cNvPr id="74755" name="Rectangle 2"/>
          <p:cNvSpPr>
            <a:spLocks noGrp="1" noRot="1" noChangeAspect="1" noTextEdit="1"/>
          </p:cNvSpPr>
          <p:nvPr>
            <p:ph type="sldImg"/>
          </p:nvPr>
        </p:nvSpPr>
        <p:spPr>
          <a:xfrm>
            <a:off x="2192338" y="715963"/>
            <a:ext cx="2784475" cy="2089150"/>
          </a:xfrm>
          <a:ln/>
        </p:spPr>
      </p:sp>
      <p:sp>
        <p:nvSpPr>
          <p:cNvPr id="74756" name="Rectangle 3"/>
          <p:cNvSpPr>
            <a:spLocks noGrp="1"/>
          </p:cNvSpPr>
          <p:nvPr>
            <p:ph type="body" idx="1"/>
          </p:nvPr>
        </p:nvSpPr>
        <p:spPr>
          <a:xfrm>
            <a:off x="183396" y="4047715"/>
            <a:ext cx="6152969" cy="6332373"/>
          </a:xfrm>
          <a:noFill/>
          <a:ln/>
        </p:spPr>
        <p:txBody>
          <a:bodyPr/>
          <a:lstStyle/>
          <a:p>
            <a:pPr>
              <a:lnSpc>
                <a:spcPct val="115000"/>
              </a:lnSpc>
              <a:spcAft>
                <a:spcPts val="990"/>
              </a:spcAft>
            </a:pPr>
            <a:r>
              <a:rPr lang="da-DK" dirty="0">
                <a:solidFill>
                  <a:srgbClr val="222222"/>
                </a:solidFill>
                <a:latin typeface="Arial"/>
                <a:ea typeface="Calibri"/>
                <a:cs typeface="Times New Roman"/>
              </a:rPr>
              <a:t>Cases of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other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abuses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against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children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are</a:t>
            </a:r>
            <a:r>
              <a:rPr lang="da-DK" dirty="0">
                <a:solidFill>
                  <a:srgbClr val="222222"/>
                </a:solidFill>
                <a:latin typeface="Arial"/>
                <a:ea typeface="Calibri"/>
                <a:cs typeface="Times New Roman"/>
              </a:rPr>
              <a:t> cases </a:t>
            </a:r>
            <a:r>
              <a:rPr lang="da-DK" dirty="0" err="1">
                <a:solidFill>
                  <a:srgbClr val="222222"/>
                </a:solidFill>
                <a:latin typeface="Arial"/>
                <a:ea typeface="Calibri"/>
                <a:cs typeface="Times New Roman"/>
              </a:rPr>
              <a:t>where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there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are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many</a:t>
            </a:r>
            <a:r>
              <a:rPr lang="da-DK" dirty="0">
                <a:solidFill>
                  <a:srgbClr val="222222"/>
                </a:solidFill>
                <a:latin typeface="Arial"/>
                <a:ea typeface="Calibri"/>
                <a:cs typeface="Times New Roman"/>
              </a:rPr>
              <a:t> emotions at </a:t>
            </a:r>
            <a:r>
              <a:rPr lang="da-DK" dirty="0" err="1">
                <a:solidFill>
                  <a:srgbClr val="222222"/>
                </a:solidFill>
                <a:latin typeface="Arial"/>
                <a:ea typeface="Calibri"/>
                <a:cs typeface="Times New Roman"/>
              </a:rPr>
              <a:t>stake</a:t>
            </a:r>
            <a:r>
              <a:rPr lang="da-DK" dirty="0">
                <a:solidFill>
                  <a:srgbClr val="222222"/>
                </a:solidFill>
                <a:latin typeface="Arial"/>
                <a:ea typeface="Calibri"/>
                <a:cs typeface="Times New Roman"/>
              </a:rPr>
              <a:t>. It </a:t>
            </a:r>
            <a:r>
              <a:rPr lang="da-DK" dirty="0" err="1">
                <a:solidFill>
                  <a:srgbClr val="222222"/>
                </a:solidFill>
                <a:latin typeface="Arial"/>
                <a:ea typeface="Calibri"/>
                <a:cs typeface="Times New Roman"/>
              </a:rPr>
              <a:t>evokes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strong</a:t>
            </a:r>
            <a:r>
              <a:rPr lang="da-DK" dirty="0">
                <a:solidFill>
                  <a:srgbClr val="222222"/>
                </a:solidFill>
                <a:latin typeface="Arial"/>
                <a:ea typeface="Calibri"/>
                <a:cs typeface="Times New Roman"/>
              </a:rPr>
              <a:t> emotions and it is </a:t>
            </a:r>
            <a:r>
              <a:rPr lang="da-DK" dirty="0" err="1">
                <a:solidFill>
                  <a:srgbClr val="222222"/>
                </a:solidFill>
                <a:latin typeface="Arial"/>
                <a:ea typeface="Calibri"/>
                <a:cs typeface="Times New Roman"/>
              </a:rPr>
              <a:t>unpleasant</a:t>
            </a:r>
            <a:r>
              <a:rPr lang="da-DK" dirty="0">
                <a:solidFill>
                  <a:srgbClr val="222222"/>
                </a:solidFill>
                <a:latin typeface="Arial"/>
                <a:ea typeface="Calibri"/>
                <a:cs typeface="Times New Roman"/>
              </a:rPr>
              <a:t> to have to go all the </a:t>
            </a:r>
            <a:r>
              <a:rPr lang="da-DK" dirty="0" err="1">
                <a:solidFill>
                  <a:srgbClr val="222222"/>
                </a:solidFill>
                <a:latin typeface="Arial"/>
                <a:ea typeface="Calibri"/>
                <a:cs typeface="Times New Roman"/>
              </a:rPr>
              <a:t>way</a:t>
            </a:r>
            <a:r>
              <a:rPr lang="da-DK" dirty="0">
                <a:solidFill>
                  <a:srgbClr val="222222"/>
                </a:solidFill>
                <a:latin typeface="Arial"/>
                <a:ea typeface="Calibri"/>
                <a:cs typeface="Times New Roman"/>
              </a:rPr>
              <a:t> to the case </a:t>
            </a:r>
            <a:r>
              <a:rPr lang="da-DK" dirty="0" err="1">
                <a:solidFill>
                  <a:srgbClr val="222222"/>
                </a:solidFill>
                <a:latin typeface="Arial"/>
                <a:ea typeface="Calibri"/>
                <a:cs typeface="Times New Roman"/>
              </a:rPr>
              <a:t>where</a:t>
            </a:r>
            <a:r>
              <a:rPr lang="da-DK" dirty="0">
                <a:solidFill>
                  <a:srgbClr val="222222"/>
                </a:solidFill>
                <a:latin typeface="Arial"/>
                <a:ea typeface="Calibri"/>
                <a:cs typeface="Times New Roman"/>
              </a:rPr>
              <a:t> a </a:t>
            </a:r>
            <a:r>
              <a:rPr lang="da-DK" dirty="0" err="1">
                <a:solidFill>
                  <a:srgbClr val="222222"/>
                </a:solidFill>
                <a:latin typeface="Arial"/>
                <a:ea typeface="Calibri"/>
                <a:cs typeface="Times New Roman"/>
              </a:rPr>
              <a:t>child</a:t>
            </a:r>
            <a:r>
              <a:rPr lang="da-DK" dirty="0">
                <a:solidFill>
                  <a:srgbClr val="222222"/>
                </a:solidFill>
                <a:latin typeface="Arial"/>
                <a:ea typeface="Calibri"/>
                <a:cs typeface="Times New Roman"/>
              </a:rPr>
              <a:t> is or </a:t>
            </a:r>
            <a:r>
              <a:rPr lang="da-DK" dirty="0" err="1">
                <a:solidFill>
                  <a:srgbClr val="222222"/>
                </a:solidFill>
                <a:latin typeface="Arial"/>
                <a:ea typeface="Calibri"/>
                <a:cs typeface="Times New Roman"/>
              </a:rPr>
              <a:t>may</a:t>
            </a:r>
            <a:r>
              <a:rPr lang="da-DK" dirty="0">
                <a:solidFill>
                  <a:srgbClr val="222222"/>
                </a:solidFill>
                <a:latin typeface="Arial"/>
                <a:ea typeface="Calibri"/>
                <a:cs typeface="Times New Roman"/>
              </a:rPr>
              <a:t> have </a:t>
            </a:r>
            <a:r>
              <a:rPr lang="da-DK" dirty="0" err="1">
                <a:solidFill>
                  <a:srgbClr val="222222"/>
                </a:solidFill>
                <a:latin typeface="Arial"/>
                <a:ea typeface="Calibri"/>
                <a:cs typeface="Times New Roman"/>
              </a:rPr>
              <a:t>been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exposed</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possibly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serious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offense</a:t>
            </a:r>
            <a:r>
              <a:rPr lang="da-DK" dirty="0">
                <a:solidFill>
                  <a:srgbClr val="222222"/>
                </a:solidFill>
                <a:latin typeface="Arial"/>
                <a:ea typeface="Calibri"/>
                <a:cs typeface="Times New Roman"/>
              </a:rPr>
              <a:t> from a </a:t>
            </a:r>
            <a:r>
              <a:rPr lang="da-DK" dirty="0" err="1">
                <a:solidFill>
                  <a:srgbClr val="222222"/>
                </a:solidFill>
                <a:latin typeface="Arial"/>
                <a:ea typeface="Calibri"/>
                <a:cs typeface="Times New Roman"/>
              </a:rPr>
              <a:t>near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adult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who</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should</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take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care</a:t>
            </a:r>
            <a:r>
              <a:rPr lang="da-DK" dirty="0">
                <a:solidFill>
                  <a:srgbClr val="222222"/>
                </a:solidFill>
                <a:latin typeface="Arial"/>
                <a:ea typeface="Calibri"/>
                <a:cs typeface="Times New Roman"/>
              </a:rPr>
              <a:t> of it.</a:t>
            </a:r>
            <a:br>
              <a:rPr lang="da-DK" dirty="0">
                <a:solidFill>
                  <a:srgbClr val="222222"/>
                </a:solidFill>
                <a:latin typeface="Arial"/>
                <a:ea typeface="Calibri"/>
                <a:cs typeface="Times New Roman"/>
              </a:rPr>
            </a:br>
            <a:r>
              <a:rPr lang="da-DK" dirty="0" err="1">
                <a:solidFill>
                  <a:srgbClr val="222222"/>
                </a:solidFill>
                <a:latin typeface="Arial"/>
                <a:ea typeface="Calibri"/>
                <a:cs typeface="Times New Roman"/>
              </a:rPr>
              <a:t>We</a:t>
            </a:r>
            <a:r>
              <a:rPr lang="da-DK" dirty="0">
                <a:solidFill>
                  <a:srgbClr val="222222"/>
                </a:solidFill>
                <a:latin typeface="Arial"/>
                <a:ea typeface="Calibri"/>
                <a:cs typeface="Times New Roman"/>
              </a:rPr>
              <a:t> do not </a:t>
            </a:r>
            <a:r>
              <a:rPr lang="da-DK" dirty="0" err="1">
                <a:solidFill>
                  <a:srgbClr val="222222"/>
                </a:solidFill>
                <a:latin typeface="Arial"/>
                <a:ea typeface="Calibri"/>
                <a:cs typeface="Times New Roman"/>
              </a:rPr>
              <a:t>want</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see</a:t>
            </a:r>
            <a:r>
              <a:rPr lang="da-DK" dirty="0">
                <a:solidFill>
                  <a:srgbClr val="222222"/>
                </a:solidFill>
                <a:latin typeface="Arial"/>
                <a:ea typeface="Calibri"/>
                <a:cs typeface="Times New Roman"/>
              </a:rPr>
              <a:t> it, </a:t>
            </a:r>
            <a:r>
              <a:rPr lang="da-DK" dirty="0" err="1">
                <a:solidFill>
                  <a:srgbClr val="222222"/>
                </a:solidFill>
                <a:latin typeface="Arial"/>
                <a:ea typeface="Calibri"/>
                <a:cs typeface="Times New Roman"/>
              </a:rPr>
              <a:t>because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want</a:t>
            </a:r>
            <a:r>
              <a:rPr lang="da-DK" dirty="0">
                <a:solidFill>
                  <a:srgbClr val="222222"/>
                </a:solidFill>
                <a:latin typeface="Arial"/>
                <a:ea typeface="Calibri"/>
                <a:cs typeface="Times New Roman"/>
              </a:rPr>
              <a:t> - </a:t>
            </a:r>
            <a:r>
              <a:rPr lang="da-DK" dirty="0" err="1">
                <a:solidFill>
                  <a:srgbClr val="222222"/>
                </a:solidFill>
                <a:latin typeface="Arial"/>
                <a:ea typeface="Calibri"/>
                <a:cs typeface="Times New Roman"/>
              </a:rPr>
              <a:t>quite</a:t>
            </a:r>
            <a:r>
              <a:rPr lang="da-DK" dirty="0">
                <a:solidFill>
                  <a:srgbClr val="222222"/>
                </a:solidFill>
                <a:latin typeface="Arial"/>
                <a:ea typeface="Calibri"/>
                <a:cs typeface="Times New Roman"/>
              </a:rPr>
              <a:t> general-human - to feel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world</a:t>
            </a:r>
            <a:r>
              <a:rPr lang="da-DK" dirty="0">
                <a:solidFill>
                  <a:srgbClr val="222222"/>
                </a:solidFill>
                <a:latin typeface="Arial"/>
                <a:ea typeface="Calibri"/>
                <a:cs typeface="Times New Roman"/>
              </a:rPr>
              <a:t> is a </a:t>
            </a:r>
            <a:r>
              <a:rPr lang="da-DK" dirty="0" err="1">
                <a:solidFill>
                  <a:srgbClr val="222222"/>
                </a:solidFill>
                <a:latin typeface="Arial"/>
                <a:ea typeface="Calibri"/>
                <a:cs typeface="Times New Roman"/>
              </a:rPr>
              <a:t>good</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place</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be</a:t>
            </a:r>
            <a:r>
              <a:rPr lang="da-DK" dirty="0">
                <a:solidFill>
                  <a:srgbClr val="222222"/>
                </a:solidFill>
                <a:latin typeface="Arial"/>
                <a:ea typeface="Calibri"/>
                <a:cs typeface="Times New Roman"/>
              </a:rPr>
              <a:t> - </a:t>
            </a:r>
            <a:r>
              <a:rPr lang="da-DK" dirty="0" err="1">
                <a:solidFill>
                  <a:srgbClr val="222222"/>
                </a:solidFill>
                <a:latin typeface="Arial"/>
                <a:ea typeface="Calibri"/>
                <a:cs typeface="Times New Roman"/>
              </a:rPr>
              <a:t>especially</a:t>
            </a:r>
            <a:r>
              <a:rPr lang="da-DK" dirty="0">
                <a:solidFill>
                  <a:srgbClr val="222222"/>
                </a:solidFill>
                <a:latin typeface="Arial"/>
                <a:ea typeface="Calibri"/>
                <a:cs typeface="Times New Roman"/>
              </a:rPr>
              <a:t> for </a:t>
            </a:r>
            <a:r>
              <a:rPr lang="da-DK" dirty="0" err="1">
                <a:solidFill>
                  <a:srgbClr val="222222"/>
                </a:solidFill>
                <a:latin typeface="Arial"/>
                <a:ea typeface="Calibri"/>
                <a:cs typeface="Times New Roman"/>
              </a:rPr>
              <a:t>children</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is </a:t>
            </a:r>
            <a:r>
              <a:rPr lang="da-DK" dirty="0" err="1">
                <a:solidFill>
                  <a:srgbClr val="222222"/>
                </a:solidFill>
                <a:latin typeface="Arial"/>
                <a:ea typeface="Calibri"/>
                <a:cs typeface="Times New Roman"/>
              </a:rPr>
              <a:t>taboo</a:t>
            </a:r>
            <a:r>
              <a:rPr lang="da-DK" dirty="0">
                <a:solidFill>
                  <a:srgbClr val="222222"/>
                </a:solidFill>
                <a:latin typeface="Arial"/>
                <a:ea typeface="Calibri"/>
                <a:cs typeface="Times New Roman"/>
              </a:rPr>
              <a:t>. Hard to talk </a:t>
            </a:r>
            <a:r>
              <a:rPr lang="da-DK" dirty="0" err="1">
                <a:solidFill>
                  <a:srgbClr val="222222"/>
                </a:solidFill>
                <a:latin typeface="Arial"/>
                <a:ea typeface="Calibri"/>
                <a:cs typeface="Times New Roman"/>
              </a:rPr>
              <a:t>about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Battered</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children</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their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parents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often</a:t>
            </a:r>
            <a:r>
              <a:rPr lang="da-DK" dirty="0">
                <a:solidFill>
                  <a:srgbClr val="222222"/>
                </a:solidFill>
                <a:latin typeface="Arial"/>
                <a:ea typeface="Calibri"/>
                <a:cs typeface="Times New Roman"/>
              </a:rPr>
              <a:t> do not </a:t>
            </a:r>
            <a:r>
              <a:rPr lang="da-DK" dirty="0" err="1">
                <a:solidFill>
                  <a:srgbClr val="222222"/>
                </a:solidFill>
                <a:latin typeface="Arial"/>
                <a:ea typeface="Calibri"/>
                <a:cs typeface="Times New Roman"/>
              </a:rPr>
              <a:t>tell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about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err="1">
                <a:solidFill>
                  <a:srgbClr val="222222"/>
                </a:solidFill>
                <a:latin typeface="Arial"/>
                <a:ea typeface="Calibri"/>
                <a:cs typeface="Times New Roman"/>
              </a:rPr>
              <a:t>We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are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afraid</a:t>
            </a:r>
            <a:r>
              <a:rPr lang="da-DK" dirty="0">
                <a:solidFill>
                  <a:srgbClr val="222222"/>
                </a:solidFill>
                <a:latin typeface="Arial"/>
                <a:ea typeface="Calibri"/>
                <a:cs typeface="Times New Roman"/>
              </a:rPr>
              <a:t> of the </a:t>
            </a:r>
            <a:r>
              <a:rPr lang="da-DK" dirty="0" err="1">
                <a:solidFill>
                  <a:srgbClr val="222222"/>
                </a:solidFill>
                <a:latin typeface="Arial"/>
                <a:ea typeface="Calibri"/>
                <a:cs typeface="Times New Roman"/>
              </a:rPr>
              <a:t>consequences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afraid</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make</a:t>
            </a:r>
            <a:r>
              <a:rPr lang="da-DK" dirty="0">
                <a:solidFill>
                  <a:srgbClr val="222222"/>
                </a:solidFill>
                <a:latin typeface="Arial"/>
                <a:ea typeface="Calibri"/>
                <a:cs typeface="Times New Roman"/>
              </a:rPr>
              <a:t> an </a:t>
            </a:r>
            <a:r>
              <a:rPr lang="da-DK" dirty="0" err="1">
                <a:solidFill>
                  <a:srgbClr val="222222"/>
                </a:solidFill>
                <a:latin typeface="Arial"/>
                <a:ea typeface="Calibri"/>
                <a:cs typeface="Times New Roman"/>
              </a:rPr>
              <a:t>accusation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against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someone</a:t>
            </a:r>
            <a:r>
              <a:rPr lang="da-DK" dirty="0">
                <a:solidFill>
                  <a:srgbClr val="222222"/>
                </a:solidFill>
                <a:latin typeface="Arial"/>
                <a:ea typeface="Calibri"/>
                <a:cs typeface="Times New Roman"/>
              </a:rPr>
              <a:t>, perhaps </a:t>
            </a:r>
            <a:r>
              <a:rPr lang="da-DK" dirty="0" err="1">
                <a:solidFill>
                  <a:srgbClr val="222222"/>
                </a:solidFill>
                <a:latin typeface="Arial"/>
                <a:ea typeface="Calibri"/>
                <a:cs typeface="Times New Roman"/>
              </a:rPr>
              <a:t>afraid</a:t>
            </a:r>
            <a:r>
              <a:rPr lang="da-DK" dirty="0">
                <a:solidFill>
                  <a:srgbClr val="222222"/>
                </a:solidFill>
                <a:latin typeface="Arial"/>
                <a:ea typeface="Calibri"/>
                <a:cs typeface="Times New Roman"/>
              </a:rPr>
              <a:t> of </a:t>
            </a:r>
            <a:r>
              <a:rPr lang="da-DK" dirty="0" err="1">
                <a:solidFill>
                  <a:srgbClr val="222222"/>
                </a:solidFill>
                <a:latin typeface="Arial"/>
                <a:ea typeface="Calibri"/>
                <a:cs typeface="Times New Roman"/>
              </a:rPr>
              <a:t>being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subjected</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threats</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reprisals</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err="1">
                <a:solidFill>
                  <a:srgbClr val="222222"/>
                </a:solidFill>
                <a:latin typeface="Arial"/>
                <a:ea typeface="Calibri"/>
                <a:cs typeface="Times New Roman"/>
              </a:rPr>
              <a:t>We</a:t>
            </a:r>
            <a:r>
              <a:rPr lang="da-DK" dirty="0">
                <a:solidFill>
                  <a:srgbClr val="222222"/>
                </a:solidFill>
                <a:latin typeface="Arial"/>
                <a:ea typeface="Calibri"/>
                <a:cs typeface="Times New Roman"/>
              </a:rPr>
              <a:t> do not </a:t>
            </a:r>
            <a:r>
              <a:rPr lang="da-DK" dirty="0" err="1">
                <a:solidFill>
                  <a:srgbClr val="222222"/>
                </a:solidFill>
                <a:latin typeface="Arial"/>
                <a:ea typeface="Calibri"/>
                <a:cs typeface="Times New Roman"/>
              </a:rPr>
              <a:t>necessarily</a:t>
            </a:r>
            <a:r>
              <a:rPr lang="da-DK" dirty="0">
                <a:solidFill>
                  <a:srgbClr val="222222"/>
                </a:solidFill>
                <a:latin typeface="Arial"/>
                <a:ea typeface="Calibri"/>
                <a:cs typeface="Times New Roman"/>
              </a:rPr>
              <a:t> have a </a:t>
            </a:r>
            <a:r>
              <a:rPr lang="da-DK" dirty="0" err="1">
                <a:solidFill>
                  <a:srgbClr val="222222"/>
                </a:solidFill>
                <a:latin typeface="Arial"/>
                <a:ea typeface="Calibri"/>
                <a:cs typeface="Times New Roman"/>
              </a:rPr>
              <a:t>nuanced</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everyday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language</a:t>
            </a:r>
            <a:r>
              <a:rPr lang="da-DK" dirty="0">
                <a:solidFill>
                  <a:srgbClr val="222222"/>
                </a:solidFill>
                <a:latin typeface="Arial"/>
                <a:ea typeface="Calibri"/>
                <a:cs typeface="Times New Roman"/>
              </a:rPr>
              <a:t> of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And not </a:t>
            </a:r>
            <a:r>
              <a:rPr lang="da-DK" dirty="0" err="1">
                <a:solidFill>
                  <a:srgbClr val="222222"/>
                </a:solidFill>
                <a:latin typeface="Arial"/>
                <a:ea typeface="Calibri"/>
                <a:cs typeface="Times New Roman"/>
              </a:rPr>
              <a:t>necessarily</a:t>
            </a:r>
            <a:r>
              <a:rPr lang="da-DK" dirty="0">
                <a:solidFill>
                  <a:srgbClr val="222222"/>
                </a:solidFill>
                <a:latin typeface="Arial"/>
                <a:ea typeface="Calibri"/>
                <a:cs typeface="Times New Roman"/>
              </a:rPr>
              <a:t> a </a:t>
            </a:r>
            <a:r>
              <a:rPr lang="da-DK" dirty="0" err="1">
                <a:solidFill>
                  <a:srgbClr val="222222"/>
                </a:solidFill>
                <a:latin typeface="Arial"/>
                <a:ea typeface="Calibri"/>
                <a:cs typeface="Times New Roman"/>
              </a:rPr>
              <a:t>shared</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understanding</a:t>
            </a:r>
            <a:r>
              <a:rPr lang="da-DK" dirty="0">
                <a:solidFill>
                  <a:srgbClr val="222222"/>
                </a:solidFill>
                <a:latin typeface="Arial"/>
                <a:ea typeface="Calibri"/>
                <a:cs typeface="Times New Roman"/>
              </a:rPr>
              <a:t> of </a:t>
            </a:r>
            <a:r>
              <a:rPr lang="da-DK" dirty="0" err="1">
                <a:solidFill>
                  <a:srgbClr val="222222"/>
                </a:solidFill>
                <a:latin typeface="Arial"/>
                <a:ea typeface="Calibri"/>
                <a:cs typeface="Times New Roman"/>
              </a:rPr>
              <a:t>what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is. It </a:t>
            </a:r>
            <a:r>
              <a:rPr lang="da-DK" dirty="0" err="1">
                <a:solidFill>
                  <a:srgbClr val="222222"/>
                </a:solidFill>
                <a:latin typeface="Arial"/>
                <a:ea typeface="Calibri"/>
                <a:cs typeface="Times New Roman"/>
              </a:rPr>
              <a:t>easily</a:t>
            </a:r>
            <a:r>
              <a:rPr lang="da-DK" dirty="0">
                <a:solidFill>
                  <a:srgbClr val="222222"/>
                </a:solidFill>
                <a:latin typeface="Arial"/>
                <a:ea typeface="Calibri"/>
                <a:cs typeface="Times New Roman"/>
              </a:rPr>
              <a:t> is </a:t>
            </a:r>
            <a:r>
              <a:rPr lang="da-DK" dirty="0" err="1">
                <a:solidFill>
                  <a:srgbClr val="222222"/>
                </a:solidFill>
                <a:latin typeface="Arial"/>
                <a:ea typeface="Calibri"/>
                <a:cs typeface="Times New Roman"/>
              </a:rPr>
              <a:t>our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own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personal</a:t>
            </a:r>
            <a:r>
              <a:rPr lang="da-DK" dirty="0">
                <a:solidFill>
                  <a:srgbClr val="222222"/>
                </a:solidFill>
                <a:latin typeface="Arial"/>
                <a:ea typeface="Calibri"/>
                <a:cs typeface="Times New Roman"/>
              </a:rPr>
              <a:t> standards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come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into</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play</a:t>
            </a:r>
            <a:r>
              <a:rPr lang="da-DK" dirty="0">
                <a:solidFill>
                  <a:srgbClr val="222222"/>
                </a:solidFill>
                <a:latin typeface="Arial"/>
                <a:ea typeface="Calibri"/>
                <a:cs typeface="Times New Roman"/>
              </a:rPr>
              <a:t> - more </a:t>
            </a:r>
            <a:r>
              <a:rPr lang="da-DK" dirty="0" err="1">
                <a:solidFill>
                  <a:srgbClr val="222222"/>
                </a:solidFill>
                <a:latin typeface="Arial"/>
                <a:ea typeface="Calibri"/>
                <a:cs typeface="Times New Roman"/>
              </a:rPr>
              <a:t>than</a:t>
            </a:r>
            <a:r>
              <a:rPr lang="da-DK" dirty="0">
                <a:solidFill>
                  <a:srgbClr val="222222"/>
                </a:solidFill>
                <a:latin typeface="Arial"/>
                <a:ea typeface="Calibri"/>
                <a:cs typeface="Times New Roman"/>
              </a:rPr>
              <a:t> a </a:t>
            </a:r>
            <a:r>
              <a:rPr lang="da-DK" dirty="0" err="1">
                <a:solidFill>
                  <a:srgbClr val="222222"/>
                </a:solidFill>
                <a:latin typeface="Arial"/>
                <a:ea typeface="Calibri"/>
                <a:cs typeface="Times New Roman"/>
              </a:rPr>
              <a:t>common</a:t>
            </a:r>
            <a:r>
              <a:rPr lang="da-DK" dirty="0">
                <a:solidFill>
                  <a:srgbClr val="222222"/>
                </a:solidFill>
                <a:latin typeface="Arial"/>
                <a:ea typeface="Calibri"/>
                <a:cs typeface="Times New Roman"/>
              </a:rPr>
              <a:t> professional </a:t>
            </a:r>
            <a:r>
              <a:rPr lang="da-DK" dirty="0" err="1">
                <a:solidFill>
                  <a:srgbClr val="222222"/>
                </a:solidFill>
                <a:latin typeface="Arial"/>
                <a:ea typeface="Calibri"/>
                <a:cs typeface="Times New Roman"/>
              </a:rPr>
              <a:t>understanding</a:t>
            </a:r>
            <a:r>
              <a:rPr lang="da-DK" dirty="0">
                <a:solidFill>
                  <a:srgbClr val="222222"/>
                </a:solidFill>
                <a:latin typeface="Arial"/>
                <a:ea typeface="Calibri"/>
                <a:cs typeface="Times New Roman"/>
              </a:rPr>
              <a:t> of </a:t>
            </a:r>
            <a:r>
              <a:rPr lang="da-DK" dirty="0" err="1">
                <a:solidFill>
                  <a:srgbClr val="222222"/>
                </a:solidFill>
                <a:latin typeface="Arial"/>
                <a:ea typeface="Calibri"/>
                <a:cs typeface="Times New Roman"/>
              </a:rPr>
              <a:t>what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does</a:t>
            </a:r>
            <a:r>
              <a:rPr lang="da-DK" dirty="0">
                <a:solidFill>
                  <a:srgbClr val="222222"/>
                </a:solidFill>
                <a:latin typeface="Arial"/>
                <a:ea typeface="Calibri"/>
                <a:cs typeface="Times New Roman"/>
              </a:rPr>
              <a:t> to a </a:t>
            </a:r>
            <a:r>
              <a:rPr lang="da-DK" dirty="0" err="1">
                <a:solidFill>
                  <a:srgbClr val="222222"/>
                </a:solidFill>
                <a:latin typeface="Arial"/>
                <a:ea typeface="Calibri"/>
                <a:cs typeface="Times New Roman"/>
              </a:rPr>
              <a:t>child</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what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is.</a:t>
            </a:r>
            <a:br>
              <a:rPr lang="da-DK" dirty="0">
                <a:solidFill>
                  <a:srgbClr val="222222"/>
                </a:solidFill>
                <a:latin typeface="Arial"/>
                <a:ea typeface="Calibri"/>
                <a:cs typeface="Times New Roman"/>
              </a:rPr>
            </a:b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was</a:t>
            </a:r>
            <a:r>
              <a:rPr lang="da-DK" dirty="0">
                <a:solidFill>
                  <a:srgbClr val="222222"/>
                </a:solidFill>
                <a:latin typeface="Arial"/>
                <a:ea typeface="Calibri"/>
                <a:cs typeface="Times New Roman"/>
              </a:rPr>
              <a:t> not </a:t>
            </a:r>
            <a:r>
              <a:rPr lang="da-DK" dirty="0" err="1">
                <a:solidFill>
                  <a:srgbClr val="222222"/>
                </a:solidFill>
                <a:latin typeface="Arial"/>
                <a:ea typeface="Calibri"/>
                <a:cs typeface="Times New Roman"/>
              </a:rPr>
              <a:t>many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years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ago</a:t>
            </a:r>
            <a:r>
              <a:rPr lang="da-DK" dirty="0">
                <a:solidFill>
                  <a:srgbClr val="222222"/>
                </a:solidFill>
                <a:latin typeface="Arial"/>
                <a:ea typeface="Calibri"/>
                <a:cs typeface="Times New Roman"/>
              </a:rPr>
              <a:t> a </a:t>
            </a:r>
            <a:r>
              <a:rPr lang="da-DK" dirty="0" err="1">
                <a:solidFill>
                  <a:srgbClr val="222222"/>
                </a:solidFill>
                <a:latin typeface="Arial"/>
                <a:ea typeface="Calibri"/>
                <a:cs typeface="Times New Roman"/>
              </a:rPr>
              <a:t>legitimate</a:t>
            </a:r>
            <a:r>
              <a:rPr lang="da-DK" dirty="0">
                <a:solidFill>
                  <a:srgbClr val="222222"/>
                </a:solidFill>
                <a:latin typeface="Arial"/>
                <a:ea typeface="Calibri"/>
                <a:cs typeface="Times New Roman"/>
              </a:rPr>
              <a:t> part of </a:t>
            </a:r>
            <a:r>
              <a:rPr lang="da-DK" dirty="0" err="1">
                <a:solidFill>
                  <a:srgbClr val="222222"/>
                </a:solidFill>
                <a:latin typeface="Arial"/>
                <a:ea typeface="Calibri"/>
                <a:cs typeface="Times New Roman"/>
              </a:rPr>
              <a:t>upbringing</a:t>
            </a:r>
            <a:r>
              <a:rPr lang="da-DK" dirty="0">
                <a:solidFill>
                  <a:srgbClr val="222222"/>
                </a:solidFill>
                <a:latin typeface="Arial"/>
                <a:ea typeface="Calibri"/>
                <a:cs typeface="Times New Roman"/>
              </a:rPr>
              <a:t> of </a:t>
            </a:r>
            <a:r>
              <a:rPr lang="da-DK" dirty="0" err="1">
                <a:solidFill>
                  <a:srgbClr val="222222"/>
                </a:solidFill>
                <a:latin typeface="Arial"/>
                <a:ea typeface="Calibri"/>
                <a:cs typeface="Times New Roman"/>
              </a:rPr>
              <a:t>children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both</a:t>
            </a:r>
            <a:r>
              <a:rPr lang="da-DK" dirty="0">
                <a:solidFill>
                  <a:srgbClr val="222222"/>
                </a:solidFill>
                <a:latin typeface="Arial"/>
                <a:ea typeface="Calibri"/>
                <a:cs typeface="Times New Roman"/>
              </a:rPr>
              <a:t> at </a:t>
            </a:r>
            <a:r>
              <a:rPr lang="da-DK" dirty="0" err="1">
                <a:solidFill>
                  <a:srgbClr val="222222"/>
                </a:solidFill>
                <a:latin typeface="Arial"/>
                <a:ea typeface="Calibri"/>
                <a:cs typeface="Times New Roman"/>
              </a:rPr>
              <a:t>home</a:t>
            </a:r>
            <a:r>
              <a:rPr lang="da-DK" dirty="0">
                <a:solidFill>
                  <a:srgbClr val="222222"/>
                </a:solidFill>
                <a:latin typeface="Arial"/>
                <a:ea typeface="Calibri"/>
                <a:cs typeface="Times New Roman"/>
              </a:rPr>
              <a:t> and in </a:t>
            </a:r>
            <a:r>
              <a:rPr lang="da-DK" dirty="0" err="1">
                <a:solidFill>
                  <a:srgbClr val="222222"/>
                </a:solidFill>
                <a:latin typeface="Arial"/>
                <a:ea typeface="Calibri"/>
                <a:cs typeface="Times New Roman"/>
              </a:rPr>
              <a:t>schools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Many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here</a:t>
            </a:r>
            <a:r>
              <a:rPr lang="da-DK" dirty="0">
                <a:solidFill>
                  <a:srgbClr val="222222"/>
                </a:solidFill>
                <a:latin typeface="Arial"/>
                <a:ea typeface="Calibri"/>
                <a:cs typeface="Times New Roman"/>
              </a:rPr>
              <a:t> have perhaps </a:t>
            </a:r>
            <a:r>
              <a:rPr lang="da-DK" dirty="0" err="1">
                <a:solidFill>
                  <a:srgbClr val="222222"/>
                </a:solidFill>
                <a:latin typeface="Arial"/>
                <a:ea typeface="Calibri"/>
                <a:cs typeface="Times New Roman"/>
              </a:rPr>
              <a:t>even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experiences</a:t>
            </a:r>
            <a:r>
              <a:rPr lang="da-DK" dirty="0">
                <a:solidFill>
                  <a:srgbClr val="222222"/>
                </a:solidFill>
                <a:latin typeface="Arial"/>
                <a:ea typeface="Calibri"/>
                <a:cs typeface="Times New Roman"/>
              </a:rPr>
              <a:t> with </a:t>
            </a:r>
            <a:r>
              <a:rPr lang="da-DK" dirty="0" err="1">
                <a:solidFill>
                  <a:srgbClr val="222222"/>
                </a:solidFill>
                <a:latin typeface="Arial"/>
                <a:ea typeface="Calibri"/>
                <a:cs typeface="Times New Roman"/>
              </a:rPr>
              <a:t>what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would</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today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call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as a </a:t>
            </a:r>
            <a:r>
              <a:rPr lang="da-DK" dirty="0" err="1">
                <a:solidFill>
                  <a:srgbClr val="222222"/>
                </a:solidFill>
                <a:latin typeface="Arial"/>
                <a:ea typeface="Calibri"/>
                <a:cs typeface="Times New Roman"/>
              </a:rPr>
              <a:t>way</a:t>
            </a:r>
            <a:r>
              <a:rPr lang="da-DK" dirty="0">
                <a:solidFill>
                  <a:srgbClr val="222222"/>
                </a:solidFill>
                <a:latin typeface="Arial"/>
                <a:ea typeface="Calibri"/>
                <a:cs typeface="Times New Roman"/>
              </a:rPr>
              <a:t> of </a:t>
            </a:r>
            <a:r>
              <a:rPr lang="da-DK" dirty="0" err="1">
                <a:solidFill>
                  <a:srgbClr val="222222"/>
                </a:solidFill>
                <a:latin typeface="Arial"/>
                <a:ea typeface="Calibri"/>
                <a:cs typeface="Times New Roman"/>
              </a:rPr>
              <a:t>upbringing</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err="1">
                <a:solidFill>
                  <a:srgbClr val="222222"/>
                </a:solidFill>
                <a:latin typeface="Arial"/>
                <a:ea typeface="Calibri"/>
                <a:cs typeface="Times New Roman"/>
              </a:rPr>
              <a:t>Our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understanding</a:t>
            </a:r>
            <a:r>
              <a:rPr lang="da-DK" dirty="0">
                <a:solidFill>
                  <a:srgbClr val="222222"/>
                </a:solidFill>
                <a:latin typeface="Arial"/>
                <a:ea typeface="Calibri"/>
                <a:cs typeface="Times New Roman"/>
              </a:rPr>
              <a:t> of and </a:t>
            </a:r>
            <a:r>
              <a:rPr lang="da-DK" dirty="0" err="1">
                <a:solidFill>
                  <a:srgbClr val="222222"/>
                </a:solidFill>
                <a:latin typeface="Arial"/>
                <a:ea typeface="Calibri"/>
                <a:cs typeface="Times New Roman"/>
              </a:rPr>
              <a:t>views</a:t>
            </a:r>
            <a:r>
              <a:rPr lang="da-DK" dirty="0">
                <a:solidFill>
                  <a:srgbClr val="222222"/>
                </a:solidFill>
                <a:latin typeface="Arial"/>
                <a:ea typeface="Calibri"/>
                <a:cs typeface="Times New Roman"/>
              </a:rPr>
              <a:t> on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against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children</a:t>
            </a:r>
            <a:r>
              <a:rPr lang="da-DK" dirty="0">
                <a:solidFill>
                  <a:srgbClr val="222222"/>
                </a:solidFill>
                <a:latin typeface="Arial"/>
                <a:ea typeface="Calibri"/>
                <a:cs typeface="Times New Roman"/>
              </a:rPr>
              <a:t> has changed over time - and it has an </a:t>
            </a:r>
            <a:r>
              <a:rPr lang="da-DK" dirty="0" err="1">
                <a:solidFill>
                  <a:srgbClr val="222222"/>
                </a:solidFill>
                <a:latin typeface="Arial"/>
                <a:ea typeface="Calibri"/>
                <a:cs typeface="Times New Roman"/>
              </a:rPr>
              <a:t>impact</a:t>
            </a:r>
            <a:r>
              <a:rPr lang="da-DK" dirty="0">
                <a:solidFill>
                  <a:srgbClr val="222222"/>
                </a:solidFill>
                <a:latin typeface="Arial"/>
                <a:ea typeface="Calibri"/>
                <a:cs typeface="Times New Roman"/>
              </a:rPr>
              <a:t> on </a:t>
            </a:r>
            <a:r>
              <a:rPr lang="da-DK" dirty="0" err="1">
                <a:solidFill>
                  <a:srgbClr val="222222"/>
                </a:solidFill>
                <a:latin typeface="Arial"/>
                <a:ea typeface="Calibri"/>
                <a:cs typeface="Times New Roman"/>
              </a:rPr>
              <a:t>how</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respond</a:t>
            </a:r>
            <a:r>
              <a:rPr lang="da-DK" dirty="0">
                <a:solidFill>
                  <a:srgbClr val="222222"/>
                </a:solidFill>
                <a:latin typeface="Arial"/>
                <a:ea typeface="Calibri"/>
                <a:cs typeface="Times New Roman"/>
              </a:rPr>
              <a:t> to and deal with </a:t>
            </a:r>
            <a:r>
              <a:rPr lang="da-DK" dirty="0" err="1">
                <a:solidFill>
                  <a:srgbClr val="222222"/>
                </a:solidFill>
                <a:latin typeface="Arial"/>
                <a:ea typeface="Calibri"/>
                <a:cs typeface="Times New Roman"/>
              </a:rPr>
              <a:t>what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see</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Norms and </a:t>
            </a:r>
            <a:r>
              <a:rPr lang="da-DK" dirty="0" err="1">
                <a:solidFill>
                  <a:srgbClr val="222222"/>
                </a:solidFill>
                <a:latin typeface="Arial"/>
                <a:ea typeface="Calibri"/>
                <a:cs typeface="Times New Roman"/>
              </a:rPr>
              <a:t>behavior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change</a:t>
            </a:r>
            <a:r>
              <a:rPr lang="da-DK" dirty="0">
                <a:solidFill>
                  <a:srgbClr val="222222"/>
                </a:solidFill>
                <a:latin typeface="Arial"/>
                <a:ea typeface="Calibri"/>
                <a:cs typeface="Times New Roman"/>
              </a:rPr>
              <a:t>. It </a:t>
            </a:r>
            <a:r>
              <a:rPr lang="da-DK" dirty="0" err="1">
                <a:solidFill>
                  <a:srgbClr val="222222"/>
                </a:solidFill>
                <a:latin typeface="Arial"/>
                <a:ea typeface="Calibri"/>
                <a:cs typeface="Times New Roman"/>
              </a:rPr>
              <a:t>was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quite</a:t>
            </a:r>
            <a:r>
              <a:rPr lang="da-DK" dirty="0">
                <a:solidFill>
                  <a:srgbClr val="222222"/>
                </a:solidFill>
                <a:latin typeface="Arial"/>
                <a:ea typeface="Calibri"/>
                <a:cs typeface="Times New Roman"/>
              </a:rPr>
              <a:t> normal </a:t>
            </a:r>
            <a:r>
              <a:rPr lang="da-DK" dirty="0" err="1">
                <a:solidFill>
                  <a:srgbClr val="222222"/>
                </a:solidFill>
                <a:latin typeface="Arial"/>
                <a:ea typeface="Calibri"/>
                <a:cs typeface="Times New Roman"/>
              </a:rPr>
              <a:t>behavior</a:t>
            </a:r>
            <a:r>
              <a:rPr lang="da-DK" dirty="0">
                <a:solidFill>
                  <a:srgbClr val="222222"/>
                </a:solidFill>
                <a:latin typeface="Arial"/>
                <a:ea typeface="Calibri"/>
                <a:cs typeface="Times New Roman"/>
              </a:rPr>
              <a:t> 20 </a:t>
            </a:r>
            <a:r>
              <a:rPr lang="da-DK" dirty="0" err="1">
                <a:solidFill>
                  <a:srgbClr val="222222"/>
                </a:solidFill>
                <a:latin typeface="Arial"/>
                <a:ea typeface="Calibri"/>
                <a:cs typeface="Times New Roman"/>
              </a:rPr>
              <a:t>years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ago</a:t>
            </a:r>
            <a:r>
              <a:rPr lang="da-DK" dirty="0">
                <a:solidFill>
                  <a:srgbClr val="222222"/>
                </a:solidFill>
                <a:latin typeface="Arial"/>
                <a:ea typeface="Calibri"/>
                <a:cs typeface="Times New Roman"/>
              </a:rPr>
              <a:t> looks </a:t>
            </a:r>
            <a:r>
              <a:rPr lang="da-DK" dirty="0" err="1">
                <a:solidFill>
                  <a:srgbClr val="222222"/>
                </a:solidFill>
                <a:latin typeface="Arial"/>
                <a:ea typeface="Calibri"/>
                <a:cs typeface="Times New Roman"/>
              </a:rPr>
              <a:t>different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today</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It </a:t>
            </a:r>
            <a:r>
              <a:rPr lang="da-DK" dirty="0" err="1">
                <a:solidFill>
                  <a:srgbClr val="222222"/>
                </a:solidFill>
                <a:latin typeface="Arial"/>
                <a:ea typeface="Calibri"/>
                <a:cs typeface="Times New Roman"/>
              </a:rPr>
              <a:t>can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make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many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uncertain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about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shall</a:t>
            </a:r>
            <a:r>
              <a:rPr lang="da-DK" dirty="0">
                <a:solidFill>
                  <a:srgbClr val="222222"/>
                </a:solidFill>
                <a:latin typeface="Arial"/>
                <a:ea typeface="Calibri"/>
                <a:cs typeface="Times New Roman"/>
              </a:rPr>
              <a:t> do.</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Is a single slap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Yes it </a:t>
            </a:r>
            <a:r>
              <a:rPr lang="da-DK" dirty="0" err="1">
                <a:solidFill>
                  <a:srgbClr val="222222"/>
                </a:solidFill>
                <a:latin typeface="Arial"/>
                <a:ea typeface="Calibri"/>
                <a:cs typeface="Times New Roman"/>
              </a:rPr>
              <a:t>said</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our</a:t>
            </a:r>
            <a:r>
              <a:rPr lang="da-DK" dirty="0">
                <a:solidFill>
                  <a:srgbClr val="222222"/>
                </a:solidFill>
                <a:latin typeface="Arial"/>
                <a:ea typeface="Calibri"/>
                <a:cs typeface="Times New Roman"/>
              </a:rPr>
              <a:t> former minister of Social Affairs, but it is </a:t>
            </a:r>
            <a:r>
              <a:rPr lang="da-DK" dirty="0" err="1">
                <a:solidFill>
                  <a:srgbClr val="222222"/>
                </a:solidFill>
                <a:latin typeface="Arial"/>
                <a:ea typeface="Calibri"/>
                <a:cs typeface="Times New Roman"/>
              </a:rPr>
              <a:t>also</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about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how</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regard</a:t>
            </a:r>
            <a:r>
              <a:rPr lang="da-DK" dirty="0">
                <a:solidFill>
                  <a:srgbClr val="222222"/>
                </a:solidFill>
                <a:latin typeface="Arial"/>
                <a:ea typeface="Calibri"/>
                <a:cs typeface="Times New Roman"/>
              </a:rPr>
              <a:t> it in </a:t>
            </a:r>
            <a:r>
              <a:rPr lang="da-DK" dirty="0" err="1">
                <a:solidFill>
                  <a:srgbClr val="222222"/>
                </a:solidFill>
                <a:latin typeface="Arial"/>
                <a:ea typeface="Calibri"/>
                <a:cs typeface="Times New Roman"/>
              </a:rPr>
              <a:t>practice</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how</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will</a:t>
            </a:r>
            <a:r>
              <a:rPr lang="da-DK" dirty="0">
                <a:solidFill>
                  <a:srgbClr val="222222"/>
                </a:solidFill>
                <a:latin typeface="Arial"/>
                <a:ea typeface="Calibri"/>
                <a:cs typeface="Times New Roman"/>
              </a:rPr>
              <a:t> act on it.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Can </a:t>
            </a:r>
            <a:r>
              <a:rPr lang="da-DK" dirty="0" err="1">
                <a:solidFill>
                  <a:srgbClr val="222222"/>
                </a:solidFill>
                <a:latin typeface="Arial"/>
                <a:ea typeface="Calibri"/>
                <a:cs typeface="Times New Roman"/>
              </a:rPr>
              <a:t>one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graduate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When</a:t>
            </a:r>
            <a:r>
              <a:rPr lang="da-DK" dirty="0">
                <a:solidFill>
                  <a:srgbClr val="222222"/>
                </a:solidFill>
                <a:latin typeface="Arial"/>
                <a:ea typeface="Calibri"/>
                <a:cs typeface="Times New Roman"/>
              </a:rPr>
              <a:t> is </a:t>
            </a:r>
            <a:r>
              <a:rPr lang="da-DK" dirty="0" err="1">
                <a:solidFill>
                  <a:srgbClr val="222222"/>
                </a:solidFill>
                <a:latin typeface="Arial"/>
                <a:ea typeface="Calibri"/>
                <a:cs typeface="Times New Roman"/>
              </a:rPr>
              <a:t>something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and not just a </a:t>
            </a:r>
            <a:r>
              <a:rPr lang="da-DK" dirty="0" err="1">
                <a:solidFill>
                  <a:srgbClr val="222222"/>
                </a:solidFill>
                <a:latin typeface="Arial"/>
                <a:ea typeface="Calibri"/>
                <a:cs typeface="Times New Roman"/>
              </a:rPr>
              <a:t>second</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where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you</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loose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control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When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does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require</a:t>
            </a:r>
            <a:r>
              <a:rPr lang="da-DK" dirty="0">
                <a:solidFill>
                  <a:srgbClr val="222222"/>
                </a:solidFill>
                <a:latin typeface="Arial"/>
                <a:ea typeface="Calibri"/>
                <a:cs typeface="Times New Roman"/>
              </a:rPr>
              <a:t> a social </a:t>
            </a:r>
            <a:r>
              <a:rPr lang="da-DK" dirty="0" err="1">
                <a:solidFill>
                  <a:srgbClr val="222222"/>
                </a:solidFill>
                <a:latin typeface="Arial"/>
                <a:ea typeface="Calibri"/>
                <a:cs typeface="Times New Roman"/>
              </a:rPr>
              <a:t>response</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err="1">
                <a:solidFill>
                  <a:srgbClr val="222222"/>
                </a:solidFill>
                <a:latin typeface="Arial"/>
                <a:ea typeface="Calibri"/>
                <a:cs typeface="Times New Roman"/>
              </a:rPr>
              <a:t>There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are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many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questions</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no</a:t>
            </a:r>
            <a:r>
              <a:rPr lang="da-DK" dirty="0">
                <a:solidFill>
                  <a:srgbClr val="222222"/>
                </a:solidFill>
                <a:latin typeface="Arial"/>
                <a:ea typeface="Calibri"/>
                <a:cs typeface="Times New Roman"/>
              </a:rPr>
              <a:t> simple or </a:t>
            </a:r>
            <a:r>
              <a:rPr lang="da-DK" dirty="0" err="1">
                <a:solidFill>
                  <a:srgbClr val="222222"/>
                </a:solidFill>
                <a:latin typeface="Arial"/>
                <a:ea typeface="Calibri"/>
                <a:cs typeface="Times New Roman"/>
              </a:rPr>
              <a:t>unambiguous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answer</a:t>
            </a:r>
            <a:r>
              <a:rPr lang="da-DK" dirty="0">
                <a:solidFill>
                  <a:srgbClr val="222222"/>
                </a:solidFill>
                <a:latin typeface="Arial"/>
                <a:ea typeface="Calibri"/>
                <a:cs typeface="Times New Roman"/>
              </a:rPr>
              <a:t> - and the </a:t>
            </a:r>
            <a:r>
              <a:rPr lang="da-DK" dirty="0" err="1">
                <a:solidFill>
                  <a:srgbClr val="222222"/>
                </a:solidFill>
                <a:latin typeface="Arial"/>
                <a:ea typeface="Calibri"/>
                <a:cs typeface="Times New Roman"/>
              </a:rPr>
              <a:t>uncertainty</a:t>
            </a:r>
            <a:r>
              <a:rPr lang="da-DK" dirty="0">
                <a:solidFill>
                  <a:srgbClr val="222222"/>
                </a:solidFill>
                <a:latin typeface="Arial"/>
                <a:ea typeface="Calibri"/>
                <a:cs typeface="Times New Roman"/>
              </a:rPr>
              <a:t> of interpretation in </a:t>
            </a:r>
            <a:r>
              <a:rPr lang="da-DK" dirty="0" err="1">
                <a:solidFill>
                  <a:srgbClr val="222222"/>
                </a:solidFill>
                <a:latin typeface="Arial"/>
                <a:ea typeface="Calibri"/>
                <a:cs typeface="Times New Roman"/>
              </a:rPr>
              <a:t>this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field</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can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be</a:t>
            </a:r>
            <a:r>
              <a:rPr lang="da-DK" dirty="0">
                <a:solidFill>
                  <a:srgbClr val="222222"/>
                </a:solidFill>
                <a:latin typeface="Arial"/>
                <a:ea typeface="Calibri"/>
                <a:cs typeface="Times New Roman"/>
              </a:rPr>
              <a:t> a </a:t>
            </a:r>
            <a:r>
              <a:rPr lang="da-DK" dirty="0" err="1">
                <a:solidFill>
                  <a:srgbClr val="222222"/>
                </a:solidFill>
                <a:latin typeface="Arial"/>
                <a:ea typeface="Calibri"/>
                <a:cs typeface="Times New Roman"/>
              </a:rPr>
              <a:t>serious</a:t>
            </a:r>
            <a:r>
              <a:rPr lang="da-DK" dirty="0">
                <a:solidFill>
                  <a:srgbClr val="222222"/>
                </a:solidFill>
                <a:latin typeface="Arial"/>
                <a:ea typeface="Calibri"/>
                <a:cs typeface="Times New Roman"/>
              </a:rPr>
              <a:t> barrier </a:t>
            </a:r>
            <a:r>
              <a:rPr lang="da-DK" dirty="0" err="1">
                <a:solidFill>
                  <a:srgbClr val="222222"/>
                </a:solidFill>
                <a:latin typeface="Arial"/>
                <a:ea typeface="Calibri"/>
                <a:cs typeface="Times New Roman"/>
              </a:rPr>
              <a:t>blocking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us</a:t>
            </a:r>
            <a:r>
              <a:rPr lang="da-DK" dirty="0">
                <a:solidFill>
                  <a:srgbClr val="222222"/>
                </a:solidFill>
                <a:latin typeface="Arial"/>
                <a:ea typeface="Calibri"/>
                <a:cs typeface="Times New Roman"/>
              </a:rPr>
              <a:t> from </a:t>
            </a:r>
            <a:r>
              <a:rPr lang="da-DK" dirty="0" err="1">
                <a:solidFill>
                  <a:srgbClr val="222222"/>
                </a:solidFill>
                <a:latin typeface="Arial"/>
                <a:ea typeface="Calibri"/>
                <a:cs typeface="Times New Roman"/>
              </a:rPr>
              <a:t>seeing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or </a:t>
            </a:r>
            <a:r>
              <a:rPr lang="da-DK" dirty="0" err="1">
                <a:solidFill>
                  <a:srgbClr val="222222"/>
                </a:solidFill>
                <a:latin typeface="Arial"/>
                <a:ea typeface="Calibri"/>
                <a:cs typeface="Times New Roman"/>
              </a:rPr>
              <a:t>abuse</a:t>
            </a:r>
            <a:r>
              <a:rPr lang="da-DK" dirty="0">
                <a:solidFill>
                  <a:srgbClr val="222222"/>
                </a:solidFill>
                <a:latin typeface="Arial"/>
                <a:ea typeface="Calibri"/>
                <a:cs typeface="Times New Roman"/>
              </a:rPr>
              <a:t> and to </a:t>
            </a:r>
            <a:r>
              <a:rPr lang="da-DK" dirty="0" err="1">
                <a:solidFill>
                  <a:srgbClr val="222222"/>
                </a:solidFill>
                <a:latin typeface="Arial"/>
                <a:ea typeface="Calibri"/>
                <a:cs typeface="Times New Roman"/>
              </a:rPr>
              <a:t>make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us</a:t>
            </a:r>
            <a:r>
              <a:rPr lang="da-DK" dirty="0">
                <a:solidFill>
                  <a:srgbClr val="222222"/>
                </a:solidFill>
                <a:latin typeface="Arial"/>
                <a:ea typeface="Calibri"/>
                <a:cs typeface="Times New Roman"/>
              </a:rPr>
              <a:t> act on it.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It is </a:t>
            </a:r>
            <a:r>
              <a:rPr lang="da-DK" dirty="0" err="1">
                <a:solidFill>
                  <a:srgbClr val="222222"/>
                </a:solidFill>
                <a:latin typeface="Arial"/>
                <a:ea typeface="Calibri"/>
                <a:cs typeface="Times New Roman"/>
              </a:rPr>
              <a:t>important</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say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doubt</a:t>
            </a:r>
            <a:r>
              <a:rPr lang="da-DK" dirty="0">
                <a:solidFill>
                  <a:srgbClr val="222222"/>
                </a:solidFill>
                <a:latin typeface="Arial"/>
                <a:ea typeface="Calibri"/>
                <a:cs typeface="Times New Roman"/>
              </a:rPr>
              <a:t> is not </a:t>
            </a:r>
            <a:r>
              <a:rPr lang="da-DK" dirty="0" err="1">
                <a:solidFill>
                  <a:srgbClr val="222222"/>
                </a:solidFill>
                <a:latin typeface="Arial"/>
                <a:ea typeface="Calibri"/>
                <a:cs typeface="Times New Roman"/>
              </a:rPr>
              <a:t>only</a:t>
            </a:r>
            <a:r>
              <a:rPr lang="da-DK" dirty="0">
                <a:solidFill>
                  <a:srgbClr val="222222"/>
                </a:solidFill>
                <a:latin typeface="Arial"/>
                <a:ea typeface="Calibri"/>
                <a:cs typeface="Times New Roman"/>
              </a:rPr>
              <a:t> a </a:t>
            </a:r>
            <a:r>
              <a:rPr lang="da-DK" dirty="0" err="1">
                <a:solidFill>
                  <a:srgbClr val="222222"/>
                </a:solidFill>
                <a:latin typeface="Arial"/>
                <a:ea typeface="Calibri"/>
                <a:cs typeface="Times New Roman"/>
              </a:rPr>
              <a:t>personal</a:t>
            </a:r>
            <a:r>
              <a:rPr lang="da-DK" dirty="0">
                <a:solidFill>
                  <a:srgbClr val="222222"/>
                </a:solidFill>
                <a:latin typeface="Arial"/>
                <a:ea typeface="Calibri"/>
                <a:cs typeface="Times New Roman"/>
              </a:rPr>
              <a:t> - but </a:t>
            </a:r>
            <a:r>
              <a:rPr lang="da-DK" dirty="0" err="1">
                <a:solidFill>
                  <a:srgbClr val="222222"/>
                </a:solidFill>
                <a:latin typeface="Arial"/>
                <a:ea typeface="Calibri"/>
                <a:cs typeface="Times New Roman"/>
              </a:rPr>
              <a:t>also</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very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much</a:t>
            </a:r>
            <a:r>
              <a:rPr lang="da-DK" dirty="0">
                <a:solidFill>
                  <a:srgbClr val="222222"/>
                </a:solidFill>
                <a:latin typeface="Arial"/>
                <a:ea typeface="Calibri"/>
                <a:cs typeface="Times New Roman"/>
              </a:rPr>
              <a:t> an </a:t>
            </a:r>
            <a:r>
              <a:rPr lang="da-DK" dirty="0" err="1">
                <a:solidFill>
                  <a:srgbClr val="222222"/>
                </a:solidFill>
                <a:latin typeface="Arial"/>
                <a:ea typeface="Calibri"/>
                <a:cs typeface="Times New Roman"/>
              </a:rPr>
              <a:t>academic</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condition</a:t>
            </a:r>
            <a:r>
              <a:rPr lang="da-DK" dirty="0">
                <a:solidFill>
                  <a:srgbClr val="222222"/>
                </a:solidFill>
                <a:latin typeface="Arial"/>
                <a:ea typeface="Calibri"/>
                <a:cs typeface="Times New Roman"/>
              </a:rPr>
              <a:t> in </a:t>
            </a:r>
            <a:r>
              <a:rPr lang="da-DK" dirty="0" err="1">
                <a:solidFill>
                  <a:srgbClr val="222222"/>
                </a:solidFill>
                <a:latin typeface="Arial"/>
                <a:ea typeface="Calibri"/>
                <a:cs typeface="Times New Roman"/>
              </a:rPr>
              <a:t>these</a:t>
            </a:r>
            <a:r>
              <a:rPr lang="da-DK" dirty="0">
                <a:solidFill>
                  <a:srgbClr val="222222"/>
                </a:solidFill>
                <a:latin typeface="Arial"/>
                <a:ea typeface="Calibri"/>
                <a:cs typeface="Times New Roman"/>
              </a:rPr>
              <a:t> cases!</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The </a:t>
            </a:r>
            <a:r>
              <a:rPr lang="da-DK" dirty="0" err="1">
                <a:solidFill>
                  <a:srgbClr val="222222"/>
                </a:solidFill>
                <a:latin typeface="Arial"/>
                <a:ea typeface="Calibri"/>
                <a:cs typeface="Times New Roman"/>
              </a:rPr>
              <a:t>starting</a:t>
            </a:r>
            <a:r>
              <a:rPr lang="da-DK" dirty="0">
                <a:solidFill>
                  <a:srgbClr val="222222"/>
                </a:solidFill>
                <a:latin typeface="Arial"/>
                <a:ea typeface="Calibri"/>
                <a:cs typeface="Times New Roman"/>
              </a:rPr>
              <a:t> point for most professionals, </a:t>
            </a:r>
            <a:r>
              <a:rPr lang="da-DK" dirty="0" err="1">
                <a:solidFill>
                  <a:srgbClr val="222222"/>
                </a:solidFill>
                <a:latin typeface="Arial"/>
                <a:ea typeface="Calibri"/>
                <a:cs typeface="Times New Roman"/>
              </a:rPr>
              <a:t>when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they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are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interviewed</a:t>
            </a:r>
            <a:r>
              <a:rPr lang="da-DK" dirty="0">
                <a:solidFill>
                  <a:srgbClr val="222222"/>
                </a:solidFill>
                <a:latin typeface="Arial"/>
                <a:ea typeface="Calibri"/>
                <a:cs typeface="Times New Roman"/>
              </a:rPr>
              <a:t>, is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all forms of </a:t>
            </a:r>
            <a:r>
              <a:rPr lang="da-DK" dirty="0" err="1">
                <a:solidFill>
                  <a:srgbClr val="222222"/>
                </a:solidFill>
                <a:latin typeface="Arial"/>
                <a:ea typeface="Calibri"/>
                <a:cs typeface="Times New Roman"/>
              </a:rPr>
              <a:t>slaps</a:t>
            </a:r>
            <a:r>
              <a:rPr lang="da-DK" dirty="0">
                <a:solidFill>
                  <a:srgbClr val="222222"/>
                </a:solidFill>
                <a:latin typeface="Arial"/>
                <a:ea typeface="Calibri"/>
                <a:cs typeface="Times New Roman"/>
              </a:rPr>
              <a:t> og </a:t>
            </a:r>
            <a:r>
              <a:rPr lang="da-DK" dirty="0" err="1">
                <a:solidFill>
                  <a:srgbClr val="222222"/>
                </a:solidFill>
                <a:latin typeface="Arial"/>
                <a:ea typeface="Calibri"/>
                <a:cs typeface="Times New Roman"/>
              </a:rPr>
              <a:t>blows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are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a:t>
            </a:r>
            <a:endParaRPr lang="da-DK" dirty="0">
              <a:ea typeface="Calibri"/>
              <a:cs typeface="Times New Roman"/>
            </a:endParaRPr>
          </a:p>
          <a:p>
            <a:pPr>
              <a:lnSpc>
                <a:spcPct val="115000"/>
              </a:lnSpc>
              <a:spcAft>
                <a:spcPts val="990"/>
              </a:spcAft>
            </a:pPr>
            <a:r>
              <a:rPr lang="da-DK" dirty="0">
                <a:solidFill>
                  <a:srgbClr val="222222"/>
                </a:solidFill>
                <a:latin typeface="Arial"/>
                <a:ea typeface="Calibri"/>
                <a:cs typeface="Times New Roman"/>
              </a:rPr>
              <a:t>A Danish </a:t>
            </a:r>
            <a:r>
              <a:rPr lang="da-DK" dirty="0" err="1">
                <a:solidFill>
                  <a:srgbClr val="222222"/>
                </a:solidFill>
                <a:latin typeface="Arial"/>
                <a:ea typeface="Calibri"/>
                <a:cs typeface="Times New Roman"/>
              </a:rPr>
              <a:t>survey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amongst</a:t>
            </a:r>
            <a:r>
              <a:rPr lang="da-DK" dirty="0">
                <a:solidFill>
                  <a:srgbClr val="222222"/>
                </a:solidFill>
                <a:latin typeface="Arial"/>
                <a:ea typeface="Calibri"/>
                <a:cs typeface="Times New Roman"/>
              </a:rPr>
              <a:t> professionals shows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in </a:t>
            </a:r>
            <a:r>
              <a:rPr lang="da-DK" dirty="0" err="1">
                <a:solidFill>
                  <a:srgbClr val="222222"/>
                </a:solidFill>
                <a:latin typeface="Arial"/>
                <a:ea typeface="Calibri"/>
                <a:cs typeface="Times New Roman"/>
              </a:rPr>
              <a:t>practice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there</a:t>
            </a:r>
            <a:r>
              <a:rPr lang="da-DK" dirty="0">
                <a:solidFill>
                  <a:srgbClr val="222222"/>
                </a:solidFill>
                <a:latin typeface="Arial"/>
                <a:ea typeface="Calibri"/>
                <a:cs typeface="Times New Roman"/>
              </a:rPr>
              <a:t> is an </a:t>
            </a:r>
            <a:r>
              <a:rPr lang="da-DK" dirty="0" err="1">
                <a:solidFill>
                  <a:srgbClr val="222222"/>
                </a:solidFill>
                <a:latin typeface="Arial"/>
                <a:ea typeface="Calibri"/>
                <a:cs typeface="Times New Roman"/>
              </a:rPr>
              <a:t>assessment</a:t>
            </a:r>
            <a:r>
              <a:rPr lang="da-DK" dirty="0">
                <a:solidFill>
                  <a:srgbClr val="222222"/>
                </a:solidFill>
                <a:latin typeface="Arial"/>
                <a:ea typeface="Calibri"/>
                <a:cs typeface="Times New Roman"/>
              </a:rPr>
              <a:t>, a graduation of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What</a:t>
            </a:r>
            <a:r>
              <a:rPr lang="da-DK" dirty="0">
                <a:solidFill>
                  <a:srgbClr val="222222"/>
                </a:solidFill>
                <a:latin typeface="Arial"/>
                <a:ea typeface="Calibri"/>
                <a:cs typeface="Times New Roman"/>
              </a:rPr>
              <a:t> kind of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are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talking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about</a:t>
            </a:r>
            <a:r>
              <a:rPr lang="da-DK" dirty="0">
                <a:solidFill>
                  <a:srgbClr val="222222"/>
                </a:solidFill>
                <a:latin typeface="Arial"/>
                <a:ea typeface="Calibri"/>
                <a:cs typeface="Times New Roman"/>
              </a:rPr>
              <a:t>? How </a:t>
            </a:r>
            <a:r>
              <a:rPr lang="da-DK" dirty="0" err="1">
                <a:solidFill>
                  <a:srgbClr val="222222"/>
                </a:solidFill>
                <a:latin typeface="Arial"/>
                <a:ea typeface="Calibri"/>
                <a:cs typeface="Times New Roman"/>
              </a:rPr>
              <a:t>serious</a:t>
            </a:r>
            <a:r>
              <a:rPr lang="da-DK" dirty="0">
                <a:solidFill>
                  <a:srgbClr val="222222"/>
                </a:solidFill>
                <a:latin typeface="Arial"/>
                <a:ea typeface="Calibri"/>
                <a:cs typeface="Times New Roman"/>
              </a:rPr>
              <a:t> is it?</a:t>
            </a:r>
            <a:endParaRPr lang="da-DK" dirty="0">
              <a:ea typeface="Calibri"/>
              <a:cs typeface="Times New Roman"/>
            </a:endParaRPr>
          </a:p>
          <a:p>
            <a:pPr>
              <a:lnSpc>
                <a:spcPct val="115000"/>
              </a:lnSpc>
              <a:spcAft>
                <a:spcPts val="990"/>
              </a:spcAft>
            </a:pPr>
            <a:r>
              <a:rPr lang="da-DK" dirty="0" err="1">
                <a:solidFill>
                  <a:srgbClr val="222222"/>
                </a:solidFill>
                <a:latin typeface="Arial"/>
                <a:ea typeface="Calibri"/>
                <a:cs typeface="Times New Roman"/>
              </a:rPr>
              <a:t>What</a:t>
            </a:r>
            <a:r>
              <a:rPr lang="da-DK" dirty="0">
                <a:solidFill>
                  <a:srgbClr val="222222"/>
                </a:solidFill>
                <a:latin typeface="Arial"/>
                <a:ea typeface="Calibri"/>
                <a:cs typeface="Times New Roman"/>
              </a:rPr>
              <a:t> kind of </a:t>
            </a:r>
            <a:r>
              <a:rPr lang="da-DK" dirty="0" err="1">
                <a:solidFill>
                  <a:srgbClr val="222222"/>
                </a:solidFill>
                <a:latin typeface="Arial"/>
                <a:ea typeface="Calibri"/>
                <a:cs typeface="Times New Roman"/>
              </a:rPr>
              <a:t>violent</a:t>
            </a:r>
            <a:r>
              <a:rPr lang="da-DK" dirty="0">
                <a:solidFill>
                  <a:srgbClr val="222222"/>
                </a:solidFill>
                <a:latin typeface="Arial"/>
                <a:ea typeface="Calibri"/>
                <a:cs typeface="Times New Roman"/>
              </a:rPr>
              <a:t> situation – is it </a:t>
            </a:r>
            <a:r>
              <a:rPr lang="da-DK" dirty="0" err="1">
                <a:solidFill>
                  <a:srgbClr val="222222"/>
                </a:solidFill>
                <a:latin typeface="Arial"/>
                <a:ea typeface="Calibri"/>
                <a:cs typeface="Times New Roman"/>
              </a:rPr>
              <a:t>only</a:t>
            </a:r>
            <a:r>
              <a:rPr lang="da-DK" dirty="0">
                <a:solidFill>
                  <a:srgbClr val="222222"/>
                </a:solidFill>
                <a:latin typeface="Arial"/>
                <a:ea typeface="Calibri"/>
                <a:cs typeface="Times New Roman"/>
              </a:rPr>
              <a:t> a </a:t>
            </a:r>
            <a:r>
              <a:rPr lang="da-DK" dirty="0" err="1">
                <a:solidFill>
                  <a:srgbClr val="222222"/>
                </a:solidFill>
                <a:latin typeface="Arial"/>
                <a:ea typeface="Calibri"/>
                <a:cs typeface="Times New Roman"/>
              </a:rPr>
              <a:t>one-off</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affective</a:t>
            </a:r>
            <a:r>
              <a:rPr lang="da-DK" dirty="0">
                <a:solidFill>
                  <a:srgbClr val="222222"/>
                </a:solidFill>
                <a:latin typeface="Arial"/>
                <a:ea typeface="Calibri"/>
                <a:cs typeface="Times New Roman"/>
              </a:rPr>
              <a:t> action or is the case of </a:t>
            </a:r>
            <a:r>
              <a:rPr lang="da-DK" dirty="0" err="1">
                <a:solidFill>
                  <a:srgbClr val="222222"/>
                </a:solidFill>
                <a:latin typeface="Arial"/>
                <a:ea typeface="Calibri"/>
                <a:cs typeface="Times New Roman"/>
              </a:rPr>
              <a:t>repeated</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a:t>
            </a:r>
            <a:endParaRPr lang="da-DK" dirty="0">
              <a:ea typeface="Calibri"/>
              <a:cs typeface="Times New Roman"/>
            </a:endParaRPr>
          </a:p>
          <a:p>
            <a:pPr>
              <a:lnSpc>
                <a:spcPct val="115000"/>
              </a:lnSpc>
              <a:spcAft>
                <a:spcPts val="990"/>
              </a:spcAft>
            </a:pPr>
            <a:r>
              <a:rPr lang="da-DK" dirty="0" err="1">
                <a:solidFill>
                  <a:srgbClr val="222222"/>
                </a:solidFill>
                <a:latin typeface="Arial"/>
                <a:ea typeface="Calibri"/>
                <a:cs typeface="Times New Roman"/>
              </a:rPr>
              <a:t>What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are</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parents</a:t>
            </a:r>
            <a:r>
              <a:rPr lang="da-DK" dirty="0">
                <a:solidFill>
                  <a:srgbClr val="222222"/>
                </a:solidFill>
                <a:latin typeface="Arial"/>
                <a:ea typeface="Calibri"/>
                <a:cs typeface="Times New Roman"/>
              </a:rPr>
              <a:t> position: Do </a:t>
            </a:r>
            <a:r>
              <a:rPr lang="da-DK" dirty="0" err="1">
                <a:solidFill>
                  <a:srgbClr val="222222"/>
                </a:solidFill>
                <a:latin typeface="Arial"/>
                <a:ea typeface="Calibri"/>
                <a:cs typeface="Times New Roman"/>
              </a:rPr>
              <a:t>they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recognize</a:t>
            </a:r>
            <a:r>
              <a:rPr lang="da-DK" dirty="0">
                <a:solidFill>
                  <a:srgbClr val="222222"/>
                </a:solidFill>
                <a:latin typeface="Arial"/>
                <a:ea typeface="Calibri"/>
                <a:cs typeface="Times New Roman"/>
              </a:rPr>
              <a:t> or </a:t>
            </a:r>
            <a:r>
              <a:rPr lang="da-DK" dirty="0" err="1">
                <a:solidFill>
                  <a:srgbClr val="222222"/>
                </a:solidFill>
                <a:latin typeface="Arial"/>
                <a:ea typeface="Calibri"/>
                <a:cs typeface="Times New Roman"/>
              </a:rPr>
              <a:t>deny</a:t>
            </a:r>
            <a:r>
              <a:rPr lang="da-DK" dirty="0">
                <a:solidFill>
                  <a:srgbClr val="222222"/>
                </a:solidFill>
                <a:latin typeface="Arial"/>
                <a:ea typeface="Calibri"/>
                <a:cs typeface="Times New Roman"/>
              </a:rPr>
              <a:t>? Are </a:t>
            </a:r>
            <a:r>
              <a:rPr lang="da-DK" dirty="0" err="1">
                <a:solidFill>
                  <a:srgbClr val="222222"/>
                </a:solidFill>
                <a:latin typeface="Arial"/>
                <a:ea typeface="Calibri"/>
                <a:cs typeface="Times New Roman"/>
              </a:rPr>
              <a:t>they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cooperating</a:t>
            </a:r>
            <a:r>
              <a:rPr lang="da-DK" dirty="0">
                <a:solidFill>
                  <a:srgbClr val="222222"/>
                </a:solidFill>
                <a:latin typeface="Arial"/>
                <a:ea typeface="Calibri"/>
                <a:cs typeface="Times New Roman"/>
              </a:rPr>
              <a:t> or the </a:t>
            </a:r>
            <a:r>
              <a:rPr lang="da-DK" dirty="0" err="1">
                <a:solidFill>
                  <a:srgbClr val="222222"/>
                </a:solidFill>
                <a:latin typeface="Arial"/>
                <a:ea typeface="Calibri"/>
                <a:cs typeface="Times New Roman"/>
              </a:rPr>
              <a:t>opposite</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endParaRPr lang="da-DK" dirty="0">
              <a:ea typeface="Calibri"/>
              <a:cs typeface="Times New Roman"/>
            </a:endParaRPr>
          </a:p>
          <a:p>
            <a:pPr>
              <a:lnSpc>
                <a:spcPct val="115000"/>
              </a:lnSpc>
              <a:spcAft>
                <a:spcPts val="990"/>
              </a:spcAft>
            </a:pPr>
            <a:r>
              <a:rPr lang="da-DK" dirty="0">
                <a:solidFill>
                  <a:srgbClr val="222222"/>
                </a:solidFill>
                <a:latin typeface="Arial"/>
                <a:ea typeface="Calibri"/>
                <a:cs typeface="Times New Roman"/>
              </a:rPr>
              <a:t>The </a:t>
            </a:r>
            <a:r>
              <a:rPr lang="da-DK" dirty="0" err="1">
                <a:solidFill>
                  <a:srgbClr val="222222"/>
                </a:solidFill>
                <a:latin typeface="Arial"/>
                <a:ea typeface="Calibri"/>
                <a:cs typeface="Times New Roman"/>
              </a:rPr>
              <a:t>child's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well-being</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Professionals </a:t>
            </a:r>
            <a:r>
              <a:rPr lang="da-DK" dirty="0" err="1">
                <a:solidFill>
                  <a:srgbClr val="222222"/>
                </a:solidFill>
                <a:latin typeface="Arial"/>
                <a:ea typeface="Calibri"/>
                <a:cs typeface="Times New Roman"/>
              </a:rPr>
              <a:t>can</a:t>
            </a:r>
            <a:r>
              <a:rPr lang="da-DK" dirty="0">
                <a:solidFill>
                  <a:srgbClr val="222222"/>
                </a:solidFill>
                <a:latin typeface="Arial"/>
                <a:ea typeface="Calibri"/>
                <a:cs typeface="Times New Roman"/>
              </a:rPr>
              <a:t> have </a:t>
            </a:r>
            <a:r>
              <a:rPr lang="da-DK" dirty="0" err="1">
                <a:solidFill>
                  <a:srgbClr val="222222"/>
                </a:solidFill>
                <a:latin typeface="Arial"/>
                <a:ea typeface="Calibri"/>
                <a:cs typeface="Times New Roman"/>
              </a:rPr>
              <a:t>fear</a:t>
            </a:r>
            <a:r>
              <a:rPr lang="da-DK" dirty="0">
                <a:solidFill>
                  <a:srgbClr val="222222"/>
                </a:solidFill>
                <a:latin typeface="Arial"/>
                <a:ea typeface="Calibri"/>
                <a:cs typeface="Times New Roman"/>
              </a:rPr>
              <a:t> of </a:t>
            </a:r>
            <a:r>
              <a:rPr lang="da-DK" dirty="0" err="1">
                <a:solidFill>
                  <a:srgbClr val="222222"/>
                </a:solidFill>
                <a:latin typeface="Arial"/>
                <a:ea typeface="Calibri"/>
                <a:cs typeface="Times New Roman"/>
              </a:rPr>
              <a:t>contact</a:t>
            </a: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Small </a:t>
            </a:r>
            <a:r>
              <a:rPr lang="da-DK" dirty="0" err="1">
                <a:solidFill>
                  <a:srgbClr val="222222"/>
                </a:solidFill>
                <a:latin typeface="Arial"/>
                <a:ea typeface="Calibri"/>
                <a:cs typeface="Times New Roman"/>
              </a:rPr>
              <a:t>communities</a:t>
            </a:r>
            <a:endParaRPr lang="da-DK" dirty="0">
              <a:ea typeface="Calibri"/>
              <a:cs typeface="Times New Roman"/>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diasnummer 3"/>
          <p:cNvSpPr>
            <a:spLocks noGrp="1"/>
          </p:cNvSpPr>
          <p:nvPr>
            <p:ph type="sldNum" sz="quarter" idx="10"/>
          </p:nvPr>
        </p:nvSpPr>
        <p:spPr/>
        <p:txBody>
          <a:bodyPr/>
          <a:lstStyle/>
          <a:p>
            <a:pPr>
              <a:defRPr/>
            </a:pPr>
            <a:fld id="{6C629F6C-0E78-4FF5-8174-7E66CF057A8F}" type="slidenum">
              <a:rPr lang="da-DK" altLang="da-DK" smtClean="0"/>
              <a:pPr>
                <a:defRPr/>
              </a:pPr>
              <a:t>66</a:t>
            </a:fld>
            <a:endParaRPr lang="da-DK" altLang="da-DK"/>
          </a:p>
        </p:txBody>
      </p:sp>
    </p:spTree>
    <p:extLst>
      <p:ext uri="{BB962C8B-B14F-4D97-AF65-F5344CB8AC3E}">
        <p14:creationId xmlns:p14="http://schemas.microsoft.com/office/powerpoint/2010/main" val="10579141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Pladsholder til diasnummer 6"/>
          <p:cNvSpPr>
            <a:spLocks noGrp="1"/>
          </p:cNvSpPr>
          <p:nvPr>
            <p:ph type="sldNum" sz="quarter" idx="5"/>
          </p:nvPr>
        </p:nvSpPr>
        <p:spPr>
          <a:noFill/>
        </p:spPr>
        <p:txBody>
          <a:bodyPr/>
          <a:lstStyle/>
          <a:p>
            <a:fld id="{A1ACCAF1-3B46-45DD-B4B4-FF0CC2A2EFD7}" type="slidenum">
              <a:rPr lang="da-DK" smtClean="0">
                <a:latin typeface="Arial" pitchFamily="34" charset="0"/>
              </a:rPr>
              <a:pPr/>
              <a:t>67</a:t>
            </a:fld>
            <a:endParaRPr lang="da-DK" smtClean="0">
              <a:latin typeface="Arial" pitchFamily="34" charset="0"/>
            </a:endParaRPr>
          </a:p>
        </p:txBody>
      </p:sp>
      <p:sp>
        <p:nvSpPr>
          <p:cNvPr id="78851" name="Rectangle 2"/>
          <p:cNvSpPr>
            <a:spLocks noGrp="1" noRot="1" noChangeAspect="1" noTextEdit="1"/>
          </p:cNvSpPr>
          <p:nvPr>
            <p:ph type="sldImg"/>
          </p:nvPr>
        </p:nvSpPr>
        <p:spPr>
          <a:xfrm>
            <a:off x="2192338" y="715963"/>
            <a:ext cx="2784475" cy="2089150"/>
          </a:xfrm>
          <a:ln/>
        </p:spPr>
      </p:sp>
      <p:sp>
        <p:nvSpPr>
          <p:cNvPr id="78852" name="Rectangle 3"/>
          <p:cNvSpPr>
            <a:spLocks noGrp="1"/>
          </p:cNvSpPr>
          <p:nvPr>
            <p:ph type="body" idx="1"/>
          </p:nvPr>
        </p:nvSpPr>
        <p:spPr>
          <a:xfrm>
            <a:off x="189612" y="2145149"/>
            <a:ext cx="6152969" cy="8249208"/>
          </a:xfrm>
          <a:noFill/>
          <a:ln/>
        </p:spPr>
        <p:txBody>
          <a:bodyPr/>
          <a:lstStyle/>
          <a:p>
            <a:pPr>
              <a:lnSpc>
                <a:spcPct val="115000"/>
              </a:lnSpc>
              <a:spcAft>
                <a:spcPts val="990"/>
              </a:spcAft>
            </a:pPr>
            <a:r>
              <a:rPr lang="da-DK" dirty="0">
                <a:solidFill>
                  <a:srgbClr val="222222"/>
                </a:solidFill>
                <a:latin typeface="Arial"/>
                <a:ea typeface="Calibri"/>
                <a:cs typeface="Times New Roman"/>
              </a:rPr>
              <a:t>Professional dilemmas and </a:t>
            </a:r>
            <a:r>
              <a:rPr lang="da-DK" dirty="0" err="1">
                <a:solidFill>
                  <a:srgbClr val="222222"/>
                </a:solidFill>
                <a:latin typeface="Arial"/>
                <a:ea typeface="Calibri"/>
                <a:cs typeface="Times New Roman"/>
              </a:rPr>
              <a:t>barriers</a:t>
            </a:r>
            <a:r>
              <a:rPr lang="da-DK" dirty="0">
                <a:solidFill>
                  <a:srgbClr val="222222"/>
                </a:solidFill>
                <a:latin typeface="Arial"/>
                <a:ea typeface="Calibri"/>
                <a:cs typeface="Times New Roman"/>
              </a:rPr>
              <a:t>.</a:t>
            </a:r>
            <a:endParaRPr lang="da-DK" dirty="0">
              <a:ea typeface="Calibri"/>
              <a:cs typeface="Times New Roman"/>
            </a:endParaRPr>
          </a:p>
          <a:p>
            <a:pPr>
              <a:lnSpc>
                <a:spcPct val="115000"/>
              </a:lnSpc>
              <a:spcAft>
                <a:spcPts val="990"/>
              </a:spcAft>
            </a:pPr>
            <a:endParaRPr lang="da-DK" dirty="0">
              <a:solidFill>
                <a:srgbClr val="222222"/>
              </a:solidFill>
              <a:latin typeface="Arial"/>
              <a:ea typeface="Calibri"/>
              <a:cs typeface="Times New Roman"/>
            </a:endParaRPr>
          </a:p>
          <a:p>
            <a:pPr>
              <a:lnSpc>
                <a:spcPct val="115000"/>
              </a:lnSpc>
              <a:spcAft>
                <a:spcPts val="990"/>
              </a:spcAft>
            </a:pPr>
            <a:r>
              <a:rPr lang="da-DK" dirty="0" err="1">
                <a:solidFill>
                  <a:srgbClr val="222222"/>
                </a:solidFill>
                <a:latin typeface="Arial"/>
                <a:ea typeface="Calibri"/>
                <a:cs typeface="Times New Roman"/>
              </a:rPr>
              <a:t>Lack</a:t>
            </a:r>
            <a:r>
              <a:rPr lang="da-DK" dirty="0">
                <a:solidFill>
                  <a:srgbClr val="222222"/>
                </a:solidFill>
                <a:latin typeface="Arial"/>
                <a:ea typeface="Calibri"/>
                <a:cs typeface="Times New Roman"/>
              </a:rPr>
              <a:t> of </a:t>
            </a:r>
            <a:r>
              <a:rPr lang="da-DK" dirty="0" err="1">
                <a:solidFill>
                  <a:srgbClr val="222222"/>
                </a:solidFill>
                <a:latin typeface="Arial"/>
                <a:ea typeface="Calibri"/>
                <a:cs typeface="Times New Roman"/>
              </a:rPr>
              <a:t>knowledge</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err="1">
                <a:solidFill>
                  <a:srgbClr val="222222"/>
                </a:solidFill>
                <a:latin typeface="Arial"/>
                <a:ea typeface="Calibri"/>
                <a:cs typeface="Times New Roman"/>
              </a:rPr>
              <a:t>Boundary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between</a:t>
            </a:r>
            <a:r>
              <a:rPr lang="da-DK" dirty="0">
                <a:solidFill>
                  <a:srgbClr val="222222"/>
                </a:solidFill>
                <a:latin typeface="Arial"/>
                <a:ea typeface="Calibri"/>
                <a:cs typeface="Times New Roman"/>
              </a:rPr>
              <a:t> normal </a:t>
            </a:r>
            <a:r>
              <a:rPr lang="da-DK" dirty="0" err="1">
                <a:solidFill>
                  <a:srgbClr val="222222"/>
                </a:solidFill>
                <a:latin typeface="Arial"/>
                <a:ea typeface="Calibri"/>
                <a:cs typeface="Times New Roman"/>
              </a:rPr>
              <a:t>sexual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behavior</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worrying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sexual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behavior</a:t>
            </a: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Interpretation of </a:t>
            </a:r>
            <a:r>
              <a:rPr lang="da-DK" dirty="0" err="1">
                <a:solidFill>
                  <a:srgbClr val="222222"/>
                </a:solidFill>
                <a:latin typeface="Arial"/>
                <a:ea typeface="Calibri"/>
                <a:cs typeface="Times New Roman"/>
              </a:rPr>
              <a:t>signs</a:t>
            </a:r>
            <a:r>
              <a:rPr lang="da-DK" dirty="0">
                <a:solidFill>
                  <a:srgbClr val="222222"/>
                </a:solidFill>
                <a:latin typeface="Arial"/>
                <a:ea typeface="Calibri"/>
                <a:cs typeface="Times New Roman"/>
              </a:rPr>
              <a:t> and signals</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Knowledge of the </a:t>
            </a:r>
            <a:r>
              <a:rPr lang="da-DK" dirty="0" err="1">
                <a:solidFill>
                  <a:srgbClr val="222222"/>
                </a:solidFill>
                <a:latin typeface="Arial"/>
                <a:ea typeface="Calibri"/>
                <a:cs typeface="Times New Roman"/>
              </a:rPr>
              <a:t>potentially</a:t>
            </a:r>
            <a:r>
              <a:rPr lang="da-DK" dirty="0">
                <a:solidFill>
                  <a:srgbClr val="222222"/>
                </a:solidFill>
                <a:latin typeface="Arial"/>
                <a:ea typeface="Calibri"/>
                <a:cs typeface="Times New Roman"/>
              </a:rPr>
              <a:t> harmful </a:t>
            </a:r>
            <a:r>
              <a:rPr lang="da-DK" dirty="0" err="1">
                <a:solidFill>
                  <a:srgbClr val="222222"/>
                </a:solidFill>
                <a:latin typeface="Arial"/>
                <a:ea typeface="Calibri"/>
                <a:cs typeface="Times New Roman"/>
              </a:rPr>
              <a:t>effects</a:t>
            </a: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Knowledge </a:t>
            </a:r>
            <a:endParaRPr lang="da-DK" dirty="0">
              <a:ea typeface="Calibri"/>
              <a:cs typeface="Times New Roman"/>
            </a:endParaRPr>
          </a:p>
          <a:p>
            <a:pPr marL="339608" indent="-339608">
              <a:lnSpc>
                <a:spcPct val="115000"/>
              </a:lnSpc>
              <a:spcAft>
                <a:spcPts val="0"/>
              </a:spcAft>
              <a:buSzPts val="1000"/>
              <a:buFont typeface="Symbol"/>
              <a:buChar char=""/>
              <a:tabLst>
                <a:tab pos="452811" algn="l"/>
              </a:tabLst>
            </a:pPr>
            <a:r>
              <a:rPr lang="da-DK" dirty="0" err="1">
                <a:solidFill>
                  <a:srgbClr val="222222"/>
                </a:solidFill>
                <a:latin typeface="Arial"/>
                <a:ea typeface="Calibri"/>
                <a:cs typeface="Times New Roman"/>
              </a:rPr>
              <a:t>About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grooming</a:t>
            </a:r>
            <a:endParaRPr lang="da-DK" dirty="0">
              <a:ea typeface="Calibri"/>
              <a:cs typeface="Times New Roman"/>
            </a:endParaRPr>
          </a:p>
          <a:p>
            <a:pPr marL="339608" indent="-339608">
              <a:lnSpc>
                <a:spcPct val="115000"/>
              </a:lnSpc>
              <a:spcAft>
                <a:spcPts val="0"/>
              </a:spcAft>
              <a:buSzPts val="1000"/>
              <a:buFont typeface="Symbol"/>
              <a:buChar char=""/>
              <a:tabLst>
                <a:tab pos="452811" algn="l"/>
              </a:tabLst>
            </a:pPr>
            <a:r>
              <a:rPr lang="en-US" dirty="0">
                <a:solidFill>
                  <a:srgbClr val="222222"/>
                </a:solidFill>
                <a:latin typeface="Arial"/>
                <a:ea typeface="Calibri"/>
                <a:cs typeface="Times New Roman"/>
              </a:rPr>
              <a:t>A</a:t>
            </a:r>
            <a:r>
              <a:rPr lang="da-DK" dirty="0" err="1">
                <a:solidFill>
                  <a:srgbClr val="222222"/>
                </a:solidFill>
                <a:latin typeface="Arial"/>
                <a:ea typeface="Calibri"/>
                <a:cs typeface="Times New Roman"/>
              </a:rPr>
              <a:t>bout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what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does</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children</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consequences</a:t>
            </a:r>
            <a:r>
              <a:rPr lang="da-DK" dirty="0">
                <a:solidFill>
                  <a:srgbClr val="222222"/>
                </a:solidFill>
                <a:latin typeface="Arial"/>
                <a:ea typeface="Calibri"/>
                <a:cs typeface="Times New Roman"/>
              </a:rPr>
              <a:t> of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the options</a:t>
            </a:r>
            <a:endParaRPr lang="da-DK" dirty="0">
              <a:ea typeface="Calibri"/>
              <a:cs typeface="Times New Roman"/>
            </a:endParaRPr>
          </a:p>
          <a:p>
            <a:pPr marL="339608" indent="-339608">
              <a:lnSpc>
                <a:spcPct val="115000"/>
              </a:lnSpc>
              <a:spcAft>
                <a:spcPts val="0"/>
              </a:spcAft>
              <a:buSzPts val="1000"/>
              <a:buFont typeface="Symbol"/>
              <a:buChar char=""/>
              <a:tabLst>
                <a:tab pos="452811" algn="l"/>
              </a:tabLst>
            </a:pPr>
            <a:r>
              <a:rPr lang="en-US" dirty="0">
                <a:solidFill>
                  <a:srgbClr val="222222"/>
                </a:solidFill>
                <a:latin typeface="Arial"/>
                <a:ea typeface="Calibri"/>
                <a:cs typeface="Times New Roman"/>
              </a:rPr>
              <a:t>About</a:t>
            </a:r>
            <a:r>
              <a:rPr lang="da-DK" dirty="0">
                <a:solidFill>
                  <a:srgbClr val="222222"/>
                </a:solidFill>
                <a:latin typeface="Arial"/>
                <a:ea typeface="Calibri"/>
                <a:cs typeface="Times New Roman"/>
              </a:rPr>
              <a:t> social services and police </a:t>
            </a:r>
            <a:r>
              <a:rPr lang="da-DK" dirty="0" err="1">
                <a:solidFill>
                  <a:srgbClr val="222222"/>
                </a:solidFill>
                <a:latin typeface="Arial"/>
                <a:ea typeface="Calibri"/>
                <a:cs typeface="Times New Roman"/>
              </a:rPr>
              <a:t>work</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rules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Confidentiality</a:t>
            </a:r>
            <a:r>
              <a:rPr lang="da-DK" dirty="0">
                <a:solidFill>
                  <a:srgbClr val="222222"/>
                </a:solidFill>
                <a:latin typeface="Arial"/>
                <a:ea typeface="Calibri"/>
                <a:cs typeface="Times New Roman"/>
              </a:rPr>
              <a:t>)</a:t>
            </a:r>
            <a:endParaRPr lang="da-DK" dirty="0">
              <a:ea typeface="Calibri"/>
              <a:cs typeface="Times New Roman"/>
            </a:endParaRPr>
          </a:p>
          <a:p>
            <a:pPr marL="339608" indent="-339608">
              <a:lnSpc>
                <a:spcPct val="115000"/>
              </a:lnSpc>
              <a:spcAft>
                <a:spcPts val="990"/>
              </a:spcAft>
              <a:buSzPts val="1000"/>
              <a:buFont typeface="Symbol"/>
              <a:buChar char=""/>
              <a:tabLst>
                <a:tab pos="452811" algn="l"/>
              </a:tabLst>
            </a:pPr>
            <a:r>
              <a:rPr lang="en-US" dirty="0">
                <a:solidFill>
                  <a:srgbClr val="222222"/>
                </a:solidFill>
                <a:latin typeface="Arial"/>
                <a:ea typeface="Calibri"/>
                <a:cs typeface="Times New Roman"/>
              </a:rPr>
              <a:t>A</a:t>
            </a:r>
            <a:r>
              <a:rPr lang="da-DK" dirty="0" err="1">
                <a:solidFill>
                  <a:srgbClr val="222222"/>
                </a:solidFill>
                <a:latin typeface="Arial"/>
                <a:ea typeface="Calibri"/>
                <a:cs typeface="Times New Roman"/>
              </a:rPr>
              <a:t>bout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which</a:t>
            </a:r>
            <a:r>
              <a:rPr lang="da-DK" dirty="0">
                <a:solidFill>
                  <a:srgbClr val="222222"/>
                </a:solidFill>
                <a:latin typeface="Arial"/>
                <a:ea typeface="Calibri"/>
                <a:cs typeface="Times New Roman"/>
              </a:rPr>
              <a:t> services </a:t>
            </a:r>
            <a:r>
              <a:rPr lang="da-DK" dirty="0" err="1">
                <a:solidFill>
                  <a:srgbClr val="222222"/>
                </a:solidFill>
                <a:latin typeface="Arial"/>
                <a:ea typeface="Calibri"/>
                <a:cs typeface="Times New Roman"/>
              </a:rPr>
              <a:t>can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be</a:t>
            </a:r>
            <a:r>
              <a:rPr lang="da-DK" dirty="0">
                <a:solidFill>
                  <a:srgbClr val="222222"/>
                </a:solidFill>
                <a:latin typeface="Arial"/>
                <a:ea typeface="Calibri"/>
                <a:cs typeface="Times New Roman"/>
              </a:rPr>
              <a:t> offered </a:t>
            </a:r>
            <a:r>
              <a:rPr lang="da-DK" dirty="0" err="1">
                <a:solidFill>
                  <a:srgbClr val="222222"/>
                </a:solidFill>
                <a:latin typeface="Arial"/>
                <a:ea typeface="Calibri"/>
                <a:cs typeface="Times New Roman"/>
              </a:rPr>
              <a:t>child</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family</a:t>
            </a:r>
            <a:endParaRPr lang="da-DK" dirty="0">
              <a:ea typeface="Calibri"/>
              <a:cs typeface="Times New Roman"/>
            </a:endParaRPr>
          </a:p>
          <a:p>
            <a:pPr>
              <a:lnSpc>
                <a:spcPct val="115000"/>
              </a:lnSpc>
              <a:spcAft>
                <a:spcPts val="990"/>
              </a:spcAft>
            </a:pPr>
            <a:endParaRPr lang="da-DK" dirty="0">
              <a:solidFill>
                <a:srgbClr val="222222"/>
              </a:solidFill>
              <a:latin typeface="Arial"/>
              <a:ea typeface="Calibri"/>
              <a:cs typeface="Times New Roman"/>
            </a:endParaRPr>
          </a:p>
          <a:p>
            <a:pPr>
              <a:lnSpc>
                <a:spcPct val="115000"/>
              </a:lnSpc>
              <a:spcAft>
                <a:spcPts val="990"/>
              </a:spcAft>
            </a:pPr>
            <a:r>
              <a:rPr lang="da-DK" dirty="0" err="1">
                <a:solidFill>
                  <a:srgbClr val="222222"/>
                </a:solidFill>
                <a:latin typeface="Arial"/>
                <a:ea typeface="Calibri"/>
                <a:cs typeface="Times New Roman"/>
              </a:rPr>
              <a:t>Lack</a:t>
            </a:r>
            <a:r>
              <a:rPr lang="da-DK" dirty="0">
                <a:solidFill>
                  <a:srgbClr val="222222"/>
                </a:solidFill>
                <a:latin typeface="Arial"/>
                <a:ea typeface="Calibri"/>
                <a:cs typeface="Times New Roman"/>
              </a:rPr>
              <a:t> of </a:t>
            </a:r>
            <a:r>
              <a:rPr lang="da-DK" dirty="0" err="1">
                <a:solidFill>
                  <a:srgbClr val="222222"/>
                </a:solidFill>
                <a:latin typeface="Arial"/>
                <a:ea typeface="Calibri"/>
                <a:cs typeface="Times New Roman"/>
              </a:rPr>
              <a:t>experience</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Professional </a:t>
            </a:r>
            <a:r>
              <a:rPr lang="da-DK" dirty="0" err="1">
                <a:solidFill>
                  <a:srgbClr val="222222"/>
                </a:solidFill>
                <a:latin typeface="Arial"/>
                <a:ea typeface="Calibri"/>
                <a:cs typeface="Times New Roman"/>
              </a:rPr>
              <a:t>disputes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are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also</a:t>
            </a:r>
            <a:r>
              <a:rPr lang="da-DK" dirty="0">
                <a:solidFill>
                  <a:srgbClr val="222222"/>
                </a:solidFill>
                <a:latin typeface="Arial"/>
                <a:ea typeface="Calibri"/>
                <a:cs typeface="Times New Roman"/>
              </a:rPr>
              <a:t> a barrier - and </a:t>
            </a:r>
            <a:r>
              <a:rPr lang="da-DK" dirty="0" err="1">
                <a:solidFill>
                  <a:srgbClr val="222222"/>
                </a:solidFill>
                <a:latin typeface="Arial"/>
                <a:ea typeface="Calibri"/>
                <a:cs typeface="Times New Roman"/>
              </a:rPr>
              <a:t>it's</a:t>
            </a:r>
            <a:r>
              <a:rPr lang="da-DK" dirty="0">
                <a:solidFill>
                  <a:srgbClr val="222222"/>
                </a:solidFill>
                <a:latin typeface="Arial"/>
                <a:ea typeface="Calibri"/>
                <a:cs typeface="Times New Roman"/>
              </a:rPr>
              <a:t> not just </a:t>
            </a:r>
            <a:r>
              <a:rPr lang="da-DK" dirty="0" err="1">
                <a:solidFill>
                  <a:srgbClr val="222222"/>
                </a:solidFill>
                <a:latin typeface="Arial"/>
                <a:ea typeface="Calibri"/>
                <a:cs typeface="Times New Roman"/>
              </a:rPr>
              <a:t>schools</a:t>
            </a:r>
            <a:r>
              <a:rPr lang="da-DK" dirty="0">
                <a:solidFill>
                  <a:srgbClr val="222222"/>
                </a:solidFill>
                <a:latin typeface="Arial"/>
                <a:ea typeface="Calibri"/>
                <a:cs typeface="Times New Roman"/>
              </a:rPr>
              <a:t> and the administrative </a:t>
            </a:r>
            <a:r>
              <a:rPr lang="da-DK" dirty="0" err="1">
                <a:solidFill>
                  <a:srgbClr val="222222"/>
                </a:solidFill>
                <a:latin typeface="Arial"/>
                <a:ea typeface="Calibri"/>
                <a:cs typeface="Times New Roman"/>
              </a:rPr>
              <a:t>level</a:t>
            </a:r>
            <a:r>
              <a:rPr lang="da-DK" dirty="0">
                <a:solidFill>
                  <a:srgbClr val="222222"/>
                </a:solidFill>
                <a:latin typeface="Arial"/>
                <a:ea typeface="Calibri"/>
                <a:cs typeface="Times New Roman"/>
              </a:rPr>
              <a:t> or </a:t>
            </a:r>
            <a:r>
              <a:rPr lang="da-DK" dirty="0" err="1">
                <a:solidFill>
                  <a:srgbClr val="222222"/>
                </a:solidFill>
                <a:latin typeface="Arial"/>
                <a:ea typeface="Calibri"/>
                <a:cs typeface="Times New Roman"/>
              </a:rPr>
              <a:t>legislators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who</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disagree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Several</a:t>
            </a:r>
            <a:r>
              <a:rPr lang="da-DK" dirty="0">
                <a:solidFill>
                  <a:srgbClr val="222222"/>
                </a:solidFill>
                <a:latin typeface="Arial"/>
                <a:ea typeface="Calibri"/>
                <a:cs typeface="Times New Roman"/>
              </a:rPr>
              <a:t> studies show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for </a:t>
            </a:r>
            <a:r>
              <a:rPr lang="da-DK" dirty="0" err="1">
                <a:solidFill>
                  <a:srgbClr val="222222"/>
                </a:solidFill>
                <a:latin typeface="Arial"/>
                <a:ea typeface="Calibri"/>
                <a:cs typeface="Times New Roman"/>
              </a:rPr>
              <a:t>example</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schools</a:t>
            </a:r>
            <a:r>
              <a:rPr lang="da-DK" dirty="0">
                <a:solidFill>
                  <a:srgbClr val="222222"/>
                </a:solidFill>
                <a:latin typeface="Arial"/>
                <a:ea typeface="Calibri"/>
                <a:cs typeface="Times New Roman"/>
              </a:rPr>
              <a:t> have not a </a:t>
            </a:r>
            <a:r>
              <a:rPr lang="da-DK" dirty="0" err="1">
                <a:solidFill>
                  <a:srgbClr val="222222"/>
                </a:solidFill>
                <a:latin typeface="Arial"/>
                <a:ea typeface="Calibri"/>
                <a:cs typeface="Times New Roman"/>
              </a:rPr>
              <a:t>common</a:t>
            </a:r>
            <a:r>
              <a:rPr lang="da-DK" dirty="0">
                <a:solidFill>
                  <a:srgbClr val="222222"/>
                </a:solidFill>
                <a:latin typeface="Arial"/>
                <a:ea typeface="Calibri"/>
                <a:cs typeface="Times New Roman"/>
              </a:rPr>
              <a:t> definition of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or attitude to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And the differences of the approach </a:t>
            </a:r>
            <a:r>
              <a:rPr lang="da-DK" dirty="0" err="1">
                <a:solidFill>
                  <a:srgbClr val="222222"/>
                </a:solidFill>
                <a:latin typeface="Arial"/>
                <a:ea typeface="Calibri"/>
                <a:cs typeface="Times New Roman"/>
              </a:rPr>
              <a:t>are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both</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within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individual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disciplines</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across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disciplines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It's</a:t>
            </a:r>
            <a:r>
              <a:rPr lang="da-DK" dirty="0">
                <a:solidFill>
                  <a:srgbClr val="222222"/>
                </a:solidFill>
                <a:latin typeface="Arial"/>
                <a:ea typeface="Calibri"/>
                <a:cs typeface="Times New Roman"/>
              </a:rPr>
              <a:t> not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educators</a:t>
            </a:r>
            <a:r>
              <a:rPr lang="da-DK" dirty="0">
                <a:solidFill>
                  <a:srgbClr val="222222"/>
                </a:solidFill>
                <a:latin typeface="Arial"/>
                <a:ea typeface="Calibri"/>
                <a:cs typeface="Times New Roman"/>
              </a:rPr>
              <a:t> have </a:t>
            </a:r>
            <a:r>
              <a:rPr lang="da-DK" dirty="0" err="1">
                <a:solidFill>
                  <a:srgbClr val="222222"/>
                </a:solidFill>
                <a:latin typeface="Arial"/>
                <a:ea typeface="Calibri"/>
                <a:cs typeface="Times New Roman"/>
              </a:rPr>
              <a:t>one</a:t>
            </a:r>
            <a:r>
              <a:rPr lang="da-DK" dirty="0">
                <a:solidFill>
                  <a:srgbClr val="222222"/>
                </a:solidFill>
                <a:latin typeface="Arial"/>
                <a:ea typeface="Calibri"/>
                <a:cs typeface="Times New Roman"/>
              </a:rPr>
              <a:t> position, </a:t>
            </a:r>
            <a:r>
              <a:rPr lang="da-DK" dirty="0" err="1">
                <a:solidFill>
                  <a:srgbClr val="222222"/>
                </a:solidFill>
                <a:latin typeface="Arial"/>
                <a:ea typeface="Calibri"/>
                <a:cs typeface="Times New Roman"/>
              </a:rPr>
              <a:t>teachers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another</a:t>
            </a:r>
            <a:r>
              <a:rPr lang="da-DK" dirty="0">
                <a:solidFill>
                  <a:srgbClr val="222222"/>
                </a:solidFill>
                <a:latin typeface="Arial"/>
                <a:ea typeface="Calibri"/>
                <a:cs typeface="Times New Roman"/>
              </a:rPr>
              <a:t>, and social </a:t>
            </a:r>
            <a:r>
              <a:rPr lang="da-DK" dirty="0" err="1">
                <a:solidFill>
                  <a:srgbClr val="222222"/>
                </a:solidFill>
                <a:latin typeface="Arial"/>
                <a:ea typeface="Calibri"/>
                <a:cs typeface="Times New Roman"/>
              </a:rPr>
              <a:t>workers</a:t>
            </a:r>
            <a:r>
              <a:rPr lang="da-DK" dirty="0">
                <a:solidFill>
                  <a:srgbClr val="222222"/>
                </a:solidFill>
                <a:latin typeface="Arial"/>
                <a:ea typeface="Calibri"/>
                <a:cs typeface="Times New Roman"/>
              </a:rPr>
              <a:t> a </a:t>
            </a:r>
            <a:r>
              <a:rPr lang="da-DK" dirty="0" err="1">
                <a:solidFill>
                  <a:srgbClr val="222222"/>
                </a:solidFill>
                <a:latin typeface="Arial"/>
                <a:ea typeface="Calibri"/>
                <a:cs typeface="Times New Roman"/>
              </a:rPr>
              <a:t>third</a:t>
            </a:r>
            <a:r>
              <a:rPr lang="da-DK" dirty="0">
                <a:solidFill>
                  <a:srgbClr val="222222"/>
                </a:solidFill>
                <a:latin typeface="Arial"/>
                <a:ea typeface="Calibri"/>
                <a:cs typeface="Times New Roman"/>
              </a:rPr>
              <a:t> .... But all </a:t>
            </a:r>
            <a:r>
              <a:rPr lang="da-DK" dirty="0" err="1">
                <a:solidFill>
                  <a:srgbClr val="222222"/>
                </a:solidFill>
                <a:latin typeface="Arial"/>
                <a:ea typeface="Calibri"/>
                <a:cs typeface="Times New Roman"/>
              </a:rPr>
              <a:t>experience</a:t>
            </a:r>
            <a:r>
              <a:rPr lang="da-DK" dirty="0">
                <a:solidFill>
                  <a:srgbClr val="222222"/>
                </a:solidFill>
                <a:latin typeface="Arial"/>
                <a:ea typeface="Calibri"/>
                <a:cs typeface="Times New Roman"/>
              </a:rPr>
              <a:t> shows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disagreement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often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leads</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inaction</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err="1">
                <a:solidFill>
                  <a:srgbClr val="222222"/>
                </a:solidFill>
                <a:latin typeface="Arial"/>
                <a:ea typeface="Calibri"/>
                <a:cs typeface="Times New Roman"/>
              </a:rPr>
              <a:t>When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there</a:t>
            </a:r>
            <a:r>
              <a:rPr lang="da-DK" dirty="0">
                <a:solidFill>
                  <a:srgbClr val="222222"/>
                </a:solidFill>
                <a:latin typeface="Arial"/>
                <a:ea typeface="Calibri"/>
                <a:cs typeface="Times New Roman"/>
              </a:rPr>
              <a:t> is not a </a:t>
            </a:r>
            <a:r>
              <a:rPr lang="da-DK" dirty="0" err="1">
                <a:solidFill>
                  <a:srgbClr val="222222"/>
                </a:solidFill>
                <a:latin typeface="Arial"/>
                <a:ea typeface="Calibri"/>
                <a:cs typeface="Times New Roman"/>
              </a:rPr>
              <a:t>common</a:t>
            </a:r>
            <a:r>
              <a:rPr lang="da-DK" dirty="0">
                <a:solidFill>
                  <a:srgbClr val="222222"/>
                </a:solidFill>
                <a:latin typeface="Arial"/>
                <a:ea typeface="Calibri"/>
                <a:cs typeface="Times New Roman"/>
              </a:rPr>
              <a:t> definition of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or attitude to </a:t>
            </a:r>
            <a:r>
              <a:rPr lang="da-DK" dirty="0" err="1">
                <a:solidFill>
                  <a:srgbClr val="222222"/>
                </a:solidFill>
                <a:latin typeface="Arial"/>
                <a:ea typeface="Calibri"/>
                <a:cs typeface="Times New Roman"/>
              </a:rPr>
              <a:t>violence</a:t>
            </a:r>
            <a:r>
              <a:rPr lang="da-DK" dirty="0">
                <a:solidFill>
                  <a:srgbClr val="222222"/>
                </a:solidFill>
                <a:latin typeface="Arial"/>
                <a:ea typeface="Calibri"/>
                <a:cs typeface="Times New Roman"/>
              </a:rPr>
              <a:t> it </a:t>
            </a:r>
            <a:r>
              <a:rPr lang="da-DK" dirty="0" err="1">
                <a:solidFill>
                  <a:srgbClr val="222222"/>
                </a:solidFill>
                <a:latin typeface="Arial"/>
                <a:ea typeface="Calibri"/>
                <a:cs typeface="Times New Roman"/>
              </a:rPr>
              <a:t>easily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becomes</a:t>
            </a:r>
            <a:r>
              <a:rPr lang="da-DK" dirty="0">
                <a:solidFill>
                  <a:srgbClr val="222222"/>
                </a:solidFill>
                <a:latin typeface="Arial"/>
                <a:ea typeface="Calibri"/>
                <a:cs typeface="Times New Roman"/>
              </a:rPr>
              <a:t> the </a:t>
            </a:r>
            <a:r>
              <a:rPr lang="da-DK" dirty="0" err="1">
                <a:solidFill>
                  <a:srgbClr val="222222"/>
                </a:solidFill>
                <a:latin typeface="Arial"/>
                <a:ea typeface="Calibri"/>
                <a:cs typeface="Times New Roman"/>
              </a:rPr>
              <a:t>individual's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own</a:t>
            </a:r>
            <a:r>
              <a:rPr lang="da-DK" dirty="0">
                <a:solidFill>
                  <a:srgbClr val="222222"/>
                </a:solidFill>
                <a:latin typeface="Arial"/>
                <a:ea typeface="Calibri"/>
                <a:cs typeface="Times New Roman"/>
              </a:rPr>
              <a:t> norms and attitudes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dominate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rather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than</a:t>
            </a:r>
            <a:r>
              <a:rPr lang="da-DK" dirty="0">
                <a:solidFill>
                  <a:srgbClr val="222222"/>
                </a:solidFill>
                <a:latin typeface="Arial"/>
                <a:ea typeface="Calibri"/>
                <a:cs typeface="Times New Roman"/>
              </a:rPr>
              <a:t> the norms and attitudes of the </a:t>
            </a:r>
            <a:r>
              <a:rPr lang="da-DK" dirty="0" err="1">
                <a:solidFill>
                  <a:srgbClr val="222222"/>
                </a:solidFill>
                <a:latin typeface="Arial"/>
                <a:ea typeface="Calibri"/>
                <a:cs typeface="Times New Roman"/>
              </a:rPr>
              <a:t>workplace</a:t>
            </a:r>
            <a:r>
              <a:rPr lang="da-DK" dirty="0">
                <a:solidFill>
                  <a:srgbClr val="222222"/>
                </a:solidFill>
                <a:latin typeface="Arial"/>
                <a:ea typeface="Calibri"/>
                <a:cs typeface="Times New Roman"/>
              </a:rPr>
              <a:t> or </a:t>
            </a:r>
            <a:r>
              <a:rPr lang="da-DK" dirty="0" err="1">
                <a:solidFill>
                  <a:srgbClr val="222222"/>
                </a:solidFill>
                <a:latin typeface="Arial"/>
                <a:ea typeface="Calibri"/>
                <a:cs typeface="Times New Roman"/>
              </a:rPr>
              <a:t>municipal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regarding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children</a:t>
            </a:r>
            <a:r>
              <a:rPr lang="da-DK" dirty="0">
                <a:solidFill>
                  <a:srgbClr val="222222"/>
                </a:solidFill>
                <a:latin typeface="Arial"/>
                <a:ea typeface="Calibri"/>
                <a:cs typeface="Times New Roman"/>
              </a:rPr>
              <a:t> at </a:t>
            </a:r>
            <a:r>
              <a:rPr lang="da-DK" dirty="0" err="1">
                <a:solidFill>
                  <a:srgbClr val="222222"/>
                </a:solidFill>
                <a:latin typeface="Arial"/>
                <a:ea typeface="Calibri"/>
                <a:cs typeface="Times New Roman"/>
              </a:rPr>
              <a:t>this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school</a:t>
            </a:r>
            <a:r>
              <a:rPr lang="da-DK" dirty="0">
                <a:solidFill>
                  <a:srgbClr val="222222"/>
                </a:solidFill>
                <a:latin typeface="Arial"/>
                <a:ea typeface="Calibri"/>
                <a:cs typeface="Times New Roman"/>
              </a:rPr>
              <a:t> or in </a:t>
            </a:r>
            <a:r>
              <a:rPr lang="da-DK" dirty="0" err="1">
                <a:solidFill>
                  <a:srgbClr val="222222"/>
                </a:solidFill>
                <a:latin typeface="Arial"/>
                <a:ea typeface="Calibri"/>
                <a:cs typeface="Times New Roman"/>
              </a:rPr>
              <a:t>this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municipality</a:t>
            </a:r>
            <a:r>
              <a:rPr lang="da-DK" dirty="0">
                <a:solidFill>
                  <a:srgbClr val="222222"/>
                </a:solidFill>
                <a:latin typeface="Arial"/>
                <a:ea typeface="Calibri"/>
                <a:cs typeface="Times New Roman"/>
              </a:rPr>
              <a:t> must </a:t>
            </a:r>
            <a:r>
              <a:rPr lang="da-DK" dirty="0" err="1">
                <a:solidFill>
                  <a:srgbClr val="222222"/>
                </a:solidFill>
                <a:latin typeface="Arial"/>
                <a:ea typeface="Calibri"/>
                <a:cs typeface="Times New Roman"/>
              </a:rPr>
              <a:t>tolerate</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From time to time </a:t>
            </a:r>
            <a:r>
              <a:rPr lang="da-DK" dirty="0" err="1">
                <a:solidFill>
                  <a:srgbClr val="222222"/>
                </a:solidFill>
                <a:latin typeface="Arial"/>
                <a:ea typeface="Calibri"/>
                <a:cs typeface="Times New Roman"/>
              </a:rPr>
              <a:t>we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see</a:t>
            </a:r>
            <a:r>
              <a:rPr lang="da-DK" dirty="0">
                <a:solidFill>
                  <a:srgbClr val="222222"/>
                </a:solidFill>
                <a:latin typeface="Arial"/>
                <a:ea typeface="Calibri"/>
                <a:cs typeface="Times New Roman"/>
              </a:rPr>
              <a:t> cases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shows </a:t>
            </a:r>
            <a:r>
              <a:rPr lang="da-DK" dirty="0" err="1">
                <a:solidFill>
                  <a:srgbClr val="222222"/>
                </a:solidFill>
                <a:latin typeface="Arial"/>
                <a:ea typeface="Calibri"/>
                <a:cs typeface="Times New Roman"/>
              </a:rPr>
              <a:t>something</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about</a:t>
            </a:r>
            <a:r>
              <a:rPr lang="da-DK" dirty="0">
                <a:solidFill>
                  <a:srgbClr val="222222"/>
                </a:solidFill>
                <a:latin typeface="Arial"/>
                <a:ea typeface="Calibri"/>
                <a:cs typeface="Times New Roman"/>
              </a:rPr>
              <a:t> the professional </a:t>
            </a:r>
            <a:r>
              <a:rPr lang="da-DK" dirty="0" err="1">
                <a:solidFill>
                  <a:srgbClr val="222222"/>
                </a:solidFill>
                <a:latin typeface="Arial"/>
                <a:ea typeface="Calibri"/>
                <a:cs typeface="Times New Roman"/>
              </a:rPr>
              <a:t>disagreements</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Rådmandsgade </a:t>
            </a:r>
            <a:r>
              <a:rPr lang="da-DK" dirty="0" err="1">
                <a:solidFill>
                  <a:srgbClr val="222222"/>
                </a:solidFill>
                <a:latin typeface="Arial"/>
                <a:ea typeface="Calibri"/>
                <a:cs typeface="Times New Roman"/>
              </a:rPr>
              <a:t>school</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Cph</a:t>
            </a:r>
            <a:r>
              <a:rPr lang="da-DK" dirty="0">
                <a:solidFill>
                  <a:srgbClr val="222222"/>
                </a:solidFill>
                <a:latin typeface="Arial"/>
                <a:ea typeface="Calibri"/>
                <a:cs typeface="Times New Roman"/>
              </a:rPr>
              <a:t>. 2009 (the basis for the Copenhagen </a:t>
            </a:r>
            <a:r>
              <a:rPr lang="da-DK" dirty="0" err="1">
                <a:solidFill>
                  <a:srgbClr val="222222"/>
                </a:solidFill>
                <a:latin typeface="Arial"/>
                <a:ea typeface="Calibri"/>
                <a:cs typeface="Times New Roman"/>
              </a:rPr>
              <a:t>study</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Humlehave School Odense 2010</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To act, </a:t>
            </a:r>
            <a:r>
              <a:rPr lang="da-DK" dirty="0" err="1">
                <a:solidFill>
                  <a:srgbClr val="222222"/>
                </a:solidFill>
                <a:latin typeface="Arial"/>
                <a:ea typeface="Calibri"/>
                <a:cs typeface="Times New Roman"/>
              </a:rPr>
              <a:t>though</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you</a:t>
            </a:r>
            <a:r>
              <a:rPr lang="da-DK" dirty="0">
                <a:solidFill>
                  <a:srgbClr val="222222"/>
                </a:solidFill>
                <a:latin typeface="Arial"/>
                <a:ea typeface="Calibri"/>
                <a:cs typeface="Times New Roman"/>
              </a:rPr>
              <a:t> do not know for sure </a:t>
            </a:r>
            <a:r>
              <a:rPr lang="da-DK" dirty="0" err="1">
                <a:solidFill>
                  <a:srgbClr val="222222"/>
                </a:solidFill>
                <a:latin typeface="Arial"/>
                <a:ea typeface="Calibri"/>
                <a:cs typeface="Times New Roman"/>
              </a:rPr>
              <a:t>what</a:t>
            </a:r>
            <a:r>
              <a:rPr lang="da-DK" dirty="0">
                <a:solidFill>
                  <a:srgbClr val="222222"/>
                </a:solidFill>
                <a:latin typeface="Arial"/>
                <a:ea typeface="Calibri"/>
                <a:cs typeface="Times New Roman"/>
              </a:rPr>
              <a:t> has </a:t>
            </a:r>
            <a:r>
              <a:rPr lang="da-DK" dirty="0" err="1">
                <a:solidFill>
                  <a:srgbClr val="222222"/>
                </a:solidFill>
                <a:latin typeface="Arial"/>
                <a:ea typeface="Calibri"/>
                <a:cs typeface="Times New Roman"/>
              </a:rPr>
              <a:t>happened</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what</a:t>
            </a:r>
            <a:r>
              <a:rPr lang="da-DK" dirty="0">
                <a:solidFill>
                  <a:srgbClr val="222222"/>
                </a:solidFill>
                <a:latin typeface="Arial"/>
                <a:ea typeface="Calibri"/>
                <a:cs typeface="Times New Roman"/>
              </a:rPr>
              <a:t> is </a:t>
            </a:r>
            <a:r>
              <a:rPr lang="da-DK" dirty="0" err="1">
                <a:solidFill>
                  <a:srgbClr val="222222"/>
                </a:solidFill>
                <a:latin typeface="Arial"/>
                <a:ea typeface="Calibri"/>
                <a:cs typeface="Times New Roman"/>
              </a:rPr>
              <a:t>going</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happen</a:t>
            </a:r>
            <a:r>
              <a:rPr lang="da-DK" dirty="0">
                <a:solidFill>
                  <a:srgbClr val="222222"/>
                </a:solidFill>
                <a:latin typeface="Arial"/>
                <a:ea typeface="Calibri"/>
                <a:cs typeface="Times New Roman"/>
              </a:rPr>
              <a:t>.</a:t>
            </a:r>
            <a:br>
              <a:rPr lang="da-DK" dirty="0">
                <a:solidFill>
                  <a:srgbClr val="222222"/>
                </a:solidFill>
                <a:latin typeface="Arial"/>
                <a:ea typeface="Calibri"/>
                <a:cs typeface="Times New Roman"/>
              </a:rPr>
            </a:br>
            <a:r>
              <a:rPr lang="da-DK" dirty="0">
                <a:solidFill>
                  <a:srgbClr val="222222"/>
                </a:solidFill>
                <a:latin typeface="Arial"/>
                <a:ea typeface="Calibri"/>
                <a:cs typeface="Times New Roman"/>
              </a:rPr>
              <a:t>A professional barrier </a:t>
            </a:r>
            <a:r>
              <a:rPr lang="da-DK" dirty="0" err="1">
                <a:solidFill>
                  <a:srgbClr val="222222"/>
                </a:solidFill>
                <a:latin typeface="Arial"/>
                <a:ea typeface="Calibri"/>
                <a:cs typeface="Times New Roman"/>
              </a:rPr>
              <a:t>may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you</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very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rarely</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get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certainty</a:t>
            </a:r>
            <a:r>
              <a:rPr lang="da-DK" dirty="0">
                <a:solidFill>
                  <a:srgbClr val="222222"/>
                </a:solidFill>
                <a:latin typeface="Arial"/>
                <a:ea typeface="Calibri"/>
                <a:cs typeface="Times New Roman"/>
              </a:rPr>
              <a:t> in </a:t>
            </a:r>
            <a:r>
              <a:rPr lang="da-DK" dirty="0" err="1">
                <a:solidFill>
                  <a:srgbClr val="222222"/>
                </a:solidFill>
                <a:latin typeface="Arial"/>
                <a:ea typeface="Calibri"/>
                <a:cs typeface="Times New Roman"/>
              </a:rPr>
              <a:t>these</a:t>
            </a:r>
            <a:r>
              <a:rPr lang="da-DK" dirty="0">
                <a:solidFill>
                  <a:srgbClr val="222222"/>
                </a:solidFill>
                <a:latin typeface="Arial"/>
                <a:ea typeface="Calibri"/>
                <a:cs typeface="Times New Roman"/>
              </a:rPr>
              <a:t> cases.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is, it is a professional </a:t>
            </a:r>
            <a:r>
              <a:rPr lang="da-DK" dirty="0" err="1">
                <a:solidFill>
                  <a:srgbClr val="222222"/>
                </a:solidFill>
                <a:latin typeface="Arial"/>
                <a:ea typeface="Calibri"/>
                <a:cs typeface="Times New Roman"/>
              </a:rPr>
              <a:t>challenge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you</a:t>
            </a:r>
            <a:r>
              <a:rPr lang="da-DK" dirty="0">
                <a:solidFill>
                  <a:srgbClr val="222222"/>
                </a:solidFill>
                <a:latin typeface="Arial"/>
                <a:ea typeface="Calibri"/>
                <a:cs typeface="Times New Roman"/>
              </a:rPr>
              <a:t> have to </a:t>
            </a:r>
            <a:r>
              <a:rPr lang="da-DK" dirty="0" err="1">
                <a:solidFill>
                  <a:srgbClr val="222222"/>
                </a:solidFill>
                <a:latin typeface="Arial"/>
                <a:ea typeface="Calibri"/>
                <a:cs typeface="Times New Roman"/>
              </a:rPr>
              <a:t>be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prepared</a:t>
            </a:r>
            <a:r>
              <a:rPr lang="da-DK" dirty="0">
                <a:solidFill>
                  <a:srgbClr val="222222"/>
                </a:solidFill>
                <a:latin typeface="Arial"/>
                <a:ea typeface="Calibri"/>
                <a:cs typeface="Times New Roman"/>
              </a:rPr>
              <a:t> to handle the cases </a:t>
            </a:r>
            <a:r>
              <a:rPr lang="da-DK" dirty="0" err="1">
                <a:solidFill>
                  <a:srgbClr val="222222"/>
                </a:solidFill>
                <a:latin typeface="Arial"/>
                <a:ea typeface="Calibri"/>
                <a:cs typeface="Times New Roman"/>
              </a:rPr>
              <a:t>often</a:t>
            </a:r>
            <a:r>
              <a:rPr lang="da-DK" dirty="0">
                <a:solidFill>
                  <a:srgbClr val="222222"/>
                </a:solidFill>
                <a:latin typeface="Arial"/>
                <a:ea typeface="Calibri"/>
                <a:cs typeface="Times New Roman"/>
              </a:rPr>
              <a:t> in the </a:t>
            </a:r>
            <a:r>
              <a:rPr lang="da-DK" dirty="0" err="1">
                <a:solidFill>
                  <a:srgbClr val="222222"/>
                </a:solidFill>
                <a:latin typeface="Arial"/>
                <a:ea typeface="Calibri"/>
                <a:cs typeface="Times New Roman"/>
              </a:rPr>
              <a:t>space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between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certainty</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doubt</a:t>
            </a:r>
            <a:r>
              <a:rPr lang="da-DK" dirty="0">
                <a:solidFill>
                  <a:srgbClr val="222222"/>
                </a:solidFill>
                <a:latin typeface="Arial"/>
                <a:ea typeface="Calibri"/>
                <a:cs typeface="Times New Roman"/>
              </a:rPr>
              <a:t>: As a </a:t>
            </a:r>
            <a:r>
              <a:rPr lang="da-DK" dirty="0" err="1">
                <a:solidFill>
                  <a:srgbClr val="222222"/>
                </a:solidFill>
                <a:latin typeface="Arial"/>
                <a:ea typeface="Calibri"/>
                <a:cs typeface="Times New Roman"/>
              </a:rPr>
              <a:t>caseworker</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says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What</a:t>
            </a:r>
            <a:r>
              <a:rPr lang="da-DK" dirty="0">
                <a:solidFill>
                  <a:srgbClr val="222222"/>
                </a:solidFill>
                <a:latin typeface="Arial"/>
                <a:ea typeface="Calibri"/>
                <a:cs typeface="Times New Roman"/>
              </a:rPr>
              <a:t> if </a:t>
            </a:r>
            <a:r>
              <a:rPr lang="da-DK" dirty="0" err="1">
                <a:solidFill>
                  <a:srgbClr val="222222"/>
                </a:solidFill>
                <a:latin typeface="Arial"/>
                <a:ea typeface="Calibri"/>
                <a:cs typeface="Times New Roman"/>
              </a:rPr>
              <a:t>it's</a:t>
            </a:r>
            <a:r>
              <a:rPr lang="da-DK" dirty="0">
                <a:solidFill>
                  <a:srgbClr val="222222"/>
                </a:solidFill>
                <a:latin typeface="Arial"/>
                <a:ea typeface="Calibri"/>
                <a:cs typeface="Times New Roman"/>
              </a:rPr>
              <a:t> a storm in a </a:t>
            </a:r>
            <a:r>
              <a:rPr lang="da-DK" dirty="0" err="1">
                <a:solidFill>
                  <a:srgbClr val="222222"/>
                </a:solidFill>
                <a:latin typeface="Arial"/>
                <a:ea typeface="Calibri"/>
                <a:cs typeface="Times New Roman"/>
              </a:rPr>
              <a:t>teacup</a:t>
            </a:r>
            <a:r>
              <a:rPr lang="da-DK" dirty="0">
                <a:solidFill>
                  <a:srgbClr val="222222"/>
                </a:solidFill>
                <a:latin typeface="Arial"/>
                <a:ea typeface="Calibri"/>
                <a:cs typeface="Times New Roman"/>
              </a:rPr>
              <a:t> - </a:t>
            </a:r>
            <a:r>
              <a:rPr lang="da-DK" dirty="0" err="1">
                <a:solidFill>
                  <a:srgbClr val="222222"/>
                </a:solidFill>
                <a:latin typeface="Arial"/>
                <a:ea typeface="Calibri"/>
                <a:cs typeface="Times New Roman"/>
              </a:rPr>
              <a:t>think</a:t>
            </a:r>
            <a:r>
              <a:rPr lang="da-DK" dirty="0">
                <a:solidFill>
                  <a:srgbClr val="222222"/>
                </a:solidFill>
                <a:latin typeface="Arial"/>
                <a:ea typeface="Calibri"/>
                <a:cs typeface="Times New Roman"/>
              </a:rPr>
              <a:t> if </a:t>
            </a:r>
            <a:r>
              <a:rPr lang="da-DK" dirty="0" err="1">
                <a:solidFill>
                  <a:srgbClr val="222222"/>
                </a:solidFill>
                <a:latin typeface="Arial"/>
                <a:ea typeface="Calibri"/>
                <a:cs typeface="Times New Roman"/>
              </a:rPr>
              <a:t>it's</a:t>
            </a:r>
            <a:r>
              <a:rPr lang="da-DK" dirty="0">
                <a:solidFill>
                  <a:srgbClr val="222222"/>
                </a:solidFill>
                <a:latin typeface="Arial"/>
                <a:ea typeface="Calibri"/>
                <a:cs typeface="Times New Roman"/>
              </a:rPr>
              <a:t> not - imagine if it is </a:t>
            </a:r>
            <a:r>
              <a:rPr lang="da-DK" dirty="0" err="1">
                <a:solidFill>
                  <a:srgbClr val="222222"/>
                </a:solidFill>
                <a:latin typeface="Arial"/>
                <a:ea typeface="Calibri"/>
                <a:cs typeface="Times New Roman"/>
              </a:rPr>
              <a:t>much</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worse</a:t>
            </a:r>
            <a:r>
              <a:rPr lang="da-DK" dirty="0">
                <a:solidFill>
                  <a:srgbClr val="222222"/>
                </a:solidFill>
                <a:latin typeface="Arial"/>
                <a:ea typeface="Calibri"/>
                <a:cs typeface="Times New Roman"/>
              </a:rPr>
              <a:t>!"</a:t>
            </a:r>
            <a:endParaRPr lang="da-DK" dirty="0">
              <a:ea typeface="Calibri"/>
              <a:cs typeface="Times New Roman"/>
            </a:endParaRPr>
          </a:p>
          <a:p>
            <a:pPr>
              <a:lnSpc>
                <a:spcPct val="115000"/>
              </a:lnSpc>
              <a:spcAft>
                <a:spcPts val="990"/>
              </a:spcAft>
            </a:pPr>
            <a:r>
              <a:rPr lang="da-DK" dirty="0">
                <a:solidFill>
                  <a:srgbClr val="222222"/>
                </a:solidFill>
                <a:latin typeface="Arial"/>
                <a:ea typeface="Calibri"/>
                <a:cs typeface="Times New Roman"/>
              </a:rPr>
              <a:t>The professional </a:t>
            </a:r>
            <a:r>
              <a:rPr lang="da-DK" dirty="0" err="1">
                <a:solidFill>
                  <a:srgbClr val="222222"/>
                </a:solidFill>
                <a:latin typeface="Arial"/>
                <a:ea typeface="Calibri"/>
                <a:cs typeface="Times New Roman"/>
              </a:rPr>
              <a:t>barriers</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are</a:t>
            </a:r>
            <a:r>
              <a:rPr lang="da-DK" dirty="0">
                <a:solidFill>
                  <a:srgbClr val="222222"/>
                </a:solidFill>
                <a:latin typeface="Arial"/>
                <a:ea typeface="Calibri"/>
                <a:cs typeface="Times New Roman"/>
              </a:rPr>
              <a:t> - as </a:t>
            </a:r>
            <a:r>
              <a:rPr lang="da-DK" dirty="0" err="1">
                <a:solidFill>
                  <a:srgbClr val="222222"/>
                </a:solidFill>
                <a:latin typeface="Arial"/>
                <a:ea typeface="Calibri"/>
                <a:cs typeface="Times New Roman"/>
              </a:rPr>
              <a:t>you</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can</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see</a:t>
            </a:r>
            <a:r>
              <a:rPr lang="da-DK" dirty="0">
                <a:solidFill>
                  <a:srgbClr val="222222"/>
                </a:solidFill>
                <a:latin typeface="Arial"/>
                <a:ea typeface="Calibri"/>
                <a:cs typeface="Times New Roman"/>
              </a:rPr>
              <a:t> – </a:t>
            </a:r>
            <a:r>
              <a:rPr lang="da-DK" dirty="0" err="1">
                <a:solidFill>
                  <a:srgbClr val="222222"/>
                </a:solidFill>
                <a:latin typeface="Arial"/>
                <a:ea typeface="Calibri"/>
                <a:cs typeface="Times New Roman"/>
              </a:rPr>
              <a:t>related</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uncertainty</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doubt</a:t>
            </a:r>
            <a:r>
              <a:rPr lang="da-DK" dirty="0">
                <a:solidFill>
                  <a:srgbClr val="222222"/>
                </a:solidFill>
                <a:latin typeface="Arial"/>
                <a:ea typeface="Calibri"/>
                <a:cs typeface="Times New Roman"/>
              </a:rPr>
              <a:t> !!! And </a:t>
            </a:r>
            <a:r>
              <a:rPr lang="da-DK" dirty="0" err="1">
                <a:solidFill>
                  <a:srgbClr val="222222"/>
                </a:solidFill>
                <a:latin typeface="Arial"/>
                <a:ea typeface="Calibri"/>
                <a:cs typeface="Times New Roman"/>
              </a:rPr>
              <a:t>doubt</a:t>
            </a:r>
            <a:r>
              <a:rPr lang="da-DK" dirty="0">
                <a:solidFill>
                  <a:srgbClr val="222222"/>
                </a:solidFill>
                <a:latin typeface="Arial"/>
                <a:ea typeface="Calibri"/>
                <a:cs typeface="Times New Roman"/>
              </a:rPr>
              <a:t> is a professional </a:t>
            </a:r>
            <a:r>
              <a:rPr lang="da-DK" dirty="0" err="1">
                <a:solidFill>
                  <a:srgbClr val="222222"/>
                </a:solidFill>
                <a:latin typeface="Arial"/>
                <a:ea typeface="Calibri"/>
                <a:cs typeface="Times New Roman"/>
              </a:rPr>
              <a:t>condition</a:t>
            </a:r>
            <a:r>
              <a:rPr lang="da-DK" dirty="0">
                <a:solidFill>
                  <a:srgbClr val="222222"/>
                </a:solidFill>
                <a:latin typeface="Arial"/>
                <a:ea typeface="Calibri"/>
                <a:cs typeface="Times New Roman"/>
              </a:rPr>
              <a:t> - and a professional </a:t>
            </a:r>
            <a:r>
              <a:rPr lang="da-DK" dirty="0" err="1">
                <a:solidFill>
                  <a:srgbClr val="222222"/>
                </a:solidFill>
                <a:latin typeface="Arial"/>
                <a:ea typeface="Calibri"/>
                <a:cs typeface="Times New Roman"/>
              </a:rPr>
              <a:t>challenge</a:t>
            </a:r>
            <a:r>
              <a:rPr lang="da-DK" dirty="0">
                <a:solidFill>
                  <a:srgbClr val="222222"/>
                </a:solidFill>
                <a:latin typeface="Arial"/>
                <a:ea typeface="Calibri"/>
                <a:cs typeface="Times New Roman"/>
              </a:rPr>
              <a:t> - in </a:t>
            </a:r>
            <a:r>
              <a:rPr lang="da-DK" dirty="0" err="1">
                <a:solidFill>
                  <a:srgbClr val="222222"/>
                </a:solidFill>
                <a:latin typeface="Arial"/>
                <a:ea typeface="Calibri"/>
                <a:cs typeface="Times New Roman"/>
              </a:rPr>
              <a:t>these</a:t>
            </a:r>
            <a:r>
              <a:rPr lang="da-DK" dirty="0">
                <a:solidFill>
                  <a:srgbClr val="222222"/>
                </a:solidFill>
                <a:latin typeface="Arial"/>
                <a:ea typeface="Calibri"/>
                <a:cs typeface="Times New Roman"/>
              </a:rPr>
              <a:t> cases! </a:t>
            </a:r>
            <a:r>
              <a:rPr lang="da-DK" dirty="0" err="1">
                <a:solidFill>
                  <a:srgbClr val="222222"/>
                </a:solidFill>
                <a:latin typeface="Arial"/>
                <a:ea typeface="Calibri"/>
                <a:cs typeface="Times New Roman"/>
              </a:rPr>
              <a:t>Important</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make</a:t>
            </a:r>
            <a:r>
              <a:rPr lang="da-DK" dirty="0">
                <a:solidFill>
                  <a:srgbClr val="222222"/>
                </a:solidFill>
                <a:latin typeface="Arial"/>
                <a:ea typeface="Calibri"/>
                <a:cs typeface="Times New Roman"/>
              </a:rPr>
              <a:t> </a:t>
            </a:r>
            <a:r>
              <a:rPr lang="da-DK" dirty="0" err="1">
                <a:solidFill>
                  <a:srgbClr val="222222"/>
                </a:solidFill>
                <a:latin typeface="Arial"/>
                <a:ea typeface="Calibri"/>
                <a:cs typeface="Times New Roman"/>
              </a:rPr>
              <a:t>doubt</a:t>
            </a:r>
            <a:r>
              <a:rPr lang="da-DK" dirty="0">
                <a:solidFill>
                  <a:srgbClr val="222222"/>
                </a:solidFill>
                <a:latin typeface="Arial"/>
                <a:ea typeface="Calibri"/>
                <a:cs typeface="Times New Roman"/>
              </a:rPr>
              <a:t> a professional and not a </a:t>
            </a:r>
            <a:r>
              <a:rPr lang="da-DK" dirty="0" err="1">
                <a:solidFill>
                  <a:srgbClr val="222222"/>
                </a:solidFill>
                <a:latin typeface="Arial"/>
                <a:ea typeface="Calibri"/>
                <a:cs typeface="Times New Roman"/>
              </a:rPr>
              <a:t>personal</a:t>
            </a:r>
            <a:r>
              <a:rPr lang="da-DK" dirty="0">
                <a:solidFill>
                  <a:srgbClr val="222222"/>
                </a:solidFill>
                <a:latin typeface="Arial"/>
                <a:ea typeface="Calibri"/>
                <a:cs typeface="Times New Roman"/>
              </a:rPr>
              <a:t> matter. So </a:t>
            </a:r>
            <a:r>
              <a:rPr lang="da-DK" dirty="0" err="1">
                <a:solidFill>
                  <a:srgbClr val="222222"/>
                </a:solidFill>
                <a:latin typeface="Arial"/>
                <a:ea typeface="Calibri"/>
                <a:cs typeface="Times New Roman"/>
              </a:rPr>
              <a:t>that</a:t>
            </a:r>
            <a:r>
              <a:rPr lang="da-DK" dirty="0">
                <a:solidFill>
                  <a:srgbClr val="222222"/>
                </a:solidFill>
                <a:latin typeface="Arial"/>
                <a:ea typeface="Calibri"/>
                <a:cs typeface="Times New Roman"/>
              </a:rPr>
              <a:t> it </a:t>
            </a:r>
            <a:r>
              <a:rPr lang="da-DK" dirty="0" err="1">
                <a:solidFill>
                  <a:srgbClr val="222222"/>
                </a:solidFill>
                <a:latin typeface="Arial"/>
                <a:ea typeface="Calibri"/>
                <a:cs typeface="Times New Roman"/>
              </a:rPr>
              <a:t>does</a:t>
            </a:r>
            <a:r>
              <a:rPr lang="da-DK" dirty="0">
                <a:solidFill>
                  <a:srgbClr val="222222"/>
                </a:solidFill>
                <a:latin typeface="Arial"/>
                <a:ea typeface="Calibri"/>
                <a:cs typeface="Times New Roman"/>
              </a:rPr>
              <a:t> not </a:t>
            </a:r>
            <a:r>
              <a:rPr lang="da-DK" dirty="0" err="1">
                <a:solidFill>
                  <a:srgbClr val="222222"/>
                </a:solidFill>
                <a:latin typeface="Arial"/>
                <a:ea typeface="Calibri"/>
                <a:cs typeface="Times New Roman"/>
              </a:rPr>
              <a:t>lead</a:t>
            </a:r>
            <a:r>
              <a:rPr lang="da-DK" dirty="0">
                <a:solidFill>
                  <a:srgbClr val="222222"/>
                </a:solidFill>
                <a:latin typeface="Arial"/>
                <a:ea typeface="Calibri"/>
                <a:cs typeface="Times New Roman"/>
              </a:rPr>
              <a:t> to </a:t>
            </a:r>
            <a:r>
              <a:rPr lang="da-DK" dirty="0" err="1">
                <a:solidFill>
                  <a:srgbClr val="222222"/>
                </a:solidFill>
                <a:latin typeface="Arial"/>
                <a:ea typeface="Calibri"/>
                <a:cs typeface="Times New Roman"/>
              </a:rPr>
              <a:t>paralysis</a:t>
            </a:r>
            <a:r>
              <a:rPr lang="da-DK" dirty="0">
                <a:solidFill>
                  <a:srgbClr val="222222"/>
                </a:solidFill>
                <a:latin typeface="Arial"/>
                <a:ea typeface="Calibri"/>
                <a:cs typeface="Times New Roman"/>
              </a:rPr>
              <a:t> but to professional </a:t>
            </a:r>
            <a:r>
              <a:rPr lang="da-DK" dirty="0" err="1">
                <a:solidFill>
                  <a:srgbClr val="222222"/>
                </a:solidFill>
                <a:latin typeface="Arial"/>
                <a:ea typeface="Calibri"/>
                <a:cs typeface="Times New Roman"/>
              </a:rPr>
              <a:t>reflection</a:t>
            </a:r>
            <a:r>
              <a:rPr lang="da-DK" dirty="0">
                <a:solidFill>
                  <a:srgbClr val="222222"/>
                </a:solidFill>
                <a:latin typeface="Arial"/>
                <a:ea typeface="Calibri"/>
                <a:cs typeface="Times New Roman"/>
              </a:rPr>
              <a:t> and </a:t>
            </a:r>
            <a:r>
              <a:rPr lang="da-DK" dirty="0" err="1">
                <a:solidFill>
                  <a:srgbClr val="222222"/>
                </a:solidFill>
                <a:latin typeface="Arial"/>
                <a:ea typeface="Calibri"/>
                <a:cs typeface="Times New Roman"/>
              </a:rPr>
              <a:t>discussion</a:t>
            </a:r>
            <a:r>
              <a:rPr lang="da-DK" dirty="0">
                <a:solidFill>
                  <a:srgbClr val="222222"/>
                </a:solidFill>
                <a:latin typeface="Arial"/>
                <a:ea typeface="Calibri"/>
                <a:cs typeface="Times New Roman"/>
              </a:rPr>
              <a:t>.</a:t>
            </a:r>
            <a:endParaRPr lang="da-DK" dirty="0">
              <a:ea typeface="Calibri"/>
              <a:cs typeface="Times New Roman"/>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Pladsholder til diasnummer 6"/>
          <p:cNvSpPr>
            <a:spLocks noGrp="1"/>
          </p:cNvSpPr>
          <p:nvPr>
            <p:ph type="sldNum" sz="quarter" idx="5"/>
          </p:nvPr>
        </p:nvSpPr>
        <p:spPr>
          <a:noFill/>
        </p:spPr>
        <p:txBody>
          <a:bodyPr/>
          <a:lstStyle/>
          <a:p>
            <a:fld id="{26685EB9-7E61-49EE-99AB-46E6E8DCB940}" type="slidenum">
              <a:rPr lang="da-DK" smtClean="0">
                <a:latin typeface="Arial" pitchFamily="34" charset="0"/>
              </a:rPr>
              <a:pPr/>
              <a:t>68</a:t>
            </a:fld>
            <a:endParaRPr lang="da-DK" smtClean="0">
              <a:latin typeface="Arial" pitchFamily="34" charset="0"/>
            </a:endParaRPr>
          </a:p>
        </p:txBody>
      </p:sp>
      <p:sp>
        <p:nvSpPr>
          <p:cNvPr id="84995" name="Rectangle 2"/>
          <p:cNvSpPr>
            <a:spLocks noGrp="1" noRot="1" noChangeAspect="1" noTextEdit="1"/>
          </p:cNvSpPr>
          <p:nvPr>
            <p:ph type="sldImg"/>
          </p:nvPr>
        </p:nvSpPr>
        <p:spPr>
          <a:xfrm>
            <a:off x="2192338" y="715963"/>
            <a:ext cx="2784475" cy="2089150"/>
          </a:xfrm>
          <a:ln/>
        </p:spPr>
      </p:sp>
      <p:sp>
        <p:nvSpPr>
          <p:cNvPr id="84996" name="Rectangle 3"/>
          <p:cNvSpPr>
            <a:spLocks noGrp="1"/>
          </p:cNvSpPr>
          <p:nvPr>
            <p:ph type="body" idx="1"/>
          </p:nvPr>
        </p:nvSpPr>
        <p:spPr>
          <a:xfrm>
            <a:off x="189612" y="2145149"/>
            <a:ext cx="6152969" cy="8249208"/>
          </a:xfrm>
          <a:noFill/>
          <a:ln/>
        </p:spPr>
        <p:txBody>
          <a:bodyPr/>
          <a:lstStyle/>
          <a:p>
            <a:r>
              <a:rPr lang="en-US" dirty="0"/>
              <a:t>The dilemmas and barriers at the organizational level can be about a lack of preparedness, uncertainty of how to act in these cases, uncertainty about the interdisciplinary collaboration or perhaps an unclear division of responsibilities.</a:t>
            </a:r>
            <a:br>
              <a:rPr lang="en-US" dirty="0"/>
            </a:br>
            <a:r>
              <a:rPr lang="en-US" dirty="0"/>
              <a:t>Various laws - with varying focus: Criminal Law - Parental Responsibility Act - Social Services Act. Do not always play together or share the same vision of what is best for the child.</a:t>
            </a:r>
            <a:br>
              <a:rPr lang="en-US" dirty="0"/>
            </a:br>
            <a:r>
              <a:rPr lang="en-US" dirty="0"/>
              <a:t/>
            </a:r>
            <a:br>
              <a:rPr lang="en-US" dirty="0"/>
            </a:br>
            <a:r>
              <a:rPr lang="en-US" dirty="0"/>
              <a:t>Insufficient transparency and dialogue-oriented environment</a:t>
            </a:r>
            <a:br>
              <a:rPr lang="en-US" dirty="0"/>
            </a:br>
            <a:r>
              <a:rPr lang="en-US" dirty="0"/>
              <a:t>Lack of common focus on standards for social conventions and boundaries</a:t>
            </a:r>
            <a:br>
              <a:rPr lang="en-US" dirty="0"/>
            </a:br>
            <a:r>
              <a:rPr lang="en-US" dirty="0"/>
              <a:t>Unclear procedures for handling parental inquiries</a:t>
            </a:r>
            <a:br>
              <a:rPr lang="en-US" dirty="0"/>
            </a:br>
            <a:r>
              <a:rPr lang="en-US" dirty="0"/>
              <a:t>Lack of coordination and analysis of observations and inquiries</a:t>
            </a:r>
            <a:endParaRPr lang="da-DK" dirty="0" smtClean="0">
              <a:latin typeface="Arial" pitchFamily="34" charset="0"/>
              <a:ea typeface="Geneva" charset="-128"/>
            </a:endParaRPr>
          </a:p>
          <a:p>
            <a:endParaRPr lang="da-DK" dirty="0" smtClean="0">
              <a:latin typeface="Arial" pitchFamily="34" charset="0"/>
              <a:ea typeface="Geneva"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274638" y="-1588"/>
            <a:ext cx="5907087" cy="4432301"/>
          </a:xfrm>
        </p:spPr>
      </p:sp>
      <p:sp>
        <p:nvSpPr>
          <p:cNvPr id="3" name="Pladsholder til noter 2"/>
          <p:cNvSpPr>
            <a:spLocks noGrp="1"/>
          </p:cNvSpPr>
          <p:nvPr>
            <p:ph type="body" idx="1"/>
          </p:nvPr>
        </p:nvSpPr>
        <p:spPr/>
        <p:txBody>
          <a:bodyPr>
            <a:normAutofit/>
          </a:bodyPr>
          <a:lstStyle/>
          <a:p>
            <a:pPr>
              <a:lnSpc>
                <a:spcPct val="150000"/>
              </a:lnSpc>
            </a:pPr>
            <a:endParaRPr lang="da-DK" dirty="0" smtClean="0"/>
          </a:p>
        </p:txBody>
      </p:sp>
      <p:sp>
        <p:nvSpPr>
          <p:cNvPr id="4" name="Pladsholder til diasnummer 3"/>
          <p:cNvSpPr>
            <a:spLocks noGrp="1"/>
          </p:cNvSpPr>
          <p:nvPr>
            <p:ph type="sldNum" sz="quarter" idx="10"/>
          </p:nvPr>
        </p:nvSpPr>
        <p:spPr/>
        <p:txBody>
          <a:bodyPr/>
          <a:lstStyle/>
          <a:p>
            <a:pPr>
              <a:defRPr/>
            </a:pPr>
            <a:fld id="{6C629F6C-0E78-4FF5-8174-7E66CF057A8F}" type="slidenum">
              <a:rPr lang="da-DK" altLang="da-DK" smtClean="0"/>
              <a:pPr>
                <a:defRPr/>
              </a:pPr>
              <a:t>69</a:t>
            </a:fld>
            <a:endParaRPr lang="da-DK" altLang="da-DK"/>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Pladsholder til diasbillede 1"/>
          <p:cNvSpPr>
            <a:spLocks noGrp="1" noRot="1" noChangeAspect="1" noTextEdit="1"/>
          </p:cNvSpPr>
          <p:nvPr>
            <p:ph type="sldImg"/>
          </p:nvPr>
        </p:nvSpPr>
        <p:spPr bwMode="auto">
          <a:xfrm>
            <a:off x="274638" y="-1588"/>
            <a:ext cx="5907087" cy="4432301"/>
          </a:xfrm>
          <a:noFill/>
          <a:ln>
            <a:solidFill>
              <a:srgbClr val="000000"/>
            </a:solidFill>
            <a:miter lim="800000"/>
            <a:headEnd/>
            <a:tailEnd/>
          </a:ln>
        </p:spPr>
      </p:sp>
      <p:sp>
        <p:nvSpPr>
          <p:cNvPr id="235523" name="Pladsholder til noter 2"/>
          <p:cNvSpPr>
            <a:spLocks noGrp="1"/>
          </p:cNvSpPr>
          <p:nvPr>
            <p:ph type="body" idx="1"/>
          </p:nvPr>
        </p:nvSpPr>
        <p:spPr bwMode="auto">
          <a:noFill/>
        </p:spPr>
        <p:txBody>
          <a:bodyPr wrap="square" numCol="1" anchor="t" anchorCtr="0" compatLnSpc="1">
            <a:prstTxWarp prst="textNoShape">
              <a:avLst/>
            </a:prstTxWarp>
          </a:bodyPr>
          <a:lstStyle/>
          <a:p>
            <a:r>
              <a:rPr lang="da-DK" dirty="0" err="1"/>
              <a:t>There</a:t>
            </a:r>
            <a:r>
              <a:rPr lang="da-DK" dirty="0"/>
              <a:t> </a:t>
            </a:r>
            <a:r>
              <a:rPr lang="da-DK" dirty="0" err="1"/>
              <a:t>appears</a:t>
            </a:r>
            <a:r>
              <a:rPr lang="da-DK" dirty="0"/>
              <a:t> </a:t>
            </a:r>
            <a:r>
              <a:rPr lang="da-DK" dirty="0" err="1"/>
              <a:t>different</a:t>
            </a:r>
            <a:r>
              <a:rPr lang="da-DK" dirty="0"/>
              <a:t> </a:t>
            </a:r>
            <a:r>
              <a:rPr lang="da-DK" dirty="0" err="1"/>
              <a:t>numbers</a:t>
            </a:r>
            <a:r>
              <a:rPr lang="da-DK" dirty="0"/>
              <a:t> </a:t>
            </a:r>
            <a:r>
              <a:rPr lang="da-DK" dirty="0" err="1"/>
              <a:t>depending</a:t>
            </a:r>
            <a:r>
              <a:rPr lang="da-DK" dirty="0"/>
              <a:t> on </a:t>
            </a:r>
            <a:r>
              <a:rPr lang="da-DK" dirty="0" err="1"/>
              <a:t>whom</a:t>
            </a:r>
            <a:r>
              <a:rPr lang="da-DK" dirty="0"/>
              <a:t> </a:t>
            </a:r>
            <a:r>
              <a:rPr lang="da-DK" dirty="0" err="1"/>
              <a:t>you</a:t>
            </a:r>
            <a:r>
              <a:rPr lang="da-DK" dirty="0"/>
              <a:t> ask and </a:t>
            </a:r>
            <a:r>
              <a:rPr lang="da-DK" dirty="0" err="1"/>
              <a:t>when</a:t>
            </a:r>
            <a:r>
              <a:rPr lang="da-DK" dirty="0"/>
              <a:t> in </a:t>
            </a:r>
            <a:r>
              <a:rPr lang="da-DK" dirty="0" err="1"/>
              <a:t>people's</a:t>
            </a:r>
            <a:r>
              <a:rPr lang="da-DK" dirty="0"/>
              <a:t> </a:t>
            </a:r>
            <a:r>
              <a:rPr lang="da-DK" dirty="0" err="1"/>
              <a:t>life</a:t>
            </a:r>
            <a:r>
              <a:rPr lang="da-DK" dirty="0"/>
              <a:t>, </a:t>
            </a:r>
            <a:r>
              <a:rPr lang="da-DK" dirty="0" err="1"/>
              <a:t>you</a:t>
            </a:r>
            <a:r>
              <a:rPr lang="da-DK" dirty="0"/>
              <a:t> ask - and </a:t>
            </a:r>
            <a:r>
              <a:rPr lang="da-DK" dirty="0" err="1"/>
              <a:t>how</a:t>
            </a:r>
            <a:r>
              <a:rPr lang="da-DK" dirty="0"/>
              <a:t> </a:t>
            </a:r>
            <a:r>
              <a:rPr lang="da-DK" dirty="0" err="1"/>
              <a:t>you</a:t>
            </a:r>
            <a:r>
              <a:rPr lang="da-DK" dirty="0"/>
              <a:t> </a:t>
            </a:r>
            <a:r>
              <a:rPr lang="da-DK" dirty="0" err="1"/>
              <a:t>define</a:t>
            </a:r>
            <a:r>
              <a:rPr lang="da-DK" dirty="0"/>
              <a:t> </a:t>
            </a:r>
            <a:r>
              <a:rPr lang="da-DK" dirty="0" err="1"/>
              <a:t>abuse</a:t>
            </a:r>
            <a:r>
              <a:rPr lang="da-DK" dirty="0"/>
              <a:t>.</a:t>
            </a:r>
            <a:br>
              <a:rPr lang="da-DK" dirty="0"/>
            </a:br>
            <a:r>
              <a:rPr lang="da-DK" dirty="0"/>
              <a:t/>
            </a:r>
            <a:br>
              <a:rPr lang="da-DK" dirty="0"/>
            </a:br>
            <a:r>
              <a:rPr lang="da-DK" dirty="0"/>
              <a:t>It is an </a:t>
            </a:r>
            <a:r>
              <a:rPr lang="da-DK" dirty="0" err="1"/>
              <a:t>area</a:t>
            </a:r>
            <a:r>
              <a:rPr lang="da-DK" dirty="0"/>
              <a:t> with a </a:t>
            </a:r>
            <a:r>
              <a:rPr lang="da-DK" dirty="0" err="1"/>
              <a:t>lot</a:t>
            </a:r>
            <a:r>
              <a:rPr lang="da-DK" dirty="0"/>
              <a:t> of dark </a:t>
            </a:r>
            <a:r>
              <a:rPr lang="da-DK" dirty="0" err="1"/>
              <a:t>numbers</a:t>
            </a:r>
            <a:r>
              <a:rPr lang="da-DK" dirty="0"/>
              <a:t>/under-</a:t>
            </a:r>
            <a:r>
              <a:rPr lang="da-DK" dirty="0" err="1"/>
              <a:t>registration</a:t>
            </a:r>
            <a:r>
              <a:rPr lang="da-DK" dirty="0"/>
              <a:t>, </a:t>
            </a:r>
            <a:r>
              <a:rPr lang="da-DK" dirty="0" err="1"/>
              <a:t>both</a:t>
            </a:r>
            <a:r>
              <a:rPr lang="da-DK" dirty="0"/>
              <a:t> </a:t>
            </a:r>
            <a:r>
              <a:rPr lang="da-DK" dirty="0" err="1"/>
              <a:t>because</a:t>
            </a:r>
            <a:r>
              <a:rPr lang="da-DK" dirty="0"/>
              <a:t> of the </a:t>
            </a:r>
            <a:r>
              <a:rPr lang="da-DK" dirty="0" err="1"/>
              <a:t>things</a:t>
            </a:r>
            <a:r>
              <a:rPr lang="da-DK" dirty="0"/>
              <a:t> </a:t>
            </a:r>
            <a:r>
              <a:rPr lang="da-DK" dirty="0" err="1"/>
              <a:t>mentioned</a:t>
            </a:r>
            <a:r>
              <a:rPr lang="da-DK" dirty="0"/>
              <a:t> </a:t>
            </a:r>
            <a:r>
              <a:rPr lang="da-DK" dirty="0" err="1"/>
              <a:t>above</a:t>
            </a:r>
            <a:r>
              <a:rPr lang="da-DK" dirty="0"/>
              <a:t>, but </a:t>
            </a:r>
            <a:r>
              <a:rPr lang="da-DK" dirty="0" err="1"/>
              <a:t>also</a:t>
            </a:r>
            <a:r>
              <a:rPr lang="da-DK" dirty="0"/>
              <a:t> </a:t>
            </a:r>
            <a:r>
              <a:rPr lang="da-DK" dirty="0" err="1"/>
              <a:t>because</a:t>
            </a:r>
            <a:r>
              <a:rPr lang="da-DK" dirty="0"/>
              <a:t> of the </a:t>
            </a:r>
            <a:r>
              <a:rPr lang="da-DK" dirty="0" err="1"/>
              <a:t>taboo</a:t>
            </a:r>
            <a:r>
              <a:rPr lang="da-DK" dirty="0"/>
              <a:t> - </a:t>
            </a:r>
            <a:r>
              <a:rPr lang="da-DK" dirty="0" err="1"/>
              <a:t>we</a:t>
            </a:r>
            <a:r>
              <a:rPr lang="da-DK" dirty="0"/>
              <a:t> </a:t>
            </a:r>
            <a:r>
              <a:rPr lang="da-DK" dirty="0" err="1"/>
              <a:t>only</a:t>
            </a:r>
            <a:r>
              <a:rPr lang="da-DK" dirty="0"/>
              <a:t> </a:t>
            </a:r>
            <a:r>
              <a:rPr lang="da-DK" dirty="0" err="1"/>
              <a:t>see</a:t>
            </a:r>
            <a:r>
              <a:rPr lang="da-DK" dirty="0"/>
              <a:t> the tip of the </a:t>
            </a:r>
            <a:r>
              <a:rPr lang="da-DK" dirty="0" err="1"/>
              <a:t>iceberg</a:t>
            </a:r>
            <a:r>
              <a:rPr lang="da-DK" dirty="0"/>
              <a:t>.</a:t>
            </a:r>
            <a:br>
              <a:rPr lang="da-DK" dirty="0"/>
            </a:br>
            <a:r>
              <a:rPr lang="da-DK" dirty="0"/>
              <a:t>Even as an </a:t>
            </a:r>
            <a:r>
              <a:rPr lang="da-DK" dirty="0" err="1"/>
              <a:t>adult</a:t>
            </a:r>
            <a:r>
              <a:rPr lang="da-DK" dirty="0"/>
              <a:t> it </a:t>
            </a:r>
            <a:r>
              <a:rPr lang="da-DK" dirty="0" err="1"/>
              <a:t>can</a:t>
            </a:r>
            <a:r>
              <a:rPr lang="da-DK" dirty="0"/>
              <a:t> </a:t>
            </a:r>
            <a:r>
              <a:rPr lang="da-DK" dirty="0" err="1"/>
              <a:t>be</a:t>
            </a:r>
            <a:r>
              <a:rPr lang="da-DK" dirty="0"/>
              <a:t> </a:t>
            </a:r>
            <a:r>
              <a:rPr lang="da-DK" dirty="0" err="1"/>
              <a:t>difficult</a:t>
            </a:r>
            <a:r>
              <a:rPr lang="da-DK" dirty="0"/>
              <a:t> to </a:t>
            </a:r>
            <a:r>
              <a:rPr lang="da-DK" dirty="0" err="1"/>
              <a:t>realize</a:t>
            </a:r>
            <a:r>
              <a:rPr lang="da-DK" dirty="0"/>
              <a:t> </a:t>
            </a:r>
            <a:r>
              <a:rPr lang="da-DK" dirty="0" err="1"/>
              <a:t>that</a:t>
            </a:r>
            <a:r>
              <a:rPr lang="da-DK" dirty="0"/>
              <a:t> </a:t>
            </a:r>
            <a:r>
              <a:rPr lang="da-DK" dirty="0" err="1"/>
              <a:t>you</a:t>
            </a:r>
            <a:r>
              <a:rPr lang="da-DK" dirty="0"/>
              <a:t> have </a:t>
            </a:r>
            <a:r>
              <a:rPr lang="da-DK" dirty="0" err="1"/>
              <a:t>been</a:t>
            </a:r>
            <a:r>
              <a:rPr lang="da-DK" dirty="0"/>
              <a:t> </a:t>
            </a:r>
            <a:r>
              <a:rPr lang="da-DK" dirty="0" err="1"/>
              <a:t>subject</a:t>
            </a:r>
            <a:r>
              <a:rPr lang="da-DK" dirty="0"/>
              <a:t> to an </a:t>
            </a:r>
            <a:r>
              <a:rPr lang="da-DK" dirty="0" err="1"/>
              <a:t>assault</a:t>
            </a:r>
            <a:r>
              <a:rPr lang="da-DK" dirty="0"/>
              <a:t>.</a:t>
            </a:r>
            <a:br>
              <a:rPr lang="da-DK" dirty="0"/>
            </a:br>
            <a:r>
              <a:rPr lang="da-DK" dirty="0"/>
              <a:t/>
            </a:r>
            <a:br>
              <a:rPr lang="da-DK" dirty="0"/>
            </a:br>
            <a:r>
              <a:rPr lang="da-DK" dirty="0" err="1"/>
              <a:t>Violence</a:t>
            </a:r>
            <a:r>
              <a:rPr lang="da-DK" dirty="0"/>
              <a:t>: 5.6% of the Danish </a:t>
            </a:r>
            <a:r>
              <a:rPr lang="da-DK" dirty="0" err="1"/>
              <a:t>children</a:t>
            </a:r>
            <a:r>
              <a:rPr lang="da-DK" dirty="0"/>
              <a:t> (25 </a:t>
            </a:r>
            <a:r>
              <a:rPr lang="da-DK" dirty="0" err="1"/>
              <a:t>years</a:t>
            </a:r>
            <a:r>
              <a:rPr lang="da-DK" dirty="0"/>
              <a:t> old in </a:t>
            </a:r>
            <a:r>
              <a:rPr lang="da-DK" dirty="0" err="1"/>
              <a:t>retrospective</a:t>
            </a:r>
            <a:r>
              <a:rPr lang="da-DK" dirty="0"/>
              <a:t>) have </a:t>
            </a:r>
            <a:r>
              <a:rPr lang="da-DK" dirty="0" err="1"/>
              <a:t>been</a:t>
            </a:r>
            <a:r>
              <a:rPr lang="da-DK" dirty="0"/>
              <a:t> </a:t>
            </a:r>
            <a:r>
              <a:rPr lang="da-DK" dirty="0" err="1"/>
              <a:t>subject</a:t>
            </a:r>
            <a:r>
              <a:rPr lang="da-DK" dirty="0"/>
              <a:t> to </a:t>
            </a:r>
            <a:r>
              <a:rPr lang="da-DK" dirty="0" err="1"/>
              <a:t>serious</a:t>
            </a:r>
            <a:r>
              <a:rPr lang="da-DK" dirty="0"/>
              <a:t> </a:t>
            </a:r>
            <a:r>
              <a:rPr lang="da-DK" dirty="0" err="1"/>
              <a:t>mistreatment</a:t>
            </a:r>
            <a:r>
              <a:rPr lang="da-DK" dirty="0"/>
              <a:t/>
            </a:r>
            <a:br>
              <a:rPr lang="da-DK" dirty="0"/>
            </a:br>
            <a:endParaRPr lang="da-DK" dirty="0"/>
          </a:p>
          <a:p>
            <a:r>
              <a:rPr lang="da-DK" dirty="0"/>
              <a:t>Beaten with </a:t>
            </a:r>
            <a:r>
              <a:rPr lang="da-DK" dirty="0" err="1"/>
              <a:t>various</a:t>
            </a:r>
            <a:r>
              <a:rPr lang="da-DK" dirty="0"/>
              <a:t> </a:t>
            </a:r>
            <a:r>
              <a:rPr lang="da-DK" dirty="0" err="1"/>
              <a:t>objects</a:t>
            </a:r>
            <a:r>
              <a:rPr lang="da-DK" dirty="0"/>
              <a:t> (eg </a:t>
            </a:r>
            <a:r>
              <a:rPr lang="da-DK" dirty="0" err="1"/>
              <a:t>shackle</a:t>
            </a:r>
            <a:r>
              <a:rPr lang="da-DK" dirty="0"/>
              <a:t>, </a:t>
            </a:r>
            <a:r>
              <a:rPr lang="da-DK" dirty="0" err="1"/>
              <a:t>whip</a:t>
            </a:r>
            <a:r>
              <a:rPr lang="da-DK" dirty="0"/>
              <a:t> or </a:t>
            </a:r>
            <a:r>
              <a:rPr lang="da-DK" dirty="0" err="1"/>
              <a:t>stick</a:t>
            </a:r>
            <a:r>
              <a:rPr lang="da-DK" dirty="0"/>
              <a:t>)?</a:t>
            </a:r>
            <a:br>
              <a:rPr lang="da-DK" dirty="0"/>
            </a:br>
            <a:r>
              <a:rPr lang="da-DK" dirty="0"/>
              <a:t>	</a:t>
            </a:r>
            <a:r>
              <a:rPr lang="da-DK" dirty="0" err="1"/>
              <a:t>Threatened</a:t>
            </a:r>
            <a:r>
              <a:rPr lang="da-DK" dirty="0"/>
              <a:t> with a </a:t>
            </a:r>
            <a:r>
              <a:rPr lang="da-DK" dirty="0" err="1"/>
              <a:t>weapon</a:t>
            </a:r>
            <a:r>
              <a:rPr lang="da-DK" dirty="0"/>
              <a:t> (eg </a:t>
            </a:r>
            <a:r>
              <a:rPr lang="da-DK" dirty="0" err="1"/>
              <a:t>knife</a:t>
            </a:r>
            <a:r>
              <a:rPr lang="da-DK" dirty="0"/>
              <a:t> or </a:t>
            </a:r>
            <a:r>
              <a:rPr lang="da-DK" dirty="0" err="1"/>
              <a:t>gun</a:t>
            </a:r>
            <a:r>
              <a:rPr lang="da-DK" dirty="0"/>
              <a:t>)?</a:t>
            </a:r>
            <a:br>
              <a:rPr lang="da-DK" dirty="0"/>
            </a:br>
            <a:r>
              <a:rPr lang="da-DK" dirty="0"/>
              <a:t>	</a:t>
            </a:r>
            <a:r>
              <a:rPr lang="da-DK" dirty="0" err="1"/>
              <a:t>Thrown</a:t>
            </a:r>
            <a:r>
              <a:rPr lang="da-DK" dirty="0"/>
              <a:t> </a:t>
            </a:r>
            <a:r>
              <a:rPr lang="da-DK" dirty="0" err="1"/>
              <a:t>object</a:t>
            </a:r>
            <a:r>
              <a:rPr lang="da-DK" dirty="0"/>
              <a:t> </a:t>
            </a:r>
            <a:r>
              <a:rPr lang="da-DK" dirty="0" err="1"/>
              <a:t>against</a:t>
            </a:r>
            <a:r>
              <a:rPr lang="da-DK" dirty="0"/>
              <a:t> </a:t>
            </a:r>
            <a:r>
              <a:rPr lang="da-DK" dirty="0" err="1"/>
              <a:t>you</a:t>
            </a:r>
            <a:r>
              <a:rPr lang="da-DK" dirty="0"/>
              <a:t>?</a:t>
            </a:r>
            <a:br>
              <a:rPr lang="da-DK" dirty="0"/>
            </a:br>
            <a:r>
              <a:rPr lang="da-DK" dirty="0"/>
              <a:t>	</a:t>
            </a:r>
            <a:r>
              <a:rPr lang="da-DK" dirty="0" err="1"/>
              <a:t>Strangled</a:t>
            </a:r>
            <a:r>
              <a:rPr lang="da-DK" dirty="0"/>
              <a:t>?</a:t>
            </a:r>
            <a:br>
              <a:rPr lang="da-DK" dirty="0"/>
            </a:br>
            <a:r>
              <a:rPr lang="da-DK" dirty="0"/>
              <a:t>	Have had </a:t>
            </a:r>
            <a:r>
              <a:rPr lang="da-DK" dirty="0" err="1"/>
              <a:t>burn</a:t>
            </a:r>
            <a:r>
              <a:rPr lang="da-DK" dirty="0"/>
              <a:t> marks or </a:t>
            </a:r>
            <a:r>
              <a:rPr lang="da-DK" dirty="0" err="1"/>
              <a:t>bite</a:t>
            </a:r>
            <a:r>
              <a:rPr lang="da-DK" dirty="0"/>
              <a:t> marks?</a:t>
            </a:r>
            <a:br>
              <a:rPr lang="da-DK" dirty="0"/>
            </a:br>
            <a:r>
              <a:rPr lang="da-DK" dirty="0"/>
              <a:t>	</a:t>
            </a:r>
            <a:r>
              <a:rPr lang="da-DK" dirty="0" err="1"/>
              <a:t>Repeated</a:t>
            </a:r>
            <a:r>
              <a:rPr lang="da-DK" dirty="0"/>
              <a:t> </a:t>
            </a:r>
            <a:r>
              <a:rPr lang="da-DK" dirty="0" err="1"/>
              <a:t>bruises</a:t>
            </a:r>
            <a:r>
              <a:rPr lang="da-DK" dirty="0"/>
              <a:t>?</a:t>
            </a:r>
            <a:br>
              <a:rPr lang="da-DK" dirty="0"/>
            </a:br>
            <a:r>
              <a:rPr lang="da-DK" dirty="0"/>
              <a:t>	</a:t>
            </a:r>
            <a:r>
              <a:rPr lang="da-DK" dirty="0" err="1"/>
              <a:t>Broken</a:t>
            </a:r>
            <a:r>
              <a:rPr lang="da-DK" dirty="0"/>
              <a:t> bones, stab </a:t>
            </a:r>
            <a:r>
              <a:rPr lang="da-DK" dirty="0" err="1"/>
              <a:t>wounds</a:t>
            </a:r>
            <a:r>
              <a:rPr lang="da-DK" dirty="0"/>
              <a:t>, </a:t>
            </a:r>
            <a:r>
              <a:rPr lang="da-DK" dirty="0" err="1"/>
              <a:t>burns</a:t>
            </a:r>
            <a:r>
              <a:rPr lang="da-DK" dirty="0"/>
              <a:t>, </a:t>
            </a:r>
            <a:r>
              <a:rPr lang="da-DK" dirty="0" err="1"/>
              <a:t>bleeding</a:t>
            </a:r>
            <a:r>
              <a:rPr lang="da-DK" dirty="0"/>
              <a:t> in the </a:t>
            </a:r>
            <a:r>
              <a:rPr lang="da-DK" dirty="0" err="1"/>
              <a:t>brain</a:t>
            </a:r>
            <a:r>
              <a:rPr lang="da-DK" dirty="0"/>
              <a:t> </a:t>
            </a:r>
            <a:r>
              <a:rPr lang="da-DK" dirty="0" err="1"/>
              <a:t>membranes</a:t>
            </a:r>
            <a:r>
              <a:rPr lang="da-DK" dirty="0"/>
              <a:t> (</a:t>
            </a:r>
            <a:r>
              <a:rPr lang="da-DK" dirty="0" err="1"/>
              <a:t>detected</a:t>
            </a:r>
            <a:r>
              <a:rPr lang="da-DK" dirty="0"/>
              <a:t> by the doctor)?</a:t>
            </a:r>
            <a:br>
              <a:rPr lang="da-DK" dirty="0"/>
            </a:br>
            <a:r>
              <a:rPr lang="da-DK" dirty="0"/>
              <a:t>	Beaten, </a:t>
            </a:r>
            <a:r>
              <a:rPr lang="da-DK" dirty="0" err="1"/>
              <a:t>kicked</a:t>
            </a:r>
            <a:r>
              <a:rPr lang="da-DK" dirty="0"/>
              <a:t> or </a:t>
            </a:r>
            <a:r>
              <a:rPr lang="da-DK" dirty="0" err="1"/>
              <a:t>subjected</a:t>
            </a:r>
            <a:r>
              <a:rPr lang="da-DK" dirty="0"/>
              <a:t> to </a:t>
            </a:r>
            <a:r>
              <a:rPr lang="da-DK" dirty="0" err="1"/>
              <a:t>other</a:t>
            </a:r>
            <a:r>
              <a:rPr lang="da-DK" dirty="0"/>
              <a:t> kinds of </a:t>
            </a:r>
            <a:r>
              <a:rPr lang="da-DK" dirty="0" err="1"/>
              <a:t>violence</a:t>
            </a:r>
            <a:r>
              <a:rPr lang="da-DK" dirty="0"/>
              <a:t> </a:t>
            </a:r>
            <a:r>
              <a:rPr lang="da-DK" dirty="0" err="1"/>
              <a:t>that</a:t>
            </a:r>
            <a:r>
              <a:rPr lang="da-DK" dirty="0"/>
              <a:t> has </a:t>
            </a:r>
            <a:r>
              <a:rPr lang="da-DK" dirty="0" err="1"/>
              <a:t>resulted</a:t>
            </a:r>
            <a:r>
              <a:rPr lang="da-DK" dirty="0"/>
              <a:t> in </a:t>
            </a:r>
            <a:r>
              <a:rPr lang="da-DK" dirty="0" err="1"/>
              <a:t>bruising</a:t>
            </a:r>
            <a:r>
              <a:rPr lang="da-DK" dirty="0"/>
              <a:t>, </a:t>
            </a:r>
            <a:r>
              <a:rPr lang="da-DK" dirty="0" err="1"/>
              <a:t>bleeding</a:t>
            </a:r>
            <a:r>
              <a:rPr lang="da-DK" dirty="0"/>
              <a:t> or </a:t>
            </a:r>
            <a:r>
              <a:rPr lang="da-DK" dirty="0" err="1"/>
              <a:t>other</a:t>
            </a:r>
            <a:r>
              <a:rPr lang="da-DK" dirty="0"/>
              <a:t> </a:t>
            </a:r>
            <a:r>
              <a:rPr lang="da-DK" dirty="0" err="1"/>
              <a:t>physical</a:t>
            </a:r>
            <a:r>
              <a:rPr lang="da-DK" dirty="0"/>
              <a:t> </a:t>
            </a:r>
            <a:r>
              <a:rPr lang="da-DK" dirty="0" err="1"/>
              <a:t>damage</a:t>
            </a:r>
            <a:r>
              <a:rPr lang="da-DK" dirty="0" smtClean="0"/>
              <a:t>?</a:t>
            </a:r>
          </a:p>
          <a:p>
            <a:endParaRPr lang="da-DK" dirty="0" smtClean="0"/>
          </a:p>
          <a:p>
            <a:endParaRPr lang="da-DK" dirty="0" smtClean="0"/>
          </a:p>
          <a:p>
            <a:pPr>
              <a:lnSpc>
                <a:spcPct val="150000"/>
              </a:lnSpc>
              <a:buFontTx/>
              <a:buNone/>
            </a:pPr>
            <a:r>
              <a:rPr lang="da-DK" dirty="0" err="1" smtClean="0"/>
              <a:t>Sexual</a:t>
            </a:r>
            <a:r>
              <a:rPr lang="da-DK" dirty="0" smtClean="0"/>
              <a:t> </a:t>
            </a:r>
            <a:r>
              <a:rPr lang="da-DK" dirty="0" err="1" smtClean="0"/>
              <a:t>abuse</a:t>
            </a:r>
            <a:r>
              <a:rPr lang="da-DK" dirty="0" smtClean="0"/>
              <a:t>: </a:t>
            </a:r>
            <a:r>
              <a:rPr lang="da-DK" i="1" dirty="0"/>
              <a:t>”Kommuneundersøgelsen”</a:t>
            </a:r>
            <a:r>
              <a:rPr lang="da-DK" b="1" i="1" dirty="0"/>
              <a:t> </a:t>
            </a:r>
            <a:r>
              <a:rPr lang="da-DK" i="1" dirty="0"/>
              <a:t>SISO 2007</a:t>
            </a:r>
          </a:p>
          <a:p>
            <a:pPr>
              <a:lnSpc>
                <a:spcPct val="80000"/>
              </a:lnSpc>
              <a:buFontTx/>
              <a:buNone/>
            </a:pPr>
            <a:r>
              <a:rPr lang="da-DK" b="1" dirty="0" err="1"/>
              <a:t>About</a:t>
            </a:r>
            <a:r>
              <a:rPr lang="da-DK" b="1" dirty="0"/>
              <a:t> 2,7 %</a:t>
            </a:r>
            <a:r>
              <a:rPr lang="da-DK" dirty="0"/>
              <a:t> of </a:t>
            </a:r>
            <a:r>
              <a:rPr lang="da-DK" dirty="0" err="1"/>
              <a:t>children</a:t>
            </a:r>
            <a:r>
              <a:rPr lang="da-DK" dirty="0"/>
              <a:t> in </a:t>
            </a:r>
            <a:r>
              <a:rPr lang="da-DK" dirty="0" err="1"/>
              <a:t>fostercare</a:t>
            </a:r>
            <a:r>
              <a:rPr lang="da-DK" dirty="0"/>
              <a:t> have </a:t>
            </a:r>
            <a:r>
              <a:rPr lang="da-DK" dirty="0" err="1"/>
              <a:t>experiented</a:t>
            </a:r>
            <a:r>
              <a:rPr lang="da-DK" dirty="0"/>
              <a:t> </a:t>
            </a:r>
            <a:r>
              <a:rPr lang="da-DK" dirty="0" err="1"/>
              <a:t>sexual</a:t>
            </a:r>
            <a:r>
              <a:rPr lang="da-DK" dirty="0"/>
              <a:t> </a:t>
            </a:r>
            <a:r>
              <a:rPr lang="da-DK" dirty="0" err="1"/>
              <a:t>abuse</a:t>
            </a:r>
            <a:r>
              <a:rPr lang="da-DK" dirty="0"/>
              <a:t> from an </a:t>
            </a:r>
            <a:r>
              <a:rPr lang="da-DK" dirty="0" err="1"/>
              <a:t>employed</a:t>
            </a:r>
            <a:r>
              <a:rPr lang="da-DK" dirty="0"/>
              <a:t> </a:t>
            </a:r>
            <a:r>
              <a:rPr lang="da-DK" dirty="0" err="1"/>
              <a:t>or</a:t>
            </a:r>
            <a:r>
              <a:rPr lang="da-DK" dirty="0"/>
              <a:t> from </a:t>
            </a:r>
            <a:r>
              <a:rPr lang="da-DK" dirty="0" err="1"/>
              <a:t>one</a:t>
            </a:r>
            <a:r>
              <a:rPr lang="da-DK" dirty="0"/>
              <a:t> of the </a:t>
            </a:r>
            <a:r>
              <a:rPr lang="da-DK" dirty="0" err="1"/>
              <a:t>other</a:t>
            </a:r>
            <a:r>
              <a:rPr lang="da-DK" dirty="0"/>
              <a:t> </a:t>
            </a:r>
            <a:r>
              <a:rPr lang="da-DK" dirty="0" err="1"/>
              <a:t>children</a:t>
            </a:r>
            <a:r>
              <a:rPr lang="da-DK" dirty="0"/>
              <a:t>. (</a:t>
            </a:r>
            <a:r>
              <a:rPr lang="da-DK" dirty="0" err="1"/>
              <a:t>estimate</a:t>
            </a:r>
            <a:r>
              <a:rPr lang="da-DK" dirty="0"/>
              <a:t> of 840 cases </a:t>
            </a:r>
            <a:r>
              <a:rPr lang="da-DK" dirty="0" err="1"/>
              <a:t>known</a:t>
            </a:r>
            <a:r>
              <a:rPr lang="da-DK" dirty="0"/>
              <a:t> by the </a:t>
            </a:r>
            <a:r>
              <a:rPr lang="da-DK" dirty="0" err="1"/>
              <a:t>authorities</a:t>
            </a:r>
            <a:r>
              <a:rPr lang="da-DK" dirty="0"/>
              <a:t>)</a:t>
            </a:r>
          </a:p>
          <a:p>
            <a:endParaRPr lang="da-DK" b="1" baseline="0" dirty="0" smtClean="0">
              <a:latin typeface="Arial" pitchFamily="34" charset="0"/>
            </a:endParaRPr>
          </a:p>
          <a:p>
            <a:r>
              <a:rPr lang="da-DK" b="1" baseline="0" dirty="0" smtClean="0">
                <a:latin typeface="Arial" pitchFamily="34" charset="0"/>
              </a:rPr>
              <a:t>2 % of </a:t>
            </a:r>
            <a:r>
              <a:rPr lang="da-DK" b="1" baseline="0" dirty="0" err="1" smtClean="0">
                <a:latin typeface="Arial" pitchFamily="34" charset="0"/>
              </a:rPr>
              <a:t>boys</a:t>
            </a:r>
            <a:r>
              <a:rPr lang="da-DK" b="1" baseline="0" dirty="0" smtClean="0">
                <a:latin typeface="Arial" pitchFamily="34" charset="0"/>
              </a:rPr>
              <a:t> and 7,8% of the </a:t>
            </a:r>
            <a:r>
              <a:rPr lang="da-DK" b="1" baseline="0" dirty="0" err="1" smtClean="0">
                <a:latin typeface="Arial" pitchFamily="34" charset="0"/>
              </a:rPr>
              <a:t>girls</a:t>
            </a:r>
            <a:r>
              <a:rPr lang="da-DK" b="1" baseline="0" dirty="0" smtClean="0">
                <a:latin typeface="Arial" pitchFamily="34" charset="0"/>
              </a:rPr>
              <a:t> </a:t>
            </a:r>
            <a:r>
              <a:rPr lang="da-DK" b="0" baseline="0" dirty="0" smtClean="0">
                <a:latin typeface="Arial" pitchFamily="34" charset="0"/>
              </a:rPr>
              <a:t>in a </a:t>
            </a:r>
            <a:r>
              <a:rPr lang="da-DK" b="0" baseline="0" dirty="0" err="1" smtClean="0">
                <a:latin typeface="Arial" pitchFamily="34" charset="0"/>
              </a:rPr>
              <a:t>investigation</a:t>
            </a:r>
            <a:r>
              <a:rPr lang="da-DK" b="0" baseline="0" dirty="0" smtClean="0">
                <a:latin typeface="Arial" pitchFamily="34" charset="0"/>
              </a:rPr>
              <a:t> </a:t>
            </a:r>
            <a:r>
              <a:rPr lang="da-DK" b="0" baseline="0" dirty="0" err="1" smtClean="0">
                <a:latin typeface="Arial" pitchFamily="34" charset="0"/>
              </a:rPr>
              <a:t>among</a:t>
            </a:r>
            <a:r>
              <a:rPr lang="da-DK" b="0" baseline="0" dirty="0" smtClean="0">
                <a:latin typeface="Arial" pitchFamily="34" charset="0"/>
              </a:rPr>
              <a:t> 8. </a:t>
            </a:r>
            <a:r>
              <a:rPr lang="da-DK" b="0" baseline="0" dirty="0" err="1" smtClean="0">
                <a:latin typeface="Arial" pitchFamily="34" charset="0"/>
              </a:rPr>
              <a:t>school-class</a:t>
            </a:r>
            <a:r>
              <a:rPr lang="da-DK" b="0" baseline="0" dirty="0" smtClean="0">
                <a:latin typeface="Arial" pitchFamily="34" charset="0"/>
              </a:rPr>
              <a:t> </a:t>
            </a:r>
            <a:r>
              <a:rPr lang="da-DK" b="0" baseline="0" dirty="0" err="1" smtClean="0">
                <a:latin typeface="Arial" pitchFamily="34" charset="0"/>
              </a:rPr>
              <a:t>pupents</a:t>
            </a:r>
            <a:r>
              <a:rPr lang="da-DK" b="0" baseline="0" dirty="0" smtClean="0">
                <a:latin typeface="Arial" pitchFamily="34" charset="0"/>
              </a:rPr>
              <a:t> have had a </a:t>
            </a:r>
            <a:r>
              <a:rPr lang="da-DK" b="0" baseline="0" dirty="0" err="1" smtClean="0">
                <a:latin typeface="Arial" pitchFamily="34" charset="0"/>
              </a:rPr>
              <a:t>sexual</a:t>
            </a:r>
            <a:r>
              <a:rPr lang="da-DK" b="0" baseline="0" dirty="0" smtClean="0">
                <a:latin typeface="Arial" pitchFamily="34" charset="0"/>
              </a:rPr>
              <a:t> relation to an </a:t>
            </a:r>
            <a:r>
              <a:rPr lang="da-DK" b="0" baseline="0" dirty="0" err="1" smtClean="0">
                <a:latin typeface="Arial" pitchFamily="34" charset="0"/>
              </a:rPr>
              <a:t>adolt</a:t>
            </a:r>
            <a:r>
              <a:rPr lang="da-DK" b="0" baseline="0" dirty="0" smtClean="0">
                <a:latin typeface="Arial" pitchFamily="34" charset="0"/>
              </a:rPr>
              <a:t> </a:t>
            </a:r>
            <a:r>
              <a:rPr lang="da-DK" b="0" baseline="0" dirty="0" err="1" smtClean="0">
                <a:latin typeface="Arial" pitchFamily="34" charset="0"/>
              </a:rPr>
              <a:t>before</a:t>
            </a:r>
            <a:r>
              <a:rPr lang="da-DK" b="0" baseline="0" dirty="0" smtClean="0">
                <a:latin typeface="Arial" pitchFamily="34" charset="0"/>
              </a:rPr>
              <a:t> </a:t>
            </a:r>
            <a:r>
              <a:rPr lang="da-DK" b="0" baseline="0" dirty="0" err="1" smtClean="0">
                <a:latin typeface="Arial" pitchFamily="34" charset="0"/>
              </a:rPr>
              <a:t>they</a:t>
            </a:r>
            <a:r>
              <a:rPr lang="da-DK" b="0" baseline="0" dirty="0" smtClean="0">
                <a:latin typeface="Arial" pitchFamily="34" charset="0"/>
              </a:rPr>
              <a:t> </a:t>
            </a:r>
            <a:r>
              <a:rPr lang="da-DK" b="0" baseline="0" dirty="0" err="1" smtClean="0">
                <a:latin typeface="Arial" pitchFamily="34" charset="0"/>
              </a:rPr>
              <a:t>were</a:t>
            </a:r>
            <a:r>
              <a:rPr lang="da-DK" b="0" baseline="0" dirty="0" smtClean="0">
                <a:latin typeface="Arial" pitchFamily="34" charset="0"/>
              </a:rPr>
              <a:t> 15. (</a:t>
            </a:r>
            <a:r>
              <a:rPr lang="da-DK" b="0" i="1" baseline="0" dirty="0" smtClean="0">
                <a:latin typeface="Arial" pitchFamily="34" charset="0"/>
              </a:rPr>
              <a:t>SIF 2008</a:t>
            </a:r>
            <a:r>
              <a:rPr lang="da-DK" b="0" baseline="0" dirty="0" smtClean="0">
                <a:latin typeface="Arial" pitchFamily="34" charset="0"/>
              </a:rPr>
              <a:t>)</a:t>
            </a:r>
            <a:r>
              <a:rPr lang="da-DK" b="0" dirty="0" smtClean="0">
                <a:latin typeface="Arial" pitchFamily="34" charset="0"/>
              </a:rPr>
              <a:t> . </a:t>
            </a:r>
            <a:r>
              <a:rPr lang="da-DK" b="0" dirty="0" err="1" smtClean="0">
                <a:latin typeface="Arial" pitchFamily="34" charset="0"/>
              </a:rPr>
              <a:t>Wich</a:t>
            </a:r>
            <a:r>
              <a:rPr lang="da-DK" b="0" dirty="0" smtClean="0">
                <a:latin typeface="Arial" pitchFamily="34" charset="0"/>
              </a:rPr>
              <a:t> in Denmark is </a:t>
            </a:r>
            <a:r>
              <a:rPr lang="da-DK" b="0" dirty="0" err="1" smtClean="0">
                <a:latin typeface="Arial" pitchFamily="34" charset="0"/>
              </a:rPr>
              <a:t>inleagal</a:t>
            </a:r>
            <a:r>
              <a:rPr lang="da-DK" b="0" dirty="0" smtClean="0">
                <a:latin typeface="Arial" pitchFamily="34" charset="0"/>
              </a:rPr>
              <a:t>. BUT </a:t>
            </a:r>
            <a:r>
              <a:rPr lang="da-DK" b="0" dirty="0" err="1" smtClean="0">
                <a:latin typeface="Arial" pitchFamily="34" charset="0"/>
              </a:rPr>
              <a:t>only</a:t>
            </a:r>
            <a:r>
              <a:rPr lang="da-DK" b="0" dirty="0" smtClean="0">
                <a:latin typeface="Arial" pitchFamily="34" charset="0"/>
              </a:rPr>
              <a:t> a </a:t>
            </a:r>
            <a:r>
              <a:rPr lang="da-DK" b="0" dirty="0" err="1" smtClean="0">
                <a:latin typeface="Arial" pitchFamily="34" charset="0"/>
              </a:rPr>
              <a:t>very</a:t>
            </a:r>
            <a:r>
              <a:rPr lang="da-DK" b="0" dirty="0" smtClean="0">
                <a:latin typeface="Arial" pitchFamily="34" charset="0"/>
              </a:rPr>
              <a:t> </a:t>
            </a:r>
            <a:r>
              <a:rPr lang="da-DK" b="0" dirty="0" err="1" smtClean="0">
                <a:latin typeface="Arial" pitchFamily="34" charset="0"/>
              </a:rPr>
              <a:t>few</a:t>
            </a:r>
            <a:r>
              <a:rPr lang="da-DK" b="0" dirty="0" smtClean="0">
                <a:latin typeface="Arial" pitchFamily="34" charset="0"/>
              </a:rPr>
              <a:t> of </a:t>
            </a:r>
            <a:r>
              <a:rPr lang="da-DK" b="0" dirty="0" err="1" smtClean="0">
                <a:latin typeface="Arial" pitchFamily="34" charset="0"/>
              </a:rPr>
              <a:t>them</a:t>
            </a:r>
            <a:r>
              <a:rPr lang="da-DK" b="0" dirty="0" smtClean="0">
                <a:latin typeface="Arial" pitchFamily="34" charset="0"/>
              </a:rPr>
              <a:t> </a:t>
            </a:r>
            <a:r>
              <a:rPr lang="da-DK" b="0" dirty="0" err="1" smtClean="0">
                <a:latin typeface="Arial" pitchFamily="34" charset="0"/>
              </a:rPr>
              <a:t>takes</a:t>
            </a:r>
            <a:r>
              <a:rPr lang="da-DK" b="0" baseline="0" dirty="0" smtClean="0">
                <a:latin typeface="Arial" pitchFamily="34" charset="0"/>
              </a:rPr>
              <a:t> it as an </a:t>
            </a:r>
            <a:r>
              <a:rPr lang="da-DK" b="0" baseline="0" dirty="0" err="1" smtClean="0">
                <a:latin typeface="Arial" pitchFamily="34" charset="0"/>
              </a:rPr>
              <a:t>assult</a:t>
            </a:r>
            <a:r>
              <a:rPr lang="da-DK" b="0" baseline="0" dirty="0" smtClean="0">
                <a:latin typeface="Arial" pitchFamily="34" charset="0"/>
              </a:rPr>
              <a:t>. </a:t>
            </a:r>
            <a:endParaRPr lang="da-DK" b="0" dirty="0" smtClean="0">
              <a:latin typeface="Arial" pitchFamily="34" charset="0"/>
            </a:endParaRPr>
          </a:p>
          <a:p>
            <a:pPr>
              <a:buNone/>
            </a:pPr>
            <a:r>
              <a:rPr lang="da-DK" b="0" baseline="0" dirty="0" smtClean="0">
                <a:latin typeface="Arial" pitchFamily="34" charset="0"/>
              </a:rPr>
              <a:t>	</a:t>
            </a:r>
          </a:p>
          <a:p>
            <a:pPr>
              <a:lnSpc>
                <a:spcPct val="80000"/>
              </a:lnSpc>
              <a:buFontTx/>
              <a:buNone/>
            </a:pPr>
            <a:endParaRPr lang="da-DK" dirty="0"/>
          </a:p>
          <a:p>
            <a:endParaRPr lang="da-DK" dirty="0"/>
          </a:p>
        </p:txBody>
      </p:sp>
      <p:sp>
        <p:nvSpPr>
          <p:cNvPr id="235524" name="Pladsholder til diasnummer 3"/>
          <p:cNvSpPr>
            <a:spLocks noGrp="1"/>
          </p:cNvSpPr>
          <p:nvPr>
            <p:ph type="sldNum" sz="quarter" idx="5"/>
          </p:nvPr>
        </p:nvSpPr>
        <p:spPr bwMode="auto">
          <a:noFill/>
          <a:ln>
            <a:miter lim="800000"/>
            <a:headEnd/>
            <a:tailEnd/>
          </a:ln>
        </p:spPr>
        <p:txBody>
          <a:bodyPr/>
          <a:lstStyle/>
          <a:p>
            <a:fld id="{319B7019-53C4-4A8A-A2B1-15EE8C9C855C}" type="slidenum">
              <a:rPr lang="da-DK" smtClean="0">
                <a:solidFill>
                  <a:prstClr val="black"/>
                </a:solidFill>
              </a:rPr>
              <a:pPr/>
              <a:t>7</a:t>
            </a:fld>
            <a:endParaRPr lang="da-DK" smtClean="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B908EBB1-61EF-431E-9A48-236C38B53EDC}" type="slidenum">
              <a:rPr lang="da-DK" smtClean="0">
                <a:solidFill>
                  <a:prstClr val="black"/>
                </a:solidFill>
              </a:rPr>
              <a:pPr/>
              <a:t>8</a:t>
            </a:fld>
            <a:endParaRPr lang="da-DK" smtClean="0">
              <a:solidFill>
                <a:prstClr val="black"/>
              </a:solidFill>
            </a:endParaRPr>
          </a:p>
        </p:txBody>
      </p:sp>
      <p:sp>
        <p:nvSpPr>
          <p:cNvPr id="82947" name="Rectangle 2"/>
          <p:cNvSpPr>
            <a:spLocks noGrp="1" noRot="1" noChangeAspect="1" noChangeArrowheads="1" noTextEdit="1"/>
          </p:cNvSpPr>
          <p:nvPr>
            <p:ph type="sldImg"/>
          </p:nvPr>
        </p:nvSpPr>
        <p:spPr>
          <a:xfrm>
            <a:off x="1774825" y="212725"/>
            <a:ext cx="3216275" cy="2413000"/>
          </a:xfrm>
          <a:ln/>
        </p:spPr>
      </p:sp>
      <p:sp>
        <p:nvSpPr>
          <p:cNvPr id="82948" name="Rectangle 3"/>
          <p:cNvSpPr>
            <a:spLocks noGrp="1" noChangeArrowheads="1"/>
          </p:cNvSpPr>
          <p:nvPr>
            <p:ph type="body" idx="1"/>
          </p:nvPr>
        </p:nvSpPr>
        <p:spPr>
          <a:xfrm>
            <a:off x="669854" y="2769822"/>
            <a:ext cx="5330811" cy="6727155"/>
          </a:xfrm>
          <a:noFill/>
          <a:ln/>
        </p:spPr>
        <p:txBody>
          <a:bodyPr/>
          <a:lstStyle/>
          <a:p>
            <a:pPr>
              <a:lnSpc>
                <a:spcPct val="115000"/>
              </a:lnSpc>
              <a:spcAft>
                <a:spcPts val="999"/>
              </a:spcAft>
            </a:pPr>
            <a:r>
              <a:rPr lang="da-DK" dirty="0">
                <a:solidFill>
                  <a:srgbClr val="222222"/>
                </a:solidFill>
                <a:latin typeface="Arial"/>
                <a:ea typeface="Times New Roman"/>
                <a:cs typeface="Times New Roman"/>
              </a:rPr>
              <a:t>(</a:t>
            </a:r>
            <a:r>
              <a:rPr lang="da-DK" dirty="0" err="1">
                <a:solidFill>
                  <a:srgbClr val="222222"/>
                </a:solidFill>
                <a:latin typeface="Arial"/>
                <a:ea typeface="Times New Roman"/>
                <a:cs typeface="Times New Roman"/>
              </a:rPr>
              <a:t>Table</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taken</a:t>
            </a:r>
            <a:r>
              <a:rPr lang="da-DK" dirty="0">
                <a:solidFill>
                  <a:srgbClr val="222222"/>
                </a:solidFill>
                <a:latin typeface="Arial"/>
                <a:ea typeface="Times New Roman"/>
                <a:cs typeface="Times New Roman"/>
              </a:rPr>
              <a:t> from Ingrid Leth </a:t>
            </a:r>
            <a:r>
              <a:rPr lang="da-DK" dirty="0" err="1">
                <a:solidFill>
                  <a:srgbClr val="222222"/>
                </a:solidFill>
                <a:latin typeface="Arial"/>
                <a:ea typeface="Times New Roman"/>
                <a:cs typeface="Times New Roman"/>
              </a:rPr>
              <a:t>article</a:t>
            </a:r>
            <a:r>
              <a:rPr lang="da-DK" dirty="0">
                <a:solidFill>
                  <a:srgbClr val="222222"/>
                </a:solidFill>
                <a:latin typeface="Arial"/>
                <a:ea typeface="Times New Roman"/>
                <a:cs typeface="Times New Roman"/>
              </a:rPr>
              <a:t> in the UV </a:t>
            </a:r>
            <a:r>
              <a:rPr lang="da-DK" dirty="0" err="1">
                <a:solidFill>
                  <a:srgbClr val="222222"/>
                </a:solidFill>
                <a:latin typeface="Arial"/>
                <a:ea typeface="Times New Roman"/>
                <a:cs typeface="Times New Roman"/>
              </a:rPr>
              <a:t>material</a:t>
            </a:r>
            <a:r>
              <a:rPr lang="da-DK" dirty="0">
                <a:solidFill>
                  <a:srgbClr val="222222"/>
                </a:solidFill>
                <a:latin typeface="Arial"/>
                <a:ea typeface="Times New Roman"/>
                <a:cs typeface="Times New Roman"/>
              </a:rPr>
              <a:t>).</a:t>
            </a:r>
            <a:endParaRPr lang="da-DK" sz="1100" dirty="0">
              <a:ea typeface="Calibri"/>
              <a:cs typeface="Times New Roman"/>
            </a:endParaRPr>
          </a:p>
          <a:p>
            <a:pPr>
              <a:lnSpc>
                <a:spcPct val="115000"/>
              </a:lnSpc>
              <a:spcAft>
                <a:spcPts val="999"/>
              </a:spcAft>
            </a:pPr>
            <a:r>
              <a:rPr lang="da-DK" dirty="0">
                <a:solidFill>
                  <a:srgbClr val="222222"/>
                </a:solidFill>
                <a:latin typeface="Arial"/>
                <a:ea typeface="Times New Roman"/>
                <a:cs typeface="Times New Roman"/>
              </a:rPr>
              <a:t>The model is </a:t>
            </a:r>
            <a:r>
              <a:rPr lang="da-DK" dirty="0" err="1">
                <a:solidFill>
                  <a:srgbClr val="222222"/>
                </a:solidFill>
                <a:latin typeface="Arial"/>
                <a:ea typeface="Times New Roman"/>
                <a:cs typeface="Times New Roman"/>
              </a:rPr>
              <a:t>categorical</a:t>
            </a:r>
            <a:r>
              <a:rPr lang="da-DK" dirty="0">
                <a:solidFill>
                  <a:srgbClr val="222222"/>
                </a:solidFill>
                <a:latin typeface="Arial"/>
                <a:ea typeface="Times New Roman"/>
                <a:cs typeface="Times New Roman"/>
              </a:rPr>
              <a:t> and </a:t>
            </a:r>
            <a:r>
              <a:rPr lang="da-DK" dirty="0" err="1">
                <a:solidFill>
                  <a:srgbClr val="222222"/>
                </a:solidFill>
                <a:latin typeface="Arial"/>
                <a:ea typeface="Times New Roman"/>
                <a:cs typeface="Times New Roman"/>
              </a:rPr>
              <a:t>intends</a:t>
            </a:r>
            <a:r>
              <a:rPr lang="da-DK" dirty="0">
                <a:solidFill>
                  <a:srgbClr val="222222"/>
                </a:solidFill>
                <a:latin typeface="Arial"/>
                <a:ea typeface="Times New Roman"/>
                <a:cs typeface="Times New Roman"/>
              </a:rPr>
              <a:t> to provide an </a:t>
            </a:r>
            <a:r>
              <a:rPr lang="da-DK" dirty="0" err="1">
                <a:solidFill>
                  <a:srgbClr val="222222"/>
                </a:solidFill>
                <a:latin typeface="Arial"/>
                <a:ea typeface="Times New Roman"/>
                <a:cs typeface="Times New Roman"/>
              </a:rPr>
              <a:t>overview</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There</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will</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be</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smooth</a:t>
            </a:r>
            <a:r>
              <a:rPr lang="da-DK" dirty="0">
                <a:solidFill>
                  <a:srgbClr val="222222"/>
                </a:solidFill>
                <a:latin typeface="Arial"/>
                <a:ea typeface="Times New Roman"/>
                <a:cs typeface="Times New Roman"/>
              </a:rPr>
              <a:t> transitions </a:t>
            </a:r>
            <a:r>
              <a:rPr lang="da-DK" dirty="0" err="1">
                <a:solidFill>
                  <a:srgbClr val="222222"/>
                </a:solidFill>
                <a:latin typeface="Arial"/>
                <a:ea typeface="Times New Roman"/>
                <a:cs typeface="Times New Roman"/>
              </a:rPr>
              <a:t>between</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categories</a:t>
            </a:r>
            <a:r>
              <a:rPr lang="da-DK" dirty="0">
                <a:solidFill>
                  <a:srgbClr val="222222"/>
                </a:solidFill>
                <a:latin typeface="Arial"/>
                <a:ea typeface="Times New Roman"/>
                <a:cs typeface="Times New Roman"/>
              </a:rPr>
              <a:t> and </a:t>
            </a:r>
            <a:r>
              <a:rPr lang="da-DK" dirty="0" err="1">
                <a:solidFill>
                  <a:srgbClr val="222222"/>
                </a:solidFill>
                <a:latin typeface="Arial"/>
                <a:ea typeface="Times New Roman"/>
                <a:cs typeface="Times New Roman"/>
              </a:rPr>
              <a:t>degrees</a:t>
            </a:r>
            <a:r>
              <a:rPr lang="da-DK" dirty="0">
                <a:solidFill>
                  <a:srgbClr val="222222"/>
                </a:solidFill>
                <a:latin typeface="Arial"/>
                <a:ea typeface="Times New Roman"/>
                <a:cs typeface="Times New Roman"/>
              </a:rPr>
              <a:t> of </a:t>
            </a:r>
            <a:r>
              <a:rPr lang="da-DK" dirty="0" err="1">
                <a:solidFill>
                  <a:srgbClr val="222222"/>
                </a:solidFill>
                <a:latin typeface="Arial"/>
                <a:ea typeface="Times New Roman"/>
                <a:cs typeface="Times New Roman"/>
              </a:rPr>
              <a:t>violence</a:t>
            </a:r>
            <a:r>
              <a:rPr lang="da-DK" dirty="0">
                <a:solidFill>
                  <a:srgbClr val="222222"/>
                </a:solidFill>
                <a:latin typeface="Arial"/>
                <a:ea typeface="Times New Roman"/>
                <a:cs typeface="Times New Roman"/>
              </a:rPr>
              <a:t>. In all forms of </a:t>
            </a:r>
            <a:r>
              <a:rPr lang="da-DK" dirty="0" err="1">
                <a:solidFill>
                  <a:srgbClr val="222222"/>
                </a:solidFill>
                <a:latin typeface="Arial"/>
                <a:ea typeface="Times New Roman"/>
                <a:cs typeface="Times New Roman"/>
              </a:rPr>
              <a:t>violence</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there</a:t>
            </a:r>
            <a:r>
              <a:rPr lang="da-DK" dirty="0">
                <a:solidFill>
                  <a:srgbClr val="222222"/>
                </a:solidFill>
                <a:latin typeface="Arial"/>
                <a:ea typeface="Times New Roman"/>
                <a:cs typeface="Times New Roman"/>
              </a:rPr>
              <a:t> is </a:t>
            </a:r>
            <a:r>
              <a:rPr lang="da-DK" dirty="0" err="1">
                <a:solidFill>
                  <a:srgbClr val="222222"/>
                </a:solidFill>
                <a:latin typeface="Arial"/>
                <a:ea typeface="Times New Roman"/>
                <a:cs typeface="Times New Roman"/>
              </a:rPr>
              <a:t>obviously</a:t>
            </a:r>
            <a:r>
              <a:rPr lang="da-DK" dirty="0">
                <a:solidFill>
                  <a:srgbClr val="222222"/>
                </a:solidFill>
                <a:latin typeface="Arial"/>
                <a:ea typeface="Times New Roman"/>
                <a:cs typeface="Times New Roman"/>
              </a:rPr>
              <a:t> a mental component. It is the </a:t>
            </a:r>
            <a:r>
              <a:rPr lang="da-DK" dirty="0" err="1">
                <a:solidFill>
                  <a:srgbClr val="222222"/>
                </a:solidFill>
                <a:latin typeface="Arial"/>
                <a:ea typeface="Times New Roman"/>
                <a:cs typeface="Times New Roman"/>
              </a:rPr>
              <a:t>individual</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processing</a:t>
            </a:r>
            <a:r>
              <a:rPr lang="da-DK" dirty="0">
                <a:solidFill>
                  <a:srgbClr val="222222"/>
                </a:solidFill>
                <a:latin typeface="Arial"/>
                <a:ea typeface="Times New Roman"/>
                <a:cs typeface="Times New Roman"/>
              </a:rPr>
              <a:t> and the </a:t>
            </a:r>
            <a:r>
              <a:rPr lang="da-DK" dirty="0" err="1">
                <a:solidFill>
                  <a:srgbClr val="222222"/>
                </a:solidFill>
                <a:latin typeface="Arial"/>
                <a:ea typeface="Times New Roman"/>
                <a:cs typeface="Times New Roman"/>
              </a:rPr>
              <a:t>experience</a:t>
            </a:r>
            <a:r>
              <a:rPr lang="da-DK" dirty="0">
                <a:solidFill>
                  <a:srgbClr val="222222"/>
                </a:solidFill>
                <a:latin typeface="Arial"/>
                <a:ea typeface="Times New Roman"/>
                <a:cs typeface="Times New Roman"/>
              </a:rPr>
              <a:t> of </a:t>
            </a:r>
            <a:r>
              <a:rPr lang="da-DK" dirty="0" err="1">
                <a:solidFill>
                  <a:srgbClr val="222222"/>
                </a:solidFill>
                <a:latin typeface="Arial"/>
                <a:ea typeface="Times New Roman"/>
                <a:cs typeface="Times New Roman"/>
              </a:rPr>
              <a:t>violence</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Only</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psychological</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violence</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can</a:t>
            </a:r>
            <a:r>
              <a:rPr lang="da-DK" dirty="0">
                <a:solidFill>
                  <a:srgbClr val="222222"/>
                </a:solidFill>
                <a:latin typeface="Arial"/>
                <a:ea typeface="Times New Roman"/>
                <a:cs typeface="Times New Roman"/>
              </a:rPr>
              <a:t> act </a:t>
            </a:r>
            <a:r>
              <a:rPr lang="da-DK" dirty="0" err="1">
                <a:solidFill>
                  <a:srgbClr val="222222"/>
                </a:solidFill>
                <a:latin typeface="Arial"/>
                <a:ea typeface="Times New Roman"/>
                <a:cs typeface="Times New Roman"/>
              </a:rPr>
              <a:t>alone</a:t>
            </a:r>
            <a:r>
              <a:rPr lang="da-DK" dirty="0">
                <a:solidFill>
                  <a:srgbClr val="222222"/>
                </a:solidFill>
                <a:latin typeface="Arial"/>
                <a:ea typeface="Times New Roman"/>
                <a:cs typeface="Times New Roman"/>
              </a:rPr>
              <a:t>.</a:t>
            </a:r>
          </a:p>
          <a:p>
            <a:pPr>
              <a:lnSpc>
                <a:spcPct val="115000"/>
              </a:lnSpc>
              <a:spcAft>
                <a:spcPts val="999"/>
              </a:spcAft>
            </a:pPr>
            <a:r>
              <a:rPr lang="da-DK" dirty="0">
                <a:solidFill>
                  <a:srgbClr val="222222"/>
                </a:solidFill>
                <a:latin typeface="Arial"/>
                <a:ea typeface="Times New Roman"/>
                <a:cs typeface="Times New Roman"/>
              </a:rPr>
              <a:t> </a:t>
            </a:r>
            <a:endParaRPr lang="da-DK" sz="1100" dirty="0">
              <a:ea typeface="Calibri"/>
              <a:cs typeface="Times New Roman"/>
            </a:endParaRPr>
          </a:p>
          <a:p>
            <a:r>
              <a:rPr lang="da-DK" dirty="0">
                <a:solidFill>
                  <a:srgbClr val="222222"/>
                </a:solidFill>
                <a:latin typeface="Arial"/>
                <a:ea typeface="Times New Roman"/>
              </a:rPr>
              <a:t>Here </a:t>
            </a:r>
            <a:r>
              <a:rPr lang="da-DK" dirty="0" err="1">
                <a:solidFill>
                  <a:srgbClr val="222222"/>
                </a:solidFill>
                <a:latin typeface="Arial"/>
                <a:ea typeface="Times New Roman"/>
              </a:rPr>
              <a:t>we</a:t>
            </a:r>
            <a:r>
              <a:rPr lang="da-DK" dirty="0">
                <a:solidFill>
                  <a:srgbClr val="222222"/>
                </a:solidFill>
                <a:latin typeface="Arial"/>
                <a:ea typeface="Times New Roman"/>
              </a:rPr>
              <a:t> do not </a:t>
            </a:r>
            <a:r>
              <a:rPr lang="da-DK" dirty="0" err="1">
                <a:solidFill>
                  <a:srgbClr val="222222"/>
                </a:solidFill>
                <a:latin typeface="Arial"/>
                <a:ea typeface="Times New Roman"/>
              </a:rPr>
              <a:t>take</a:t>
            </a:r>
            <a:r>
              <a:rPr lang="da-DK" dirty="0">
                <a:solidFill>
                  <a:srgbClr val="222222"/>
                </a:solidFill>
                <a:latin typeface="Arial"/>
                <a:ea typeface="Times New Roman"/>
              </a:rPr>
              <a:t> </a:t>
            </a:r>
            <a:r>
              <a:rPr lang="da-DK" dirty="0" err="1">
                <a:solidFill>
                  <a:srgbClr val="222222"/>
                </a:solidFill>
                <a:latin typeface="Arial"/>
                <a:ea typeface="Times New Roman"/>
              </a:rPr>
              <a:t>into</a:t>
            </a:r>
            <a:r>
              <a:rPr lang="da-DK" dirty="0">
                <a:solidFill>
                  <a:srgbClr val="222222"/>
                </a:solidFill>
                <a:latin typeface="Arial"/>
                <a:ea typeface="Times New Roman"/>
              </a:rPr>
              <a:t> </a:t>
            </a:r>
            <a:r>
              <a:rPr lang="da-DK" dirty="0" err="1">
                <a:solidFill>
                  <a:srgbClr val="222222"/>
                </a:solidFill>
                <a:latin typeface="Arial"/>
                <a:ea typeface="Times New Roman"/>
              </a:rPr>
              <a:t>consideration</a:t>
            </a:r>
            <a:r>
              <a:rPr lang="da-DK" dirty="0">
                <a:solidFill>
                  <a:srgbClr val="222222"/>
                </a:solidFill>
                <a:latin typeface="Arial"/>
                <a:ea typeface="Times New Roman"/>
              </a:rPr>
              <a:t> the </a:t>
            </a:r>
            <a:r>
              <a:rPr lang="da-DK" dirty="0" err="1">
                <a:solidFill>
                  <a:srgbClr val="222222"/>
                </a:solidFill>
                <a:latin typeface="Arial"/>
                <a:ea typeface="Times New Roman"/>
              </a:rPr>
              <a:t>motives</a:t>
            </a:r>
            <a:r>
              <a:rPr lang="da-DK" dirty="0">
                <a:solidFill>
                  <a:srgbClr val="222222"/>
                </a:solidFill>
                <a:latin typeface="Arial"/>
                <a:ea typeface="Times New Roman"/>
              </a:rPr>
              <a:t> </a:t>
            </a:r>
            <a:r>
              <a:rPr lang="da-DK" dirty="0" err="1">
                <a:solidFill>
                  <a:srgbClr val="222222"/>
                </a:solidFill>
                <a:latin typeface="Arial"/>
                <a:ea typeface="Times New Roman"/>
              </a:rPr>
              <a:t>behind</a:t>
            </a:r>
            <a:r>
              <a:rPr lang="da-DK" dirty="0">
                <a:solidFill>
                  <a:srgbClr val="222222"/>
                </a:solidFill>
                <a:latin typeface="Arial"/>
                <a:ea typeface="Times New Roman"/>
              </a:rPr>
              <a:t> the </a:t>
            </a:r>
            <a:r>
              <a:rPr lang="da-DK" dirty="0" err="1">
                <a:solidFill>
                  <a:srgbClr val="222222"/>
                </a:solidFill>
                <a:latin typeface="Arial"/>
                <a:ea typeface="Times New Roman"/>
              </a:rPr>
              <a:t>violence</a:t>
            </a:r>
            <a:r>
              <a:rPr lang="da-DK" dirty="0">
                <a:solidFill>
                  <a:srgbClr val="222222"/>
                </a:solidFill>
                <a:latin typeface="Arial"/>
                <a:ea typeface="Times New Roman"/>
              </a:rPr>
              <a:t>, </a:t>
            </a:r>
            <a:r>
              <a:rPr lang="da-DK" dirty="0" err="1">
                <a:solidFill>
                  <a:srgbClr val="222222"/>
                </a:solidFill>
                <a:latin typeface="Arial"/>
                <a:ea typeface="Times New Roman"/>
              </a:rPr>
              <a:t>whether</a:t>
            </a:r>
            <a:r>
              <a:rPr lang="da-DK" dirty="0">
                <a:solidFill>
                  <a:srgbClr val="222222"/>
                </a:solidFill>
                <a:latin typeface="Arial"/>
                <a:ea typeface="Times New Roman"/>
              </a:rPr>
              <a:t> it </a:t>
            </a:r>
            <a:r>
              <a:rPr lang="da-DK" dirty="0" err="1">
                <a:solidFill>
                  <a:srgbClr val="222222"/>
                </a:solidFill>
                <a:latin typeface="Arial"/>
                <a:ea typeface="Times New Roman"/>
              </a:rPr>
              <a:t>was</a:t>
            </a:r>
            <a:r>
              <a:rPr lang="da-DK" dirty="0">
                <a:solidFill>
                  <a:srgbClr val="222222"/>
                </a:solidFill>
                <a:latin typeface="Arial"/>
                <a:ea typeface="Times New Roman"/>
              </a:rPr>
              <a:t> a </a:t>
            </a:r>
            <a:r>
              <a:rPr lang="da-DK" dirty="0" err="1">
                <a:solidFill>
                  <a:srgbClr val="222222"/>
                </a:solidFill>
                <a:latin typeface="Arial"/>
                <a:ea typeface="Times New Roman"/>
              </a:rPr>
              <a:t>mistake</a:t>
            </a:r>
            <a:r>
              <a:rPr lang="da-DK" dirty="0">
                <a:solidFill>
                  <a:srgbClr val="222222"/>
                </a:solidFill>
                <a:latin typeface="Arial"/>
                <a:ea typeface="Times New Roman"/>
              </a:rPr>
              <a:t>, </a:t>
            </a:r>
            <a:r>
              <a:rPr lang="da-DK" dirty="0" err="1">
                <a:solidFill>
                  <a:srgbClr val="222222"/>
                </a:solidFill>
                <a:latin typeface="Arial"/>
                <a:ea typeface="Times New Roman"/>
              </a:rPr>
              <a:t>whether</a:t>
            </a:r>
            <a:r>
              <a:rPr lang="da-DK" dirty="0">
                <a:solidFill>
                  <a:srgbClr val="222222"/>
                </a:solidFill>
                <a:latin typeface="Arial"/>
                <a:ea typeface="Times New Roman"/>
              </a:rPr>
              <a:t> the </a:t>
            </a:r>
            <a:r>
              <a:rPr lang="da-DK" dirty="0" err="1">
                <a:solidFill>
                  <a:srgbClr val="222222"/>
                </a:solidFill>
                <a:latin typeface="Arial"/>
                <a:ea typeface="Times New Roman"/>
              </a:rPr>
              <a:t>adult</a:t>
            </a:r>
            <a:r>
              <a:rPr lang="da-DK" dirty="0">
                <a:solidFill>
                  <a:srgbClr val="222222"/>
                </a:solidFill>
                <a:latin typeface="Arial"/>
                <a:ea typeface="Times New Roman"/>
              </a:rPr>
              <a:t> </a:t>
            </a:r>
            <a:r>
              <a:rPr lang="da-DK" dirty="0" err="1">
                <a:solidFill>
                  <a:srgbClr val="222222"/>
                </a:solidFill>
                <a:latin typeface="Arial"/>
                <a:ea typeface="Times New Roman"/>
              </a:rPr>
              <a:t>was</a:t>
            </a:r>
            <a:r>
              <a:rPr lang="da-DK" dirty="0">
                <a:solidFill>
                  <a:srgbClr val="222222"/>
                </a:solidFill>
                <a:latin typeface="Arial"/>
                <a:ea typeface="Times New Roman"/>
              </a:rPr>
              <a:t> temperamental or </a:t>
            </a:r>
            <a:r>
              <a:rPr lang="da-DK" dirty="0" err="1">
                <a:solidFill>
                  <a:srgbClr val="222222"/>
                </a:solidFill>
                <a:latin typeface="Arial"/>
                <a:ea typeface="Times New Roman"/>
              </a:rPr>
              <a:t>without</a:t>
            </a:r>
            <a:r>
              <a:rPr lang="da-DK" dirty="0">
                <a:solidFill>
                  <a:srgbClr val="222222"/>
                </a:solidFill>
                <a:latin typeface="Arial"/>
                <a:ea typeface="Times New Roman"/>
              </a:rPr>
              <a:t> </a:t>
            </a:r>
            <a:r>
              <a:rPr lang="da-DK" dirty="0" err="1">
                <a:solidFill>
                  <a:srgbClr val="222222"/>
                </a:solidFill>
                <a:latin typeface="Arial"/>
                <a:ea typeface="Times New Roman"/>
              </a:rPr>
              <a:t>self-control</a:t>
            </a:r>
            <a:r>
              <a:rPr lang="da-DK" dirty="0">
                <a:solidFill>
                  <a:srgbClr val="222222"/>
                </a:solidFill>
                <a:latin typeface="Arial"/>
                <a:ea typeface="Times New Roman"/>
              </a:rPr>
              <a:t>. Here </a:t>
            </a:r>
            <a:r>
              <a:rPr lang="da-DK" dirty="0" err="1">
                <a:solidFill>
                  <a:srgbClr val="222222"/>
                </a:solidFill>
                <a:latin typeface="Arial"/>
                <a:ea typeface="Times New Roman"/>
              </a:rPr>
              <a:t>we</a:t>
            </a:r>
            <a:r>
              <a:rPr lang="da-DK" dirty="0">
                <a:solidFill>
                  <a:srgbClr val="222222"/>
                </a:solidFill>
                <a:latin typeface="Arial"/>
                <a:ea typeface="Times New Roman"/>
              </a:rPr>
              <a:t> </a:t>
            </a:r>
            <a:r>
              <a:rPr lang="da-DK" dirty="0" err="1">
                <a:solidFill>
                  <a:srgbClr val="222222"/>
                </a:solidFill>
                <a:latin typeface="Arial"/>
                <a:ea typeface="Times New Roman"/>
              </a:rPr>
              <a:t>only</a:t>
            </a:r>
            <a:r>
              <a:rPr lang="da-DK" dirty="0">
                <a:solidFill>
                  <a:srgbClr val="222222"/>
                </a:solidFill>
                <a:latin typeface="Arial"/>
                <a:ea typeface="Times New Roman"/>
              </a:rPr>
              <a:t> </a:t>
            </a:r>
            <a:r>
              <a:rPr lang="da-DK" dirty="0" err="1">
                <a:solidFill>
                  <a:srgbClr val="222222"/>
                </a:solidFill>
                <a:latin typeface="Arial"/>
                <a:ea typeface="Times New Roman"/>
              </a:rPr>
              <a:t>see</a:t>
            </a:r>
            <a:r>
              <a:rPr lang="da-DK" dirty="0">
                <a:solidFill>
                  <a:srgbClr val="222222"/>
                </a:solidFill>
                <a:latin typeface="Arial"/>
                <a:ea typeface="Times New Roman"/>
              </a:rPr>
              <a:t> the </a:t>
            </a:r>
            <a:r>
              <a:rPr lang="da-DK" dirty="0" err="1">
                <a:solidFill>
                  <a:srgbClr val="222222"/>
                </a:solidFill>
                <a:latin typeface="Arial"/>
                <a:ea typeface="Times New Roman"/>
              </a:rPr>
              <a:t>occurring</a:t>
            </a:r>
            <a:r>
              <a:rPr lang="da-DK" dirty="0">
                <a:solidFill>
                  <a:srgbClr val="222222"/>
                </a:solidFill>
                <a:latin typeface="Arial"/>
                <a:ea typeface="Times New Roman"/>
              </a:rPr>
              <a:t> </a:t>
            </a:r>
            <a:r>
              <a:rPr lang="da-DK" dirty="0" err="1">
                <a:solidFill>
                  <a:srgbClr val="222222"/>
                </a:solidFill>
                <a:latin typeface="Arial"/>
                <a:ea typeface="Times New Roman"/>
              </a:rPr>
              <a:t>active</a:t>
            </a:r>
            <a:r>
              <a:rPr lang="da-DK" dirty="0">
                <a:solidFill>
                  <a:srgbClr val="222222"/>
                </a:solidFill>
                <a:latin typeface="Arial"/>
                <a:ea typeface="Times New Roman"/>
              </a:rPr>
              <a:t> actions or </a:t>
            </a:r>
            <a:r>
              <a:rPr lang="da-DK" dirty="0" err="1">
                <a:solidFill>
                  <a:srgbClr val="222222"/>
                </a:solidFill>
                <a:latin typeface="Arial"/>
                <a:ea typeface="Times New Roman"/>
              </a:rPr>
              <a:t>omissions</a:t>
            </a:r>
            <a:r>
              <a:rPr lang="da-DK" dirty="0">
                <a:solidFill>
                  <a:srgbClr val="222222"/>
                </a:solidFill>
                <a:latin typeface="Arial"/>
                <a:ea typeface="Times New Roman"/>
              </a:rPr>
              <a:t> (the passive </a:t>
            </a:r>
            <a:r>
              <a:rPr lang="da-DK" dirty="0" err="1">
                <a:solidFill>
                  <a:srgbClr val="222222"/>
                </a:solidFill>
                <a:latin typeface="Arial"/>
                <a:ea typeface="Times New Roman"/>
              </a:rPr>
              <a:t>violence</a:t>
            </a:r>
            <a:r>
              <a:rPr lang="da-DK" dirty="0">
                <a:solidFill>
                  <a:srgbClr val="222222"/>
                </a:solidFill>
                <a:latin typeface="Arial"/>
                <a:ea typeface="Times New Roman"/>
              </a:rPr>
              <a:t>) (</a:t>
            </a:r>
            <a:r>
              <a:rPr lang="da-DK" dirty="0" err="1">
                <a:solidFill>
                  <a:srgbClr val="222222"/>
                </a:solidFill>
                <a:latin typeface="Arial"/>
                <a:ea typeface="Times New Roman"/>
              </a:rPr>
              <a:t>Creighton</a:t>
            </a:r>
            <a:r>
              <a:rPr lang="da-DK" dirty="0">
                <a:solidFill>
                  <a:srgbClr val="222222"/>
                </a:solidFill>
                <a:latin typeface="Arial"/>
                <a:ea typeface="Times New Roman"/>
              </a:rPr>
              <a:t>, 2002).</a:t>
            </a:r>
            <a:br>
              <a:rPr lang="da-DK" dirty="0">
                <a:solidFill>
                  <a:srgbClr val="222222"/>
                </a:solidFill>
                <a:latin typeface="Arial"/>
                <a:ea typeface="Times New Roman"/>
              </a:rPr>
            </a:br>
            <a:r>
              <a:rPr lang="da-DK" dirty="0">
                <a:solidFill>
                  <a:srgbClr val="222222"/>
                </a:solidFill>
                <a:latin typeface="Arial"/>
                <a:ea typeface="Times New Roman"/>
              </a:rPr>
              <a:t/>
            </a:r>
            <a:br>
              <a:rPr lang="da-DK" dirty="0">
                <a:solidFill>
                  <a:srgbClr val="222222"/>
                </a:solidFill>
                <a:latin typeface="Arial"/>
                <a:ea typeface="Times New Roman"/>
              </a:rPr>
            </a:br>
            <a:r>
              <a:rPr lang="da-DK" dirty="0">
                <a:solidFill>
                  <a:srgbClr val="222222"/>
                </a:solidFill>
                <a:latin typeface="Arial"/>
                <a:ea typeface="Times New Roman"/>
              </a:rPr>
              <a:t>In </a:t>
            </a:r>
            <a:r>
              <a:rPr lang="da-DK" dirty="0" err="1">
                <a:solidFill>
                  <a:srgbClr val="222222"/>
                </a:solidFill>
                <a:latin typeface="Arial"/>
                <a:ea typeface="Times New Roman"/>
              </a:rPr>
              <a:t>developmental</a:t>
            </a:r>
            <a:r>
              <a:rPr lang="da-DK" dirty="0">
                <a:solidFill>
                  <a:srgbClr val="222222"/>
                </a:solidFill>
                <a:latin typeface="Arial"/>
                <a:ea typeface="Times New Roman"/>
              </a:rPr>
              <a:t> </a:t>
            </a:r>
            <a:r>
              <a:rPr lang="da-DK" dirty="0" err="1">
                <a:solidFill>
                  <a:srgbClr val="222222"/>
                </a:solidFill>
                <a:latin typeface="Arial"/>
                <a:ea typeface="Times New Roman"/>
              </a:rPr>
              <a:t>psychology</a:t>
            </a:r>
            <a:r>
              <a:rPr lang="da-DK" dirty="0">
                <a:solidFill>
                  <a:srgbClr val="222222"/>
                </a:solidFill>
                <a:latin typeface="Arial"/>
                <a:ea typeface="Times New Roman"/>
              </a:rPr>
              <a:t>, the </a:t>
            </a:r>
            <a:r>
              <a:rPr lang="da-DK" dirty="0" err="1">
                <a:solidFill>
                  <a:srgbClr val="222222"/>
                </a:solidFill>
                <a:latin typeface="Arial"/>
                <a:ea typeface="Times New Roman"/>
              </a:rPr>
              <a:t>concept</a:t>
            </a:r>
            <a:r>
              <a:rPr lang="da-DK" dirty="0">
                <a:solidFill>
                  <a:srgbClr val="222222"/>
                </a:solidFill>
                <a:latin typeface="Arial"/>
                <a:ea typeface="Times New Roman"/>
              </a:rPr>
              <a:t> of '</a:t>
            </a:r>
            <a:r>
              <a:rPr lang="da-DK" dirty="0" err="1">
                <a:solidFill>
                  <a:srgbClr val="222222"/>
                </a:solidFill>
                <a:latin typeface="Arial"/>
                <a:ea typeface="Times New Roman"/>
              </a:rPr>
              <a:t>violence</a:t>
            </a:r>
            <a:r>
              <a:rPr lang="da-DK" dirty="0">
                <a:solidFill>
                  <a:srgbClr val="222222"/>
                </a:solidFill>
                <a:latin typeface="Arial"/>
                <a:ea typeface="Times New Roman"/>
              </a:rPr>
              <a:t>' </a:t>
            </a:r>
            <a:r>
              <a:rPr lang="da-DK" dirty="0" err="1">
                <a:solidFill>
                  <a:srgbClr val="222222"/>
                </a:solidFill>
                <a:latin typeface="Arial"/>
                <a:ea typeface="Times New Roman"/>
              </a:rPr>
              <a:t>involving</a:t>
            </a:r>
            <a:r>
              <a:rPr lang="da-DK" dirty="0">
                <a:solidFill>
                  <a:srgbClr val="222222"/>
                </a:solidFill>
                <a:latin typeface="Arial"/>
                <a:ea typeface="Times New Roman"/>
              </a:rPr>
              <a:t> </a:t>
            </a:r>
            <a:r>
              <a:rPr lang="da-DK" dirty="0" err="1">
                <a:solidFill>
                  <a:srgbClr val="222222"/>
                </a:solidFill>
                <a:latin typeface="Arial"/>
                <a:ea typeface="Times New Roman"/>
              </a:rPr>
              <a:t>children</a:t>
            </a:r>
            <a:r>
              <a:rPr lang="da-DK" dirty="0">
                <a:solidFill>
                  <a:srgbClr val="222222"/>
                </a:solidFill>
                <a:latin typeface="Arial"/>
                <a:ea typeface="Times New Roman"/>
              </a:rPr>
              <a:t> is </a:t>
            </a:r>
            <a:r>
              <a:rPr lang="da-DK" dirty="0" err="1">
                <a:solidFill>
                  <a:srgbClr val="222222"/>
                </a:solidFill>
                <a:latin typeface="Arial"/>
                <a:ea typeface="Times New Roman"/>
              </a:rPr>
              <a:t>often</a:t>
            </a:r>
            <a:r>
              <a:rPr lang="da-DK" dirty="0">
                <a:solidFill>
                  <a:srgbClr val="222222"/>
                </a:solidFill>
                <a:latin typeface="Arial"/>
                <a:ea typeface="Times New Roman"/>
              </a:rPr>
              <a:t> </a:t>
            </a:r>
            <a:r>
              <a:rPr lang="da-DK" dirty="0" err="1">
                <a:solidFill>
                  <a:srgbClr val="222222"/>
                </a:solidFill>
                <a:latin typeface="Arial"/>
                <a:ea typeface="Times New Roman"/>
              </a:rPr>
              <a:t>associated</a:t>
            </a:r>
            <a:r>
              <a:rPr lang="da-DK" dirty="0">
                <a:solidFill>
                  <a:srgbClr val="222222"/>
                </a:solidFill>
                <a:latin typeface="Arial"/>
                <a:ea typeface="Times New Roman"/>
              </a:rPr>
              <a:t> with aggressive </a:t>
            </a:r>
            <a:r>
              <a:rPr lang="da-DK" dirty="0" err="1">
                <a:solidFill>
                  <a:srgbClr val="222222"/>
                </a:solidFill>
                <a:latin typeface="Arial"/>
                <a:ea typeface="Times New Roman"/>
              </a:rPr>
              <a:t>tendencies</a:t>
            </a:r>
            <a:r>
              <a:rPr lang="da-DK" dirty="0">
                <a:solidFill>
                  <a:srgbClr val="222222"/>
                </a:solidFill>
                <a:latin typeface="Arial"/>
                <a:ea typeface="Times New Roman"/>
              </a:rPr>
              <a:t> in the </a:t>
            </a:r>
            <a:r>
              <a:rPr lang="da-DK" dirty="0" err="1">
                <a:solidFill>
                  <a:srgbClr val="222222"/>
                </a:solidFill>
                <a:latin typeface="Arial"/>
                <a:ea typeface="Times New Roman"/>
              </a:rPr>
              <a:t>children</a:t>
            </a:r>
            <a:r>
              <a:rPr lang="da-DK" dirty="0">
                <a:solidFill>
                  <a:srgbClr val="222222"/>
                </a:solidFill>
                <a:latin typeface="Arial"/>
                <a:ea typeface="Times New Roman"/>
              </a:rPr>
              <a:t> or </a:t>
            </a:r>
            <a:r>
              <a:rPr lang="da-DK" dirty="0" err="1">
                <a:solidFill>
                  <a:srgbClr val="222222"/>
                </a:solidFill>
                <a:latin typeface="Arial"/>
                <a:ea typeface="Times New Roman"/>
              </a:rPr>
              <a:t>risk</a:t>
            </a:r>
            <a:r>
              <a:rPr lang="da-DK" dirty="0">
                <a:solidFill>
                  <a:srgbClr val="222222"/>
                </a:solidFill>
                <a:latin typeface="Arial"/>
                <a:ea typeface="Times New Roman"/>
              </a:rPr>
              <a:t> of </a:t>
            </a:r>
            <a:r>
              <a:rPr lang="da-DK" dirty="0" err="1">
                <a:solidFill>
                  <a:srgbClr val="222222"/>
                </a:solidFill>
                <a:latin typeface="Arial"/>
                <a:ea typeface="Times New Roman"/>
              </a:rPr>
              <a:t>delinquency</a:t>
            </a:r>
            <a:r>
              <a:rPr lang="da-DK" dirty="0">
                <a:solidFill>
                  <a:srgbClr val="222222"/>
                </a:solidFill>
                <a:latin typeface="Arial"/>
                <a:ea typeface="Times New Roman"/>
              </a:rPr>
              <a:t> (</a:t>
            </a:r>
            <a:r>
              <a:rPr lang="da-DK" dirty="0" err="1">
                <a:solidFill>
                  <a:srgbClr val="222222"/>
                </a:solidFill>
                <a:latin typeface="Arial"/>
                <a:ea typeface="Times New Roman"/>
              </a:rPr>
              <a:t>Papalia</a:t>
            </a:r>
            <a:r>
              <a:rPr lang="da-DK" dirty="0">
                <a:solidFill>
                  <a:srgbClr val="222222"/>
                </a:solidFill>
                <a:latin typeface="Arial"/>
                <a:ea typeface="Times New Roman"/>
              </a:rPr>
              <a:t>, Olds, &amp; Feldman, 2002). At Berk (2000) </a:t>
            </a:r>
            <a:r>
              <a:rPr lang="da-DK" dirty="0" err="1">
                <a:solidFill>
                  <a:srgbClr val="222222"/>
                </a:solidFill>
                <a:latin typeface="Arial"/>
                <a:ea typeface="Times New Roman"/>
              </a:rPr>
              <a:t>however</a:t>
            </a:r>
            <a:r>
              <a:rPr lang="da-DK" dirty="0">
                <a:solidFill>
                  <a:srgbClr val="222222"/>
                </a:solidFill>
                <a:latin typeface="Arial"/>
                <a:ea typeface="Times New Roman"/>
              </a:rPr>
              <a:t>, </a:t>
            </a:r>
            <a:r>
              <a:rPr lang="da-DK" dirty="0" err="1">
                <a:solidFill>
                  <a:srgbClr val="222222"/>
                </a:solidFill>
                <a:latin typeface="Arial"/>
                <a:ea typeface="Times New Roman"/>
              </a:rPr>
              <a:t>there</a:t>
            </a:r>
            <a:r>
              <a:rPr lang="da-DK" dirty="0">
                <a:solidFill>
                  <a:srgbClr val="222222"/>
                </a:solidFill>
                <a:latin typeface="Arial"/>
                <a:ea typeface="Times New Roman"/>
              </a:rPr>
              <a:t> is a </a:t>
            </a:r>
            <a:r>
              <a:rPr lang="da-DK" dirty="0" err="1">
                <a:solidFill>
                  <a:srgbClr val="222222"/>
                </a:solidFill>
                <a:latin typeface="Arial"/>
                <a:ea typeface="Times New Roman"/>
              </a:rPr>
              <a:t>chapter</a:t>
            </a:r>
            <a:r>
              <a:rPr lang="da-DK" dirty="0">
                <a:solidFill>
                  <a:srgbClr val="222222"/>
                </a:solidFill>
                <a:latin typeface="Arial"/>
                <a:ea typeface="Times New Roman"/>
              </a:rPr>
              <a:t> on "Child </a:t>
            </a:r>
            <a:r>
              <a:rPr lang="da-DK" dirty="0" err="1">
                <a:solidFill>
                  <a:srgbClr val="222222"/>
                </a:solidFill>
                <a:latin typeface="Arial"/>
                <a:ea typeface="Times New Roman"/>
              </a:rPr>
              <a:t>Maltreatment</a:t>
            </a:r>
            <a:r>
              <a:rPr lang="da-DK" dirty="0">
                <a:solidFill>
                  <a:srgbClr val="222222"/>
                </a:solidFill>
                <a:latin typeface="Arial"/>
                <a:ea typeface="Times New Roman"/>
              </a:rPr>
              <a:t>" (</a:t>
            </a:r>
            <a:r>
              <a:rPr lang="da-DK" dirty="0" err="1">
                <a:solidFill>
                  <a:srgbClr val="222222"/>
                </a:solidFill>
                <a:latin typeface="Arial"/>
                <a:ea typeface="Times New Roman"/>
              </a:rPr>
              <a:t>child</a:t>
            </a:r>
            <a:r>
              <a:rPr lang="da-DK" dirty="0">
                <a:solidFill>
                  <a:srgbClr val="222222"/>
                </a:solidFill>
                <a:latin typeface="Arial"/>
                <a:ea typeface="Times New Roman"/>
              </a:rPr>
              <a:t> </a:t>
            </a:r>
            <a:r>
              <a:rPr lang="da-DK" dirty="0" err="1">
                <a:solidFill>
                  <a:srgbClr val="222222"/>
                </a:solidFill>
                <a:latin typeface="Arial"/>
                <a:ea typeface="Times New Roman"/>
              </a:rPr>
              <a:t>abuse</a:t>
            </a:r>
            <a:r>
              <a:rPr lang="da-DK" dirty="0">
                <a:solidFill>
                  <a:srgbClr val="222222"/>
                </a:solidFill>
                <a:latin typeface="Arial"/>
                <a:ea typeface="Times New Roman"/>
              </a:rPr>
              <a:t>), in </a:t>
            </a:r>
            <a:r>
              <a:rPr lang="da-DK" dirty="0" err="1">
                <a:solidFill>
                  <a:srgbClr val="222222"/>
                </a:solidFill>
                <a:latin typeface="Arial"/>
                <a:ea typeface="Times New Roman"/>
              </a:rPr>
              <a:t>which</a:t>
            </a:r>
            <a:r>
              <a:rPr lang="da-DK" dirty="0">
                <a:solidFill>
                  <a:srgbClr val="222222"/>
                </a:solidFill>
                <a:latin typeface="Arial"/>
                <a:ea typeface="Times New Roman"/>
              </a:rPr>
              <a:t> </a:t>
            </a:r>
            <a:r>
              <a:rPr lang="da-DK" dirty="0" err="1">
                <a:solidFill>
                  <a:srgbClr val="222222"/>
                </a:solidFill>
                <a:latin typeface="Arial"/>
                <a:ea typeface="Times New Roman"/>
              </a:rPr>
              <a:t>she</a:t>
            </a:r>
            <a:r>
              <a:rPr lang="da-DK" dirty="0">
                <a:solidFill>
                  <a:srgbClr val="222222"/>
                </a:solidFill>
                <a:latin typeface="Arial"/>
                <a:ea typeface="Times New Roman"/>
              </a:rPr>
              <a:t> </a:t>
            </a:r>
            <a:r>
              <a:rPr lang="da-DK" dirty="0" err="1">
                <a:solidFill>
                  <a:srgbClr val="222222"/>
                </a:solidFill>
                <a:latin typeface="Arial"/>
                <a:ea typeface="Times New Roman"/>
              </a:rPr>
              <a:t>emphasizes</a:t>
            </a:r>
            <a:r>
              <a:rPr lang="da-DK" dirty="0">
                <a:solidFill>
                  <a:srgbClr val="222222"/>
                </a:solidFill>
                <a:latin typeface="Arial"/>
                <a:ea typeface="Times New Roman"/>
              </a:rPr>
              <a:t> </a:t>
            </a:r>
            <a:r>
              <a:rPr lang="da-DK" dirty="0" err="1">
                <a:solidFill>
                  <a:srgbClr val="222222"/>
                </a:solidFill>
                <a:latin typeface="Arial"/>
                <a:ea typeface="Times New Roman"/>
              </a:rPr>
              <a:t>that</a:t>
            </a:r>
            <a:r>
              <a:rPr lang="da-DK" dirty="0">
                <a:solidFill>
                  <a:srgbClr val="222222"/>
                </a:solidFill>
                <a:latin typeface="Arial"/>
                <a:ea typeface="Times New Roman"/>
              </a:rPr>
              <a:t> it is </a:t>
            </a:r>
            <a:r>
              <a:rPr lang="da-DK" dirty="0" err="1">
                <a:solidFill>
                  <a:srgbClr val="222222"/>
                </a:solidFill>
                <a:latin typeface="Arial"/>
                <a:ea typeface="Times New Roman"/>
              </a:rPr>
              <a:t>important</a:t>
            </a:r>
            <a:r>
              <a:rPr lang="da-DK" dirty="0">
                <a:solidFill>
                  <a:srgbClr val="222222"/>
                </a:solidFill>
                <a:latin typeface="Arial"/>
                <a:ea typeface="Times New Roman"/>
              </a:rPr>
              <a:t> not to have </a:t>
            </a:r>
            <a:r>
              <a:rPr lang="da-DK" dirty="0" err="1">
                <a:solidFill>
                  <a:srgbClr val="222222"/>
                </a:solidFill>
                <a:latin typeface="Arial"/>
                <a:ea typeface="Times New Roman"/>
              </a:rPr>
              <a:t>too</a:t>
            </a:r>
            <a:r>
              <a:rPr lang="da-DK" dirty="0">
                <a:solidFill>
                  <a:srgbClr val="222222"/>
                </a:solidFill>
                <a:latin typeface="Arial"/>
                <a:ea typeface="Times New Roman"/>
              </a:rPr>
              <a:t> </a:t>
            </a:r>
            <a:r>
              <a:rPr lang="da-DK" dirty="0" err="1">
                <a:solidFill>
                  <a:srgbClr val="222222"/>
                </a:solidFill>
                <a:latin typeface="Arial"/>
                <a:ea typeface="Times New Roman"/>
              </a:rPr>
              <a:t>narrow</a:t>
            </a:r>
            <a:r>
              <a:rPr lang="da-DK" dirty="0">
                <a:solidFill>
                  <a:srgbClr val="222222"/>
                </a:solidFill>
                <a:latin typeface="Arial"/>
                <a:ea typeface="Times New Roman"/>
              </a:rPr>
              <a:t> a definition. From the professional side, it is a </a:t>
            </a:r>
            <a:r>
              <a:rPr lang="da-DK" dirty="0" err="1">
                <a:solidFill>
                  <a:srgbClr val="222222"/>
                </a:solidFill>
                <a:latin typeface="Arial"/>
                <a:ea typeface="Times New Roman"/>
              </a:rPr>
              <a:t>relatively</a:t>
            </a:r>
            <a:r>
              <a:rPr lang="da-DK" dirty="0">
                <a:solidFill>
                  <a:srgbClr val="222222"/>
                </a:solidFill>
                <a:latin typeface="Arial"/>
                <a:ea typeface="Times New Roman"/>
              </a:rPr>
              <a:t> new </a:t>
            </a:r>
            <a:r>
              <a:rPr lang="da-DK" dirty="0" err="1">
                <a:solidFill>
                  <a:srgbClr val="222222"/>
                </a:solidFill>
                <a:latin typeface="Arial"/>
                <a:ea typeface="Times New Roman"/>
              </a:rPr>
              <a:t>phenomenon</a:t>
            </a:r>
            <a:r>
              <a:rPr lang="da-DK" dirty="0">
                <a:solidFill>
                  <a:srgbClr val="222222"/>
                </a:solidFill>
                <a:latin typeface="Arial"/>
                <a:ea typeface="Times New Roman"/>
              </a:rPr>
              <a:t> to deal with </a:t>
            </a:r>
            <a:r>
              <a:rPr lang="da-DK" dirty="0" err="1">
                <a:solidFill>
                  <a:srgbClr val="222222"/>
                </a:solidFill>
                <a:latin typeface="Arial"/>
                <a:ea typeface="Times New Roman"/>
              </a:rPr>
              <a:t>violence</a:t>
            </a:r>
            <a:r>
              <a:rPr lang="da-DK" dirty="0">
                <a:solidFill>
                  <a:srgbClr val="222222"/>
                </a:solidFill>
                <a:latin typeface="Arial"/>
                <a:ea typeface="Times New Roman"/>
              </a:rPr>
              <a:t> </a:t>
            </a:r>
            <a:r>
              <a:rPr lang="da-DK" dirty="0" err="1">
                <a:solidFill>
                  <a:srgbClr val="222222"/>
                </a:solidFill>
                <a:latin typeface="Arial"/>
                <a:ea typeface="Times New Roman"/>
              </a:rPr>
              <a:t>against</a:t>
            </a:r>
            <a:r>
              <a:rPr lang="da-DK" dirty="0">
                <a:solidFill>
                  <a:srgbClr val="222222"/>
                </a:solidFill>
                <a:latin typeface="Arial"/>
                <a:ea typeface="Times New Roman"/>
              </a:rPr>
              <a:t> </a:t>
            </a:r>
            <a:r>
              <a:rPr lang="da-DK" dirty="0" err="1">
                <a:solidFill>
                  <a:srgbClr val="222222"/>
                </a:solidFill>
                <a:latin typeface="Arial"/>
                <a:ea typeface="Times New Roman"/>
              </a:rPr>
              <a:t>children</a:t>
            </a:r>
            <a:r>
              <a:rPr lang="da-DK" dirty="0">
                <a:solidFill>
                  <a:srgbClr val="222222"/>
                </a:solidFill>
                <a:latin typeface="Arial"/>
                <a:ea typeface="Times New Roman"/>
              </a:rPr>
              <a:t>. </a:t>
            </a:r>
            <a:r>
              <a:rPr lang="da-DK" dirty="0" err="1">
                <a:solidFill>
                  <a:srgbClr val="222222"/>
                </a:solidFill>
                <a:latin typeface="Arial"/>
                <a:ea typeface="Times New Roman"/>
              </a:rPr>
              <a:t>Kempe</a:t>
            </a:r>
            <a:r>
              <a:rPr lang="da-DK" dirty="0">
                <a:solidFill>
                  <a:srgbClr val="222222"/>
                </a:solidFill>
                <a:latin typeface="Arial"/>
                <a:ea typeface="Times New Roman"/>
              </a:rPr>
              <a:t> and </a:t>
            </a:r>
            <a:r>
              <a:rPr lang="da-DK" dirty="0" err="1">
                <a:solidFill>
                  <a:srgbClr val="222222"/>
                </a:solidFill>
                <a:latin typeface="Arial"/>
                <a:ea typeface="Times New Roman"/>
              </a:rPr>
              <a:t>others</a:t>
            </a:r>
            <a:r>
              <a:rPr lang="da-DK" dirty="0">
                <a:solidFill>
                  <a:srgbClr val="222222"/>
                </a:solidFill>
                <a:latin typeface="Arial"/>
                <a:ea typeface="Times New Roman"/>
              </a:rPr>
              <a:t> </a:t>
            </a:r>
            <a:r>
              <a:rPr lang="da-DK" dirty="0" err="1">
                <a:solidFill>
                  <a:srgbClr val="222222"/>
                </a:solidFill>
                <a:latin typeface="Arial"/>
                <a:ea typeface="Times New Roman"/>
              </a:rPr>
              <a:t>described</a:t>
            </a:r>
            <a:r>
              <a:rPr lang="da-DK" dirty="0">
                <a:solidFill>
                  <a:srgbClr val="222222"/>
                </a:solidFill>
                <a:latin typeface="Arial"/>
                <a:ea typeface="Times New Roman"/>
              </a:rPr>
              <a:t> in 1960 "The </a:t>
            </a:r>
            <a:r>
              <a:rPr lang="da-DK" dirty="0" err="1">
                <a:solidFill>
                  <a:srgbClr val="222222"/>
                </a:solidFill>
                <a:latin typeface="Arial"/>
                <a:ea typeface="Times New Roman"/>
              </a:rPr>
              <a:t>Battered</a:t>
            </a:r>
            <a:r>
              <a:rPr lang="da-DK" dirty="0">
                <a:solidFill>
                  <a:srgbClr val="222222"/>
                </a:solidFill>
                <a:latin typeface="Arial"/>
                <a:ea typeface="Times New Roman"/>
              </a:rPr>
              <a:t> Child </a:t>
            </a:r>
            <a:r>
              <a:rPr lang="da-DK" dirty="0" err="1">
                <a:solidFill>
                  <a:srgbClr val="222222"/>
                </a:solidFill>
                <a:latin typeface="Arial"/>
                <a:ea typeface="Times New Roman"/>
              </a:rPr>
              <a:t>Syndrome</a:t>
            </a:r>
            <a:r>
              <a:rPr lang="da-DK" dirty="0">
                <a:solidFill>
                  <a:srgbClr val="222222"/>
                </a:solidFill>
                <a:latin typeface="Arial"/>
                <a:ea typeface="Times New Roman"/>
              </a:rPr>
              <a:t>" as a </a:t>
            </a:r>
            <a:r>
              <a:rPr lang="da-DK" dirty="0" err="1">
                <a:solidFill>
                  <a:srgbClr val="222222"/>
                </a:solidFill>
                <a:latin typeface="Arial"/>
                <a:ea typeface="Times New Roman"/>
              </a:rPr>
              <a:t>showdown</a:t>
            </a:r>
            <a:r>
              <a:rPr lang="da-DK" dirty="0">
                <a:solidFill>
                  <a:srgbClr val="222222"/>
                </a:solidFill>
                <a:latin typeface="Arial"/>
                <a:ea typeface="Times New Roman"/>
              </a:rPr>
              <a:t> with </a:t>
            </a:r>
            <a:r>
              <a:rPr lang="da-DK" dirty="0" err="1">
                <a:solidFill>
                  <a:srgbClr val="222222"/>
                </a:solidFill>
                <a:latin typeface="Arial"/>
                <a:ea typeface="Times New Roman"/>
              </a:rPr>
              <a:t>children</a:t>
            </a:r>
            <a:r>
              <a:rPr lang="da-DK" dirty="0">
                <a:solidFill>
                  <a:srgbClr val="222222"/>
                </a:solidFill>
                <a:latin typeface="Arial"/>
                <a:ea typeface="Times New Roman"/>
              </a:rPr>
              <a:t> </a:t>
            </a:r>
            <a:r>
              <a:rPr lang="da-DK" dirty="0" err="1">
                <a:solidFill>
                  <a:srgbClr val="222222"/>
                </a:solidFill>
                <a:latin typeface="Arial"/>
                <a:ea typeface="Times New Roman"/>
              </a:rPr>
              <a:t>physicians</a:t>
            </a:r>
            <a:r>
              <a:rPr lang="da-DK" dirty="0">
                <a:solidFill>
                  <a:srgbClr val="222222"/>
                </a:solidFill>
                <a:latin typeface="Arial"/>
                <a:ea typeface="Times New Roman"/>
              </a:rPr>
              <a:t>' </a:t>
            </a:r>
            <a:r>
              <a:rPr lang="da-DK" dirty="0" err="1">
                <a:solidFill>
                  <a:srgbClr val="222222"/>
                </a:solidFill>
                <a:latin typeface="Arial"/>
                <a:ea typeface="Times New Roman"/>
              </a:rPr>
              <a:t>unwillingness</a:t>
            </a:r>
            <a:r>
              <a:rPr lang="da-DK" dirty="0">
                <a:solidFill>
                  <a:srgbClr val="222222"/>
                </a:solidFill>
                <a:latin typeface="Arial"/>
                <a:ea typeface="Times New Roman"/>
              </a:rPr>
              <a:t> or </a:t>
            </a:r>
            <a:r>
              <a:rPr lang="da-DK" dirty="0" err="1">
                <a:solidFill>
                  <a:srgbClr val="222222"/>
                </a:solidFill>
                <a:latin typeface="Arial"/>
                <a:ea typeface="Times New Roman"/>
              </a:rPr>
              <a:t>inability</a:t>
            </a:r>
            <a:r>
              <a:rPr lang="da-DK" dirty="0">
                <a:solidFill>
                  <a:srgbClr val="222222"/>
                </a:solidFill>
                <a:latin typeface="Arial"/>
                <a:ea typeface="Times New Roman"/>
              </a:rPr>
              <a:t> to </a:t>
            </a:r>
            <a:r>
              <a:rPr lang="da-DK" dirty="0" err="1">
                <a:solidFill>
                  <a:srgbClr val="222222"/>
                </a:solidFill>
                <a:latin typeface="Arial"/>
                <a:ea typeface="Times New Roman"/>
              </a:rPr>
              <a:t>recognize</a:t>
            </a:r>
            <a:r>
              <a:rPr lang="da-DK" dirty="0">
                <a:solidFill>
                  <a:srgbClr val="222222"/>
                </a:solidFill>
                <a:latin typeface="Arial"/>
                <a:ea typeface="Times New Roman"/>
              </a:rPr>
              <a:t> </a:t>
            </a:r>
            <a:r>
              <a:rPr lang="da-DK" dirty="0" err="1">
                <a:solidFill>
                  <a:srgbClr val="222222"/>
                </a:solidFill>
                <a:latin typeface="Arial"/>
                <a:ea typeface="Times New Roman"/>
              </a:rPr>
              <a:t>signs</a:t>
            </a:r>
            <a:r>
              <a:rPr lang="da-DK" dirty="0">
                <a:solidFill>
                  <a:srgbClr val="222222"/>
                </a:solidFill>
                <a:latin typeface="Arial"/>
                <a:ea typeface="Times New Roman"/>
              </a:rPr>
              <a:t> of </a:t>
            </a:r>
            <a:r>
              <a:rPr lang="da-DK" dirty="0" err="1">
                <a:solidFill>
                  <a:srgbClr val="222222"/>
                </a:solidFill>
                <a:latin typeface="Arial"/>
                <a:ea typeface="Times New Roman"/>
              </a:rPr>
              <a:t>violence</a:t>
            </a:r>
            <a:r>
              <a:rPr lang="da-DK" dirty="0">
                <a:solidFill>
                  <a:srgbClr val="222222"/>
                </a:solidFill>
                <a:latin typeface="Arial"/>
                <a:ea typeface="Times New Roman"/>
              </a:rPr>
              <a:t> </a:t>
            </a:r>
            <a:r>
              <a:rPr lang="da-DK" dirty="0" err="1">
                <a:solidFill>
                  <a:srgbClr val="222222"/>
                </a:solidFill>
                <a:latin typeface="Arial"/>
                <a:ea typeface="Times New Roman"/>
              </a:rPr>
              <a:t>against</a:t>
            </a:r>
            <a:r>
              <a:rPr lang="da-DK" dirty="0">
                <a:solidFill>
                  <a:srgbClr val="222222"/>
                </a:solidFill>
                <a:latin typeface="Arial"/>
                <a:ea typeface="Times New Roman"/>
              </a:rPr>
              <a:t> </a:t>
            </a:r>
            <a:r>
              <a:rPr lang="da-DK" dirty="0" err="1">
                <a:solidFill>
                  <a:srgbClr val="222222"/>
                </a:solidFill>
                <a:latin typeface="Arial"/>
                <a:ea typeface="Times New Roman"/>
              </a:rPr>
              <a:t>children</a:t>
            </a:r>
            <a:r>
              <a:rPr lang="da-DK" dirty="0">
                <a:solidFill>
                  <a:srgbClr val="222222"/>
                </a:solidFill>
                <a:latin typeface="Arial"/>
                <a:ea typeface="Times New Roman"/>
              </a:rPr>
              <a:t>.</a:t>
            </a:r>
            <a:endParaRPr lang="da-DK" i="1"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Pladsholder til diasbillede 1"/>
          <p:cNvSpPr>
            <a:spLocks noGrp="1" noRot="1" noChangeAspect="1" noTextEdit="1"/>
          </p:cNvSpPr>
          <p:nvPr>
            <p:ph type="sldImg"/>
          </p:nvPr>
        </p:nvSpPr>
        <p:spPr bwMode="auto">
          <a:xfrm>
            <a:off x="274638" y="-1588"/>
            <a:ext cx="5907087" cy="4432301"/>
          </a:xfrm>
          <a:noFill/>
          <a:ln>
            <a:solidFill>
              <a:srgbClr val="000000"/>
            </a:solidFill>
            <a:miter lim="800000"/>
            <a:headEnd/>
            <a:tailEnd/>
          </a:ln>
        </p:spPr>
      </p:sp>
      <p:sp>
        <p:nvSpPr>
          <p:cNvPr id="203779" name="Pladsholder til noter 2"/>
          <p:cNvSpPr>
            <a:spLocks noGrp="1"/>
          </p:cNvSpPr>
          <p:nvPr>
            <p:ph type="body" idx="1"/>
          </p:nvPr>
        </p:nvSpPr>
        <p:spPr bwMode="auto">
          <a:noFill/>
        </p:spPr>
        <p:txBody>
          <a:bodyPr wrap="square" numCol="1" anchor="t" anchorCtr="0" compatLnSpc="1">
            <a:prstTxWarp prst="textNoShape">
              <a:avLst/>
            </a:prstTxWarp>
          </a:bodyPr>
          <a:lstStyle/>
          <a:p>
            <a:pPr fontAlgn="t">
              <a:lnSpc>
                <a:spcPct val="115000"/>
              </a:lnSpc>
              <a:spcAft>
                <a:spcPts val="0"/>
              </a:spcAft>
            </a:pPr>
            <a:r>
              <a:rPr lang="da-DK" dirty="0">
                <a:solidFill>
                  <a:srgbClr val="222222"/>
                </a:solidFill>
                <a:latin typeface="Arial"/>
                <a:ea typeface="Times New Roman"/>
                <a:cs typeface="Times New Roman"/>
              </a:rPr>
              <a:t>A definition </a:t>
            </a:r>
            <a:r>
              <a:rPr lang="da-DK" dirty="0" err="1">
                <a:solidFill>
                  <a:srgbClr val="222222"/>
                </a:solidFill>
                <a:latin typeface="Arial"/>
                <a:ea typeface="Times New Roman"/>
                <a:cs typeface="Times New Roman"/>
              </a:rPr>
              <a:t>based</a:t>
            </a:r>
            <a:r>
              <a:rPr lang="da-DK" dirty="0">
                <a:solidFill>
                  <a:srgbClr val="222222"/>
                </a:solidFill>
                <a:latin typeface="Arial"/>
                <a:ea typeface="Times New Roman"/>
                <a:cs typeface="Times New Roman"/>
              </a:rPr>
              <a:t> on the </a:t>
            </a:r>
            <a:r>
              <a:rPr lang="da-DK" dirty="0" err="1">
                <a:solidFill>
                  <a:srgbClr val="222222"/>
                </a:solidFill>
                <a:latin typeface="Arial"/>
                <a:ea typeface="Times New Roman"/>
                <a:cs typeface="Times New Roman"/>
              </a:rPr>
              <a:t>Convention</a:t>
            </a:r>
            <a:r>
              <a:rPr lang="da-DK" dirty="0">
                <a:solidFill>
                  <a:srgbClr val="222222"/>
                </a:solidFill>
                <a:latin typeface="Arial"/>
                <a:ea typeface="Times New Roman"/>
                <a:cs typeface="Times New Roman"/>
              </a:rPr>
              <a:t> on the Rights of the Child is: "All forms of </a:t>
            </a:r>
            <a:r>
              <a:rPr lang="da-DK" dirty="0" err="1">
                <a:solidFill>
                  <a:srgbClr val="222222"/>
                </a:solidFill>
                <a:latin typeface="Arial"/>
                <a:ea typeface="Times New Roman"/>
                <a:cs typeface="Times New Roman"/>
              </a:rPr>
              <a:t>physical</a:t>
            </a:r>
            <a:r>
              <a:rPr lang="da-DK" dirty="0">
                <a:solidFill>
                  <a:srgbClr val="222222"/>
                </a:solidFill>
                <a:latin typeface="Arial"/>
                <a:ea typeface="Times New Roman"/>
                <a:cs typeface="Times New Roman"/>
              </a:rPr>
              <a:t> as </a:t>
            </a:r>
            <a:r>
              <a:rPr lang="da-DK" dirty="0" err="1">
                <a:solidFill>
                  <a:srgbClr val="222222"/>
                </a:solidFill>
                <a:latin typeface="Arial"/>
                <a:ea typeface="Times New Roman"/>
                <a:cs typeface="Times New Roman"/>
              </a:rPr>
              <a:t>well</a:t>
            </a:r>
            <a:r>
              <a:rPr lang="da-DK" dirty="0">
                <a:solidFill>
                  <a:srgbClr val="222222"/>
                </a:solidFill>
                <a:latin typeface="Arial"/>
                <a:ea typeface="Times New Roman"/>
                <a:cs typeface="Times New Roman"/>
              </a:rPr>
              <a:t> as mental </a:t>
            </a:r>
            <a:r>
              <a:rPr lang="da-DK" dirty="0" err="1">
                <a:solidFill>
                  <a:srgbClr val="222222"/>
                </a:solidFill>
                <a:latin typeface="Arial"/>
                <a:ea typeface="Times New Roman"/>
                <a:cs typeface="Times New Roman"/>
              </a:rPr>
              <a:t>violence</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injury</a:t>
            </a:r>
            <a:r>
              <a:rPr lang="da-DK" dirty="0">
                <a:solidFill>
                  <a:srgbClr val="222222"/>
                </a:solidFill>
                <a:latin typeface="Arial"/>
                <a:ea typeface="Times New Roman"/>
                <a:cs typeface="Times New Roman"/>
              </a:rPr>
              <a:t> or </a:t>
            </a:r>
            <a:r>
              <a:rPr lang="da-DK" dirty="0" err="1">
                <a:solidFill>
                  <a:srgbClr val="222222"/>
                </a:solidFill>
                <a:latin typeface="Arial"/>
                <a:ea typeface="Times New Roman"/>
                <a:cs typeface="Times New Roman"/>
              </a:rPr>
              <a:t>abuse</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neglect</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maltreatment</a:t>
            </a:r>
            <a:r>
              <a:rPr lang="da-DK" dirty="0">
                <a:solidFill>
                  <a:srgbClr val="222222"/>
                </a:solidFill>
                <a:latin typeface="Arial"/>
                <a:ea typeface="Times New Roman"/>
                <a:cs typeface="Times New Roman"/>
              </a:rPr>
              <a:t> or </a:t>
            </a:r>
            <a:r>
              <a:rPr lang="da-DK" dirty="0" err="1">
                <a:solidFill>
                  <a:srgbClr val="222222"/>
                </a:solidFill>
                <a:latin typeface="Arial"/>
                <a:ea typeface="Times New Roman"/>
                <a:cs typeface="Times New Roman"/>
              </a:rPr>
              <a:t>exploitation</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including</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sexual</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abuse</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Article</a:t>
            </a:r>
            <a:r>
              <a:rPr lang="da-DK" dirty="0">
                <a:solidFill>
                  <a:srgbClr val="222222"/>
                </a:solidFill>
                <a:latin typeface="Arial"/>
                <a:ea typeface="Times New Roman"/>
                <a:cs typeface="Times New Roman"/>
              </a:rPr>
              <a:t> 19 </a:t>
            </a:r>
            <a:r>
              <a:rPr lang="da-DK" dirty="0" err="1">
                <a:solidFill>
                  <a:srgbClr val="222222"/>
                </a:solidFill>
                <a:latin typeface="Arial"/>
                <a:ea typeface="Times New Roman"/>
                <a:cs typeface="Times New Roman"/>
              </a:rPr>
              <a:t>about</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protection</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against</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abuse</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Article</a:t>
            </a:r>
            <a:r>
              <a:rPr lang="da-DK" dirty="0">
                <a:solidFill>
                  <a:srgbClr val="222222"/>
                </a:solidFill>
                <a:latin typeface="Arial"/>
                <a:ea typeface="Times New Roman"/>
                <a:cs typeface="Times New Roman"/>
              </a:rPr>
              <a:t> 27 </a:t>
            </a:r>
            <a:r>
              <a:rPr lang="da-DK" dirty="0" err="1">
                <a:solidFill>
                  <a:srgbClr val="222222"/>
                </a:solidFill>
                <a:latin typeface="Arial"/>
                <a:ea typeface="Times New Roman"/>
                <a:cs typeface="Times New Roman"/>
              </a:rPr>
              <a:t>about</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children's</a:t>
            </a:r>
            <a:r>
              <a:rPr lang="da-DK" dirty="0">
                <a:solidFill>
                  <a:srgbClr val="222222"/>
                </a:solidFill>
                <a:latin typeface="Arial"/>
                <a:ea typeface="Times New Roman"/>
                <a:cs typeface="Times New Roman"/>
              </a:rPr>
              <a:t> standard of </a:t>
            </a:r>
            <a:r>
              <a:rPr lang="da-DK" dirty="0" err="1">
                <a:solidFill>
                  <a:srgbClr val="222222"/>
                </a:solidFill>
                <a:latin typeface="Arial"/>
                <a:ea typeface="Times New Roman"/>
                <a:cs typeface="Times New Roman"/>
              </a:rPr>
              <a:t>living</a:t>
            </a:r>
            <a:r>
              <a:rPr lang="da-DK" dirty="0">
                <a:solidFill>
                  <a:srgbClr val="222222"/>
                </a:solidFill>
                <a:latin typeface="Arial"/>
                <a:ea typeface="Times New Roman"/>
                <a:cs typeface="Times New Roman"/>
              </a:rPr>
              <a:t> and </a:t>
            </a:r>
            <a:r>
              <a:rPr lang="da-DK" dirty="0" err="1">
                <a:solidFill>
                  <a:srgbClr val="222222"/>
                </a:solidFill>
                <a:latin typeface="Arial"/>
                <a:ea typeface="Times New Roman"/>
                <a:cs typeface="Times New Roman"/>
              </a:rPr>
              <a:t>Article</a:t>
            </a:r>
            <a:r>
              <a:rPr lang="da-DK" dirty="0">
                <a:solidFill>
                  <a:srgbClr val="222222"/>
                </a:solidFill>
                <a:latin typeface="Arial"/>
                <a:ea typeface="Times New Roman"/>
                <a:cs typeface="Times New Roman"/>
              </a:rPr>
              <a:t> 34 </a:t>
            </a:r>
            <a:r>
              <a:rPr lang="da-DK" dirty="0" err="1">
                <a:solidFill>
                  <a:srgbClr val="222222"/>
                </a:solidFill>
                <a:latin typeface="Arial"/>
                <a:ea typeface="Times New Roman"/>
                <a:cs typeface="Times New Roman"/>
              </a:rPr>
              <a:t>about</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protection</a:t>
            </a:r>
            <a:r>
              <a:rPr lang="da-DK" dirty="0">
                <a:solidFill>
                  <a:srgbClr val="222222"/>
                </a:solidFill>
                <a:latin typeface="Arial"/>
                <a:ea typeface="Times New Roman"/>
                <a:cs typeface="Times New Roman"/>
              </a:rPr>
              <a:t> from </a:t>
            </a:r>
            <a:r>
              <a:rPr lang="da-DK" dirty="0" err="1">
                <a:solidFill>
                  <a:srgbClr val="222222"/>
                </a:solidFill>
                <a:latin typeface="Arial"/>
                <a:ea typeface="Times New Roman"/>
                <a:cs typeface="Times New Roman"/>
              </a:rPr>
              <a:t>sexual</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exploitation</a:t>
            </a:r>
            <a:r>
              <a:rPr lang="da-DK" dirty="0">
                <a:solidFill>
                  <a:srgbClr val="222222"/>
                </a:solidFill>
                <a:latin typeface="Arial"/>
                <a:ea typeface="Times New Roman"/>
                <a:cs typeface="Times New Roman"/>
              </a:rPr>
              <a:t> and </a:t>
            </a:r>
            <a:r>
              <a:rPr lang="da-DK" dirty="0" err="1">
                <a:solidFill>
                  <a:srgbClr val="222222"/>
                </a:solidFill>
                <a:latin typeface="Arial"/>
                <a:ea typeface="Times New Roman"/>
                <a:cs typeface="Times New Roman"/>
              </a:rPr>
              <a:t>abuse</a:t>
            </a:r>
            <a:r>
              <a:rPr lang="da-DK" dirty="0">
                <a:solidFill>
                  <a:srgbClr val="222222"/>
                </a:solidFill>
                <a:latin typeface="Arial"/>
                <a:ea typeface="Times New Roman"/>
                <a:cs typeface="Times New Roman"/>
              </a:rPr>
              <a:t>). (The </a:t>
            </a:r>
            <a:r>
              <a:rPr lang="da-DK" dirty="0" err="1">
                <a:solidFill>
                  <a:srgbClr val="222222"/>
                </a:solidFill>
                <a:latin typeface="Arial"/>
                <a:ea typeface="Times New Roman"/>
                <a:cs typeface="Times New Roman"/>
              </a:rPr>
              <a:t>Articles</a:t>
            </a:r>
            <a:r>
              <a:rPr lang="da-DK" dirty="0">
                <a:solidFill>
                  <a:srgbClr val="222222"/>
                </a:solidFill>
                <a:latin typeface="Arial"/>
                <a:ea typeface="Times New Roman"/>
                <a:cs typeface="Times New Roman"/>
              </a:rPr>
              <a:t> 12-14 deal with the </a:t>
            </a:r>
            <a:r>
              <a:rPr lang="da-DK" dirty="0" err="1">
                <a:solidFill>
                  <a:srgbClr val="222222"/>
                </a:solidFill>
                <a:latin typeface="Arial"/>
                <a:ea typeface="Times New Roman"/>
                <a:cs typeface="Times New Roman"/>
              </a:rPr>
              <a:t>child's</a:t>
            </a:r>
            <a:r>
              <a:rPr lang="da-DK" dirty="0">
                <a:solidFill>
                  <a:srgbClr val="222222"/>
                </a:solidFill>
                <a:latin typeface="Arial"/>
                <a:ea typeface="Times New Roman"/>
                <a:cs typeface="Times New Roman"/>
              </a:rPr>
              <a:t> right to </a:t>
            </a:r>
            <a:r>
              <a:rPr lang="da-DK" dirty="0" err="1">
                <a:solidFill>
                  <a:srgbClr val="222222"/>
                </a:solidFill>
                <a:latin typeface="Arial"/>
                <a:ea typeface="Times New Roman"/>
                <a:cs typeface="Times New Roman"/>
              </a:rPr>
              <a:t>participate</a:t>
            </a:r>
            <a:r>
              <a:rPr lang="da-DK" dirty="0">
                <a:solidFill>
                  <a:srgbClr val="222222"/>
                </a:solidFill>
                <a:latin typeface="Arial"/>
                <a:ea typeface="Times New Roman"/>
                <a:cs typeface="Times New Roman"/>
              </a:rPr>
              <a:t> in decisions </a:t>
            </a:r>
            <a:r>
              <a:rPr lang="da-DK" dirty="0" err="1">
                <a:solidFill>
                  <a:srgbClr val="222222"/>
                </a:solidFill>
                <a:latin typeface="Arial"/>
                <a:ea typeface="Times New Roman"/>
                <a:cs typeface="Times New Roman"/>
              </a:rPr>
              <a:t>concerning</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their</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own</a:t>
            </a:r>
            <a:r>
              <a:rPr lang="da-DK" dirty="0">
                <a:solidFill>
                  <a:srgbClr val="222222"/>
                </a:solidFill>
                <a:latin typeface="Arial"/>
                <a:ea typeface="Times New Roman"/>
                <a:cs typeface="Times New Roman"/>
              </a:rPr>
              <a:t> lives).</a:t>
            </a:r>
            <a:br>
              <a:rPr lang="da-DK" dirty="0">
                <a:solidFill>
                  <a:srgbClr val="222222"/>
                </a:solidFill>
                <a:latin typeface="Arial"/>
                <a:ea typeface="Times New Roman"/>
                <a:cs typeface="Times New Roman"/>
              </a:rPr>
            </a:br>
            <a:r>
              <a:rPr lang="da-DK" dirty="0">
                <a:solidFill>
                  <a:srgbClr val="222222"/>
                </a:solidFill>
                <a:latin typeface="Arial"/>
                <a:ea typeface="Times New Roman"/>
                <a:cs typeface="Times New Roman"/>
              </a:rPr>
              <a:t/>
            </a:r>
            <a:br>
              <a:rPr lang="da-DK" dirty="0">
                <a:solidFill>
                  <a:srgbClr val="222222"/>
                </a:solidFill>
                <a:latin typeface="Arial"/>
                <a:ea typeface="Times New Roman"/>
                <a:cs typeface="Times New Roman"/>
              </a:rPr>
            </a:br>
            <a:r>
              <a:rPr lang="da-DK" dirty="0">
                <a:solidFill>
                  <a:srgbClr val="222222"/>
                </a:solidFill>
                <a:latin typeface="Arial"/>
                <a:ea typeface="Times New Roman"/>
                <a:cs typeface="Times New Roman"/>
              </a:rPr>
              <a:t>In </a:t>
            </a:r>
            <a:r>
              <a:rPr lang="da-DK" dirty="0" err="1">
                <a:solidFill>
                  <a:srgbClr val="222222"/>
                </a:solidFill>
                <a:latin typeface="Arial"/>
                <a:ea typeface="Times New Roman"/>
                <a:cs typeface="Times New Roman"/>
              </a:rPr>
              <a:t>developmental</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psychology</a:t>
            </a:r>
            <a:r>
              <a:rPr lang="da-DK" dirty="0">
                <a:solidFill>
                  <a:srgbClr val="222222"/>
                </a:solidFill>
                <a:latin typeface="Arial"/>
                <a:ea typeface="Times New Roman"/>
                <a:cs typeface="Times New Roman"/>
              </a:rPr>
              <a:t>, the </a:t>
            </a:r>
            <a:r>
              <a:rPr lang="da-DK" dirty="0" err="1">
                <a:solidFill>
                  <a:srgbClr val="222222"/>
                </a:solidFill>
                <a:latin typeface="Arial"/>
                <a:ea typeface="Times New Roman"/>
                <a:cs typeface="Times New Roman"/>
              </a:rPr>
              <a:t>concept</a:t>
            </a:r>
            <a:r>
              <a:rPr lang="da-DK" dirty="0">
                <a:solidFill>
                  <a:srgbClr val="222222"/>
                </a:solidFill>
                <a:latin typeface="Arial"/>
                <a:ea typeface="Times New Roman"/>
                <a:cs typeface="Times New Roman"/>
              </a:rPr>
              <a:t> of '</a:t>
            </a:r>
            <a:r>
              <a:rPr lang="da-DK" dirty="0" err="1">
                <a:solidFill>
                  <a:srgbClr val="222222"/>
                </a:solidFill>
                <a:latin typeface="Arial"/>
                <a:ea typeface="Times New Roman"/>
                <a:cs typeface="Times New Roman"/>
              </a:rPr>
              <a:t>violence</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involving</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children</a:t>
            </a:r>
            <a:r>
              <a:rPr lang="da-DK" dirty="0">
                <a:solidFill>
                  <a:srgbClr val="222222"/>
                </a:solidFill>
                <a:latin typeface="Arial"/>
                <a:ea typeface="Times New Roman"/>
                <a:cs typeface="Times New Roman"/>
              </a:rPr>
              <a:t> is </a:t>
            </a:r>
            <a:r>
              <a:rPr lang="da-DK" dirty="0" err="1">
                <a:solidFill>
                  <a:srgbClr val="222222"/>
                </a:solidFill>
                <a:latin typeface="Arial"/>
                <a:ea typeface="Times New Roman"/>
                <a:cs typeface="Times New Roman"/>
              </a:rPr>
              <a:t>often</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associated</a:t>
            </a:r>
            <a:r>
              <a:rPr lang="da-DK" dirty="0">
                <a:solidFill>
                  <a:srgbClr val="222222"/>
                </a:solidFill>
                <a:latin typeface="Arial"/>
                <a:ea typeface="Times New Roman"/>
                <a:cs typeface="Times New Roman"/>
              </a:rPr>
              <a:t> with aggressive </a:t>
            </a:r>
            <a:r>
              <a:rPr lang="da-DK" dirty="0" err="1">
                <a:solidFill>
                  <a:srgbClr val="222222"/>
                </a:solidFill>
                <a:latin typeface="Arial"/>
                <a:ea typeface="Times New Roman"/>
                <a:cs typeface="Times New Roman"/>
              </a:rPr>
              <a:t>tendencies</a:t>
            </a:r>
            <a:r>
              <a:rPr lang="da-DK" dirty="0">
                <a:solidFill>
                  <a:srgbClr val="222222"/>
                </a:solidFill>
                <a:latin typeface="Arial"/>
                <a:ea typeface="Times New Roman"/>
                <a:cs typeface="Times New Roman"/>
              </a:rPr>
              <a:t> in </a:t>
            </a:r>
            <a:r>
              <a:rPr lang="da-DK" dirty="0" err="1">
                <a:solidFill>
                  <a:srgbClr val="222222"/>
                </a:solidFill>
                <a:latin typeface="Arial"/>
                <a:ea typeface="Times New Roman"/>
                <a:cs typeface="Times New Roman"/>
              </a:rPr>
              <a:t>children</a:t>
            </a:r>
            <a:r>
              <a:rPr lang="da-DK" dirty="0">
                <a:solidFill>
                  <a:srgbClr val="222222"/>
                </a:solidFill>
                <a:latin typeface="Arial"/>
                <a:ea typeface="Times New Roman"/>
                <a:cs typeface="Times New Roman"/>
              </a:rPr>
              <a:t> or </a:t>
            </a:r>
            <a:r>
              <a:rPr lang="da-DK" dirty="0" err="1">
                <a:solidFill>
                  <a:srgbClr val="222222"/>
                </a:solidFill>
                <a:latin typeface="Arial"/>
                <a:ea typeface="Times New Roman"/>
                <a:cs typeface="Times New Roman"/>
              </a:rPr>
              <a:t>risk</a:t>
            </a:r>
            <a:r>
              <a:rPr lang="da-DK" dirty="0">
                <a:solidFill>
                  <a:srgbClr val="222222"/>
                </a:solidFill>
                <a:latin typeface="Arial"/>
                <a:ea typeface="Times New Roman"/>
                <a:cs typeface="Times New Roman"/>
              </a:rPr>
              <a:t> of </a:t>
            </a:r>
            <a:r>
              <a:rPr lang="da-DK" dirty="0" err="1">
                <a:solidFill>
                  <a:srgbClr val="222222"/>
                </a:solidFill>
                <a:latin typeface="Arial"/>
                <a:ea typeface="Times New Roman"/>
                <a:cs typeface="Times New Roman"/>
              </a:rPr>
              <a:t>delinquency</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Papalia</a:t>
            </a:r>
            <a:r>
              <a:rPr lang="da-DK" dirty="0">
                <a:solidFill>
                  <a:srgbClr val="222222"/>
                </a:solidFill>
                <a:latin typeface="Arial"/>
                <a:ea typeface="Times New Roman"/>
                <a:cs typeface="Times New Roman"/>
              </a:rPr>
              <a:t>, Olds, &amp; Feldman, 2002). At Berk (2000) </a:t>
            </a:r>
            <a:r>
              <a:rPr lang="da-DK" dirty="0" err="1">
                <a:solidFill>
                  <a:srgbClr val="222222"/>
                </a:solidFill>
                <a:latin typeface="Arial"/>
                <a:ea typeface="Times New Roman"/>
                <a:cs typeface="Times New Roman"/>
              </a:rPr>
              <a:t>However</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there</a:t>
            </a:r>
            <a:r>
              <a:rPr lang="da-DK" dirty="0">
                <a:solidFill>
                  <a:srgbClr val="222222"/>
                </a:solidFill>
                <a:latin typeface="Arial"/>
                <a:ea typeface="Times New Roman"/>
                <a:cs typeface="Times New Roman"/>
              </a:rPr>
              <a:t> is a </a:t>
            </a:r>
            <a:r>
              <a:rPr lang="da-DK" dirty="0" err="1">
                <a:solidFill>
                  <a:srgbClr val="222222"/>
                </a:solidFill>
                <a:latin typeface="Arial"/>
                <a:ea typeface="Times New Roman"/>
                <a:cs typeface="Times New Roman"/>
              </a:rPr>
              <a:t>chapter</a:t>
            </a:r>
            <a:r>
              <a:rPr lang="da-DK" dirty="0">
                <a:solidFill>
                  <a:srgbClr val="222222"/>
                </a:solidFill>
                <a:latin typeface="Arial"/>
                <a:ea typeface="Times New Roman"/>
                <a:cs typeface="Times New Roman"/>
              </a:rPr>
              <a:t> on "Child </a:t>
            </a:r>
            <a:r>
              <a:rPr lang="da-DK" dirty="0" err="1">
                <a:solidFill>
                  <a:srgbClr val="222222"/>
                </a:solidFill>
                <a:latin typeface="Arial"/>
                <a:ea typeface="Times New Roman"/>
                <a:cs typeface="Times New Roman"/>
              </a:rPr>
              <a:t>Maltreatment</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child</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abuse</a:t>
            </a:r>
            <a:r>
              <a:rPr lang="da-DK" dirty="0">
                <a:solidFill>
                  <a:srgbClr val="222222"/>
                </a:solidFill>
                <a:latin typeface="Arial"/>
                <a:ea typeface="Times New Roman"/>
                <a:cs typeface="Times New Roman"/>
              </a:rPr>
              <a:t>), in </a:t>
            </a:r>
            <a:r>
              <a:rPr lang="da-DK" dirty="0" err="1">
                <a:solidFill>
                  <a:srgbClr val="222222"/>
                </a:solidFill>
                <a:latin typeface="Arial"/>
                <a:ea typeface="Times New Roman"/>
                <a:cs typeface="Times New Roman"/>
              </a:rPr>
              <a:t>which</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she</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emphasizes</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that</a:t>
            </a:r>
            <a:r>
              <a:rPr lang="da-DK" dirty="0">
                <a:solidFill>
                  <a:srgbClr val="222222"/>
                </a:solidFill>
                <a:latin typeface="Arial"/>
                <a:ea typeface="Times New Roman"/>
                <a:cs typeface="Times New Roman"/>
              </a:rPr>
              <a:t> it is </a:t>
            </a:r>
            <a:r>
              <a:rPr lang="da-DK" dirty="0" err="1">
                <a:solidFill>
                  <a:srgbClr val="222222"/>
                </a:solidFill>
                <a:latin typeface="Arial"/>
                <a:ea typeface="Times New Roman"/>
                <a:cs typeface="Times New Roman"/>
              </a:rPr>
              <a:t>important</a:t>
            </a:r>
            <a:r>
              <a:rPr lang="da-DK" dirty="0">
                <a:solidFill>
                  <a:srgbClr val="222222"/>
                </a:solidFill>
                <a:latin typeface="Arial"/>
                <a:ea typeface="Times New Roman"/>
                <a:cs typeface="Times New Roman"/>
              </a:rPr>
              <a:t> not to have </a:t>
            </a:r>
            <a:r>
              <a:rPr lang="da-DK" dirty="0" err="1">
                <a:solidFill>
                  <a:srgbClr val="222222"/>
                </a:solidFill>
                <a:latin typeface="Arial"/>
                <a:ea typeface="Times New Roman"/>
                <a:cs typeface="Times New Roman"/>
              </a:rPr>
              <a:t>too</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narrow</a:t>
            </a:r>
            <a:r>
              <a:rPr lang="da-DK" dirty="0">
                <a:solidFill>
                  <a:srgbClr val="222222"/>
                </a:solidFill>
                <a:latin typeface="Arial"/>
                <a:ea typeface="Times New Roman"/>
                <a:cs typeface="Times New Roman"/>
              </a:rPr>
              <a:t> a definition. From the professional side, it is a </a:t>
            </a:r>
            <a:r>
              <a:rPr lang="da-DK" dirty="0" err="1">
                <a:solidFill>
                  <a:srgbClr val="222222"/>
                </a:solidFill>
                <a:latin typeface="Arial"/>
                <a:ea typeface="Times New Roman"/>
                <a:cs typeface="Times New Roman"/>
              </a:rPr>
              <a:t>relatively</a:t>
            </a:r>
            <a:r>
              <a:rPr lang="da-DK" dirty="0">
                <a:solidFill>
                  <a:srgbClr val="222222"/>
                </a:solidFill>
                <a:latin typeface="Arial"/>
                <a:ea typeface="Times New Roman"/>
                <a:cs typeface="Times New Roman"/>
              </a:rPr>
              <a:t> new </a:t>
            </a:r>
            <a:r>
              <a:rPr lang="da-DK" dirty="0" err="1">
                <a:solidFill>
                  <a:srgbClr val="222222"/>
                </a:solidFill>
                <a:latin typeface="Arial"/>
                <a:ea typeface="Times New Roman"/>
                <a:cs typeface="Times New Roman"/>
              </a:rPr>
              <a:t>phenomenon</a:t>
            </a:r>
            <a:r>
              <a:rPr lang="da-DK" dirty="0">
                <a:solidFill>
                  <a:srgbClr val="222222"/>
                </a:solidFill>
                <a:latin typeface="Arial"/>
                <a:ea typeface="Times New Roman"/>
                <a:cs typeface="Times New Roman"/>
              </a:rPr>
              <a:t> to deal with </a:t>
            </a:r>
            <a:r>
              <a:rPr lang="da-DK" dirty="0" err="1">
                <a:solidFill>
                  <a:srgbClr val="222222"/>
                </a:solidFill>
                <a:latin typeface="Arial"/>
                <a:ea typeface="Times New Roman"/>
                <a:cs typeface="Times New Roman"/>
              </a:rPr>
              <a:t>violence</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against</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children</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Kempe</a:t>
            </a:r>
            <a:r>
              <a:rPr lang="da-DK" dirty="0">
                <a:solidFill>
                  <a:srgbClr val="222222"/>
                </a:solidFill>
                <a:latin typeface="Arial"/>
                <a:ea typeface="Times New Roman"/>
                <a:cs typeface="Times New Roman"/>
              </a:rPr>
              <a:t> with </a:t>
            </a:r>
            <a:r>
              <a:rPr lang="da-DK" dirty="0" err="1">
                <a:solidFill>
                  <a:srgbClr val="222222"/>
                </a:solidFill>
                <a:latin typeface="Arial"/>
                <a:ea typeface="Times New Roman"/>
                <a:cs typeface="Times New Roman"/>
              </a:rPr>
              <a:t>several</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described</a:t>
            </a:r>
            <a:r>
              <a:rPr lang="da-DK" dirty="0">
                <a:solidFill>
                  <a:srgbClr val="222222"/>
                </a:solidFill>
                <a:latin typeface="Arial"/>
                <a:ea typeface="Times New Roman"/>
                <a:cs typeface="Times New Roman"/>
              </a:rPr>
              <a:t> in 1960 "The </a:t>
            </a:r>
            <a:r>
              <a:rPr lang="da-DK" dirty="0" err="1">
                <a:solidFill>
                  <a:srgbClr val="222222"/>
                </a:solidFill>
                <a:latin typeface="Arial"/>
                <a:ea typeface="Times New Roman"/>
                <a:cs typeface="Times New Roman"/>
              </a:rPr>
              <a:t>Battered</a:t>
            </a:r>
            <a:r>
              <a:rPr lang="da-DK" dirty="0">
                <a:solidFill>
                  <a:srgbClr val="222222"/>
                </a:solidFill>
                <a:latin typeface="Arial"/>
                <a:ea typeface="Times New Roman"/>
                <a:cs typeface="Times New Roman"/>
              </a:rPr>
              <a:t> Child </a:t>
            </a:r>
            <a:r>
              <a:rPr lang="da-DK" dirty="0" err="1">
                <a:solidFill>
                  <a:srgbClr val="222222"/>
                </a:solidFill>
                <a:latin typeface="Arial"/>
                <a:ea typeface="Times New Roman"/>
                <a:cs typeface="Times New Roman"/>
              </a:rPr>
              <a:t>Syndrome</a:t>
            </a:r>
            <a:r>
              <a:rPr lang="da-DK" dirty="0">
                <a:solidFill>
                  <a:srgbClr val="222222"/>
                </a:solidFill>
                <a:latin typeface="Arial"/>
                <a:ea typeface="Times New Roman"/>
                <a:cs typeface="Times New Roman"/>
              </a:rPr>
              <a:t>" as a </a:t>
            </a:r>
            <a:r>
              <a:rPr lang="da-DK" dirty="0" err="1">
                <a:solidFill>
                  <a:srgbClr val="222222"/>
                </a:solidFill>
                <a:latin typeface="Arial"/>
                <a:ea typeface="Times New Roman"/>
                <a:cs typeface="Times New Roman"/>
              </a:rPr>
              <a:t>showdown</a:t>
            </a:r>
            <a:r>
              <a:rPr lang="da-DK" dirty="0">
                <a:solidFill>
                  <a:srgbClr val="222222"/>
                </a:solidFill>
                <a:latin typeface="Arial"/>
                <a:ea typeface="Times New Roman"/>
                <a:cs typeface="Times New Roman"/>
              </a:rPr>
              <a:t> with </a:t>
            </a:r>
            <a:r>
              <a:rPr lang="da-DK" dirty="0" err="1">
                <a:solidFill>
                  <a:srgbClr val="222222"/>
                </a:solidFill>
                <a:latin typeface="Arial"/>
                <a:ea typeface="Times New Roman"/>
                <a:cs typeface="Times New Roman"/>
              </a:rPr>
              <a:t>children</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physicians</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unwillingness</a:t>
            </a:r>
            <a:r>
              <a:rPr lang="da-DK" dirty="0">
                <a:solidFill>
                  <a:srgbClr val="222222"/>
                </a:solidFill>
                <a:latin typeface="Arial"/>
                <a:ea typeface="Times New Roman"/>
                <a:cs typeface="Times New Roman"/>
              </a:rPr>
              <a:t> or </a:t>
            </a:r>
            <a:r>
              <a:rPr lang="da-DK" dirty="0" err="1">
                <a:solidFill>
                  <a:srgbClr val="222222"/>
                </a:solidFill>
                <a:latin typeface="Arial"/>
                <a:ea typeface="Times New Roman"/>
                <a:cs typeface="Times New Roman"/>
              </a:rPr>
              <a:t>inability</a:t>
            </a:r>
            <a:r>
              <a:rPr lang="da-DK" dirty="0">
                <a:solidFill>
                  <a:srgbClr val="222222"/>
                </a:solidFill>
                <a:latin typeface="Arial"/>
                <a:ea typeface="Times New Roman"/>
                <a:cs typeface="Times New Roman"/>
              </a:rPr>
              <a:t> to </a:t>
            </a:r>
            <a:r>
              <a:rPr lang="da-DK" dirty="0" err="1">
                <a:solidFill>
                  <a:srgbClr val="222222"/>
                </a:solidFill>
                <a:latin typeface="Arial"/>
                <a:ea typeface="Times New Roman"/>
                <a:cs typeface="Times New Roman"/>
              </a:rPr>
              <a:t>recognize</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signs</a:t>
            </a:r>
            <a:r>
              <a:rPr lang="da-DK" dirty="0">
                <a:solidFill>
                  <a:srgbClr val="222222"/>
                </a:solidFill>
                <a:latin typeface="Arial"/>
                <a:ea typeface="Times New Roman"/>
                <a:cs typeface="Times New Roman"/>
              </a:rPr>
              <a:t> of </a:t>
            </a:r>
            <a:r>
              <a:rPr lang="da-DK" dirty="0" err="1">
                <a:solidFill>
                  <a:srgbClr val="222222"/>
                </a:solidFill>
                <a:latin typeface="Arial"/>
                <a:ea typeface="Times New Roman"/>
                <a:cs typeface="Times New Roman"/>
              </a:rPr>
              <a:t>violence</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against</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children</a:t>
            </a:r>
            <a:r>
              <a:rPr lang="da-DK" dirty="0">
                <a:solidFill>
                  <a:srgbClr val="222222"/>
                </a:solidFill>
                <a:latin typeface="Arial"/>
                <a:ea typeface="Times New Roman"/>
                <a:cs typeface="Times New Roman"/>
              </a:rPr>
              <a:t>.</a:t>
            </a:r>
            <a:br>
              <a:rPr lang="da-DK" dirty="0">
                <a:solidFill>
                  <a:srgbClr val="222222"/>
                </a:solidFill>
                <a:latin typeface="Arial"/>
                <a:ea typeface="Times New Roman"/>
                <a:cs typeface="Times New Roman"/>
              </a:rPr>
            </a:br>
            <a:r>
              <a:rPr lang="da-DK" dirty="0">
                <a:solidFill>
                  <a:srgbClr val="222222"/>
                </a:solidFill>
                <a:latin typeface="Arial"/>
                <a:ea typeface="Times New Roman"/>
                <a:cs typeface="Times New Roman"/>
              </a:rPr>
              <a:t/>
            </a:r>
            <a:br>
              <a:rPr lang="da-DK" dirty="0">
                <a:solidFill>
                  <a:srgbClr val="222222"/>
                </a:solidFill>
                <a:latin typeface="Arial"/>
                <a:ea typeface="Times New Roman"/>
                <a:cs typeface="Times New Roman"/>
              </a:rPr>
            </a:br>
            <a:r>
              <a:rPr lang="da-DK" dirty="0" err="1">
                <a:solidFill>
                  <a:srgbClr val="222222"/>
                </a:solidFill>
                <a:latin typeface="Arial"/>
                <a:ea typeface="Times New Roman"/>
                <a:cs typeface="Times New Roman"/>
              </a:rPr>
              <a:t>Violence</a:t>
            </a:r>
            <a:r>
              <a:rPr lang="da-DK" dirty="0">
                <a:solidFill>
                  <a:srgbClr val="222222"/>
                </a:solidFill>
                <a:latin typeface="Arial"/>
                <a:ea typeface="Times New Roman"/>
                <a:cs typeface="Times New Roman"/>
              </a:rPr>
              <a:t> has </a:t>
            </a:r>
            <a:r>
              <a:rPr lang="da-DK" dirty="0" err="1">
                <a:solidFill>
                  <a:srgbClr val="222222"/>
                </a:solidFill>
                <a:latin typeface="Arial"/>
                <a:ea typeface="Times New Roman"/>
                <a:cs typeface="Times New Roman"/>
              </a:rPr>
              <a:t>different</a:t>
            </a:r>
            <a:r>
              <a:rPr lang="da-DK" dirty="0">
                <a:solidFill>
                  <a:srgbClr val="222222"/>
                </a:solidFill>
                <a:latin typeface="Arial"/>
                <a:ea typeface="Times New Roman"/>
                <a:cs typeface="Times New Roman"/>
              </a:rPr>
              <a:t> forms of </a:t>
            </a:r>
            <a:r>
              <a:rPr lang="da-DK" dirty="0" err="1">
                <a:solidFill>
                  <a:srgbClr val="222222"/>
                </a:solidFill>
                <a:latin typeface="Arial"/>
                <a:ea typeface="Times New Roman"/>
                <a:cs typeface="Times New Roman"/>
              </a:rPr>
              <a:t>expression</a:t>
            </a:r>
            <a:r>
              <a:rPr lang="da-DK" dirty="0">
                <a:solidFill>
                  <a:srgbClr val="222222"/>
                </a:solidFill>
                <a:latin typeface="Arial"/>
                <a:ea typeface="Times New Roman"/>
                <a:cs typeface="Times New Roman"/>
              </a:rPr>
              <a:t>:</a:t>
            </a:r>
            <a:br>
              <a:rPr lang="da-DK" dirty="0">
                <a:solidFill>
                  <a:srgbClr val="222222"/>
                </a:solidFill>
                <a:latin typeface="Arial"/>
                <a:ea typeface="Times New Roman"/>
                <a:cs typeface="Times New Roman"/>
              </a:rPr>
            </a:b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Physical</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violence</a:t>
            </a:r>
            <a:r>
              <a:rPr lang="da-DK" dirty="0">
                <a:solidFill>
                  <a:srgbClr val="222222"/>
                </a:solidFill>
                <a:latin typeface="Arial"/>
                <a:ea typeface="Times New Roman"/>
                <a:cs typeface="Times New Roman"/>
              </a:rPr>
              <a:t/>
            </a:r>
            <a:br>
              <a:rPr lang="da-DK" dirty="0">
                <a:solidFill>
                  <a:srgbClr val="222222"/>
                </a:solidFill>
                <a:latin typeface="Arial"/>
                <a:ea typeface="Times New Roman"/>
                <a:cs typeface="Times New Roman"/>
              </a:rPr>
            </a:b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Psychological</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violence</a:t>
            </a:r>
            <a:r>
              <a:rPr lang="da-DK" dirty="0">
                <a:solidFill>
                  <a:srgbClr val="222222"/>
                </a:solidFill>
                <a:latin typeface="Arial"/>
                <a:ea typeface="Times New Roman"/>
                <a:cs typeface="Times New Roman"/>
              </a:rPr>
              <a:t/>
            </a:r>
            <a:br>
              <a:rPr lang="da-DK" dirty="0">
                <a:solidFill>
                  <a:srgbClr val="222222"/>
                </a:solidFill>
                <a:latin typeface="Arial"/>
                <a:ea typeface="Times New Roman"/>
                <a:cs typeface="Times New Roman"/>
              </a:rPr>
            </a:br>
            <a:r>
              <a:rPr lang="da-DK" dirty="0">
                <a:solidFill>
                  <a:srgbClr val="222222"/>
                </a:solidFill>
                <a:latin typeface="Arial"/>
                <a:ea typeface="Times New Roman"/>
                <a:cs typeface="Times New Roman"/>
              </a:rPr>
              <a:t>	Insults</a:t>
            </a:r>
            <a:br>
              <a:rPr lang="da-DK" dirty="0">
                <a:solidFill>
                  <a:srgbClr val="222222"/>
                </a:solidFill>
                <a:latin typeface="Arial"/>
                <a:ea typeface="Times New Roman"/>
                <a:cs typeface="Times New Roman"/>
              </a:rPr>
            </a:b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Bullying</a:t>
            </a:r>
            <a:r>
              <a:rPr lang="da-DK" dirty="0">
                <a:solidFill>
                  <a:srgbClr val="222222"/>
                </a:solidFill>
                <a:latin typeface="Arial"/>
                <a:ea typeface="Times New Roman"/>
                <a:cs typeface="Times New Roman"/>
              </a:rPr>
              <a:t/>
            </a:r>
            <a:br>
              <a:rPr lang="da-DK" dirty="0">
                <a:solidFill>
                  <a:srgbClr val="222222"/>
                </a:solidFill>
                <a:latin typeface="Arial"/>
                <a:ea typeface="Times New Roman"/>
                <a:cs typeface="Times New Roman"/>
              </a:rPr>
            </a:b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Humiliation</a:t>
            </a:r>
            <a:r>
              <a:rPr lang="da-DK" dirty="0">
                <a:solidFill>
                  <a:srgbClr val="222222"/>
                </a:solidFill>
                <a:latin typeface="Arial"/>
                <a:ea typeface="Times New Roman"/>
                <a:cs typeface="Times New Roman"/>
              </a:rPr>
              <a:t/>
            </a:r>
            <a:br>
              <a:rPr lang="da-DK" dirty="0">
                <a:solidFill>
                  <a:srgbClr val="222222"/>
                </a:solidFill>
                <a:latin typeface="Arial"/>
                <a:ea typeface="Times New Roman"/>
                <a:cs typeface="Times New Roman"/>
              </a:rPr>
            </a:b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Discrimination</a:t>
            </a:r>
            <a:r>
              <a:rPr lang="da-DK" dirty="0">
                <a:solidFill>
                  <a:srgbClr val="222222"/>
                </a:solidFill>
                <a:latin typeface="Arial"/>
                <a:ea typeface="Times New Roman"/>
                <a:cs typeface="Times New Roman"/>
              </a:rPr>
              <a:t> and </a:t>
            </a:r>
            <a:r>
              <a:rPr lang="da-DK" dirty="0" err="1">
                <a:solidFill>
                  <a:srgbClr val="222222"/>
                </a:solidFill>
                <a:latin typeface="Arial"/>
                <a:ea typeface="Times New Roman"/>
                <a:cs typeface="Times New Roman"/>
              </a:rPr>
              <a:t>neglect</a:t>
            </a:r>
            <a:r>
              <a:rPr lang="da-DK" dirty="0">
                <a:solidFill>
                  <a:srgbClr val="222222"/>
                </a:solidFill>
                <a:latin typeface="Arial"/>
                <a:ea typeface="Times New Roman"/>
                <a:cs typeface="Times New Roman"/>
              </a:rPr>
              <a:t/>
            </a:r>
            <a:br>
              <a:rPr lang="da-DK" dirty="0">
                <a:solidFill>
                  <a:srgbClr val="222222"/>
                </a:solidFill>
                <a:latin typeface="Arial"/>
                <a:ea typeface="Times New Roman"/>
                <a:cs typeface="Times New Roman"/>
              </a:rPr>
            </a:br>
            <a:endParaRPr lang="da-DK" sz="1100" dirty="0">
              <a:ea typeface="Calibri"/>
              <a:cs typeface="Times New Roman"/>
            </a:endParaRPr>
          </a:p>
          <a:p>
            <a:pPr fontAlgn="t">
              <a:lnSpc>
                <a:spcPct val="115000"/>
              </a:lnSpc>
              <a:spcAft>
                <a:spcPts val="0"/>
              </a:spcAft>
            </a:pPr>
            <a:r>
              <a:rPr lang="da-DK" dirty="0" err="1">
                <a:solidFill>
                  <a:srgbClr val="222222"/>
                </a:solidFill>
                <a:latin typeface="Arial"/>
                <a:ea typeface="Times New Roman"/>
                <a:cs typeface="Times New Roman"/>
              </a:rPr>
              <a:t>Violence</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against</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women</a:t>
            </a:r>
            <a:r>
              <a:rPr lang="da-DK" dirty="0">
                <a:solidFill>
                  <a:srgbClr val="222222"/>
                </a:solidFill>
                <a:latin typeface="Arial"/>
                <a:ea typeface="Times New Roman"/>
                <a:cs typeface="Times New Roman"/>
              </a:rPr>
              <a:t> and </a:t>
            </a:r>
            <a:r>
              <a:rPr lang="da-DK" dirty="0" err="1">
                <a:solidFill>
                  <a:srgbClr val="222222"/>
                </a:solidFill>
                <a:latin typeface="Arial"/>
                <a:ea typeface="Times New Roman"/>
                <a:cs typeface="Times New Roman"/>
              </a:rPr>
              <a:t>domestic</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violence</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are</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also</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considered</a:t>
            </a:r>
            <a:r>
              <a:rPr lang="da-DK" dirty="0">
                <a:solidFill>
                  <a:srgbClr val="222222"/>
                </a:solidFill>
                <a:latin typeface="Arial"/>
                <a:ea typeface="Times New Roman"/>
                <a:cs typeface="Times New Roman"/>
              </a:rPr>
              <a:t> as </a:t>
            </a:r>
            <a:r>
              <a:rPr lang="da-DK" dirty="0" err="1">
                <a:solidFill>
                  <a:srgbClr val="222222"/>
                </a:solidFill>
                <a:latin typeface="Arial"/>
                <a:ea typeface="Times New Roman"/>
                <a:cs typeface="Times New Roman"/>
              </a:rPr>
              <a:t>violence</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against</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children</a:t>
            </a:r>
            <a:r>
              <a:rPr lang="da-DK" dirty="0">
                <a:solidFill>
                  <a:srgbClr val="222222"/>
                </a:solidFill>
                <a:latin typeface="Arial"/>
                <a:ea typeface="Times New Roman"/>
                <a:cs typeface="Times New Roman"/>
              </a:rPr>
              <a:t>. See recent </a:t>
            </a:r>
            <a:r>
              <a:rPr lang="da-DK" dirty="0" err="1">
                <a:solidFill>
                  <a:srgbClr val="222222"/>
                </a:solidFill>
                <a:latin typeface="Arial"/>
                <a:ea typeface="Times New Roman"/>
                <a:cs typeface="Times New Roman"/>
              </a:rPr>
              <a:t>both</a:t>
            </a:r>
            <a:r>
              <a:rPr lang="da-DK" dirty="0">
                <a:solidFill>
                  <a:srgbClr val="222222"/>
                </a:solidFill>
                <a:latin typeface="Arial"/>
                <a:ea typeface="Times New Roman"/>
                <a:cs typeface="Times New Roman"/>
              </a:rPr>
              <a:t> Danish, American and English studies </a:t>
            </a:r>
            <a:r>
              <a:rPr lang="da-DK" dirty="0" err="1">
                <a:solidFill>
                  <a:srgbClr val="222222"/>
                </a:solidFill>
                <a:latin typeface="Arial"/>
                <a:ea typeface="Times New Roman"/>
                <a:cs typeface="Times New Roman"/>
              </a:rPr>
              <a:t>showing</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that</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children</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gets</a:t>
            </a:r>
            <a:r>
              <a:rPr lang="da-DK" dirty="0">
                <a:solidFill>
                  <a:srgbClr val="222222"/>
                </a:solidFill>
                <a:latin typeface="Arial"/>
                <a:ea typeface="Times New Roman"/>
                <a:cs typeface="Times New Roman"/>
              </a:rPr>
              <a:t> just as </a:t>
            </a:r>
            <a:r>
              <a:rPr lang="da-DK" dirty="0" err="1">
                <a:solidFill>
                  <a:srgbClr val="222222"/>
                </a:solidFill>
                <a:latin typeface="Arial"/>
                <a:ea typeface="Times New Roman"/>
                <a:cs typeface="Times New Roman"/>
              </a:rPr>
              <a:t>big</a:t>
            </a:r>
            <a:r>
              <a:rPr lang="da-DK" dirty="0">
                <a:solidFill>
                  <a:srgbClr val="222222"/>
                </a:solidFill>
                <a:latin typeface="Arial"/>
                <a:ea typeface="Times New Roman"/>
                <a:cs typeface="Times New Roman"/>
              </a:rPr>
              <a:t> trauma from </a:t>
            </a:r>
            <a:r>
              <a:rPr lang="da-DK" dirty="0" err="1">
                <a:solidFill>
                  <a:srgbClr val="222222"/>
                </a:solidFill>
                <a:latin typeface="Arial"/>
                <a:ea typeface="Times New Roman"/>
                <a:cs typeface="Times New Roman"/>
              </a:rPr>
              <a:t>being</a:t>
            </a:r>
            <a:r>
              <a:rPr lang="da-DK" dirty="0">
                <a:solidFill>
                  <a:srgbClr val="222222"/>
                </a:solidFill>
                <a:latin typeface="Arial"/>
                <a:ea typeface="Times New Roman"/>
                <a:cs typeface="Times New Roman"/>
              </a:rPr>
              <a:t> in </a:t>
            </a:r>
            <a:r>
              <a:rPr lang="da-DK" dirty="0" err="1">
                <a:solidFill>
                  <a:srgbClr val="222222"/>
                </a:solidFill>
                <a:latin typeface="Arial"/>
                <a:ea typeface="Times New Roman"/>
                <a:cs typeface="Times New Roman"/>
              </a:rPr>
              <a:t>domestic</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violence</a:t>
            </a:r>
            <a:r>
              <a:rPr lang="da-DK" dirty="0">
                <a:solidFill>
                  <a:srgbClr val="222222"/>
                </a:solidFill>
                <a:latin typeface="Arial"/>
                <a:ea typeface="Times New Roman"/>
                <a:cs typeface="Times New Roman"/>
              </a:rPr>
              <a:t> as </a:t>
            </a:r>
            <a:r>
              <a:rPr lang="da-DK" dirty="0" err="1">
                <a:solidFill>
                  <a:srgbClr val="222222"/>
                </a:solidFill>
                <a:latin typeface="Arial"/>
                <a:ea typeface="Times New Roman"/>
                <a:cs typeface="Times New Roman"/>
              </a:rPr>
              <a:t>being</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subjected</a:t>
            </a:r>
            <a:r>
              <a:rPr lang="da-DK" dirty="0">
                <a:solidFill>
                  <a:srgbClr val="222222"/>
                </a:solidFill>
                <a:latin typeface="Arial"/>
                <a:ea typeface="Times New Roman"/>
                <a:cs typeface="Times New Roman"/>
              </a:rPr>
              <a:t> to </a:t>
            </a:r>
            <a:r>
              <a:rPr lang="da-DK" dirty="0" err="1">
                <a:solidFill>
                  <a:srgbClr val="222222"/>
                </a:solidFill>
                <a:latin typeface="Arial"/>
                <a:ea typeface="Times New Roman"/>
                <a:cs typeface="Times New Roman"/>
              </a:rPr>
              <a:t>violence</a:t>
            </a:r>
            <a:r>
              <a:rPr lang="da-DK" dirty="0">
                <a:solidFill>
                  <a:srgbClr val="222222"/>
                </a:solidFill>
                <a:latin typeface="Arial"/>
                <a:ea typeface="Times New Roman"/>
                <a:cs typeface="Times New Roman"/>
              </a:rPr>
              <a:t>. I </a:t>
            </a:r>
            <a:r>
              <a:rPr lang="da-DK" dirty="0" err="1">
                <a:solidFill>
                  <a:srgbClr val="222222"/>
                </a:solidFill>
                <a:latin typeface="Arial"/>
                <a:ea typeface="Times New Roman"/>
                <a:cs typeface="Times New Roman"/>
              </a:rPr>
              <a:t>will</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return</a:t>
            </a:r>
            <a:r>
              <a:rPr lang="da-DK" dirty="0">
                <a:solidFill>
                  <a:srgbClr val="222222"/>
                </a:solidFill>
                <a:latin typeface="Arial"/>
                <a:ea typeface="Times New Roman"/>
                <a:cs typeface="Times New Roman"/>
              </a:rPr>
              <a:t> to </a:t>
            </a:r>
            <a:r>
              <a:rPr lang="da-DK" dirty="0" err="1">
                <a:solidFill>
                  <a:srgbClr val="222222"/>
                </a:solidFill>
                <a:latin typeface="Arial"/>
                <a:ea typeface="Times New Roman"/>
                <a:cs typeface="Times New Roman"/>
              </a:rPr>
              <a:t>that</a:t>
            </a:r>
            <a:r>
              <a:rPr lang="da-DK" dirty="0">
                <a:solidFill>
                  <a:srgbClr val="222222"/>
                </a:solidFill>
                <a:latin typeface="Arial"/>
                <a:ea typeface="Times New Roman"/>
                <a:cs typeface="Times New Roman"/>
              </a:rPr>
              <a:t> point </a:t>
            </a:r>
            <a:r>
              <a:rPr lang="da-DK" dirty="0" err="1">
                <a:solidFill>
                  <a:srgbClr val="222222"/>
                </a:solidFill>
                <a:latin typeface="Arial"/>
                <a:ea typeface="Times New Roman"/>
                <a:cs typeface="Times New Roman"/>
              </a:rPr>
              <a:t>several</a:t>
            </a:r>
            <a:r>
              <a:rPr lang="da-DK" dirty="0">
                <a:solidFill>
                  <a:srgbClr val="222222"/>
                </a:solidFill>
                <a:latin typeface="Arial"/>
                <a:ea typeface="Times New Roman"/>
                <a:cs typeface="Times New Roman"/>
              </a:rPr>
              <a:t> times </a:t>
            </a:r>
            <a:r>
              <a:rPr lang="da-DK" dirty="0" err="1">
                <a:solidFill>
                  <a:srgbClr val="222222"/>
                </a:solidFill>
                <a:latin typeface="Arial"/>
                <a:ea typeface="Times New Roman"/>
                <a:cs typeface="Times New Roman"/>
              </a:rPr>
              <a:t>during</a:t>
            </a:r>
            <a:r>
              <a:rPr lang="da-DK" dirty="0">
                <a:solidFill>
                  <a:srgbClr val="222222"/>
                </a:solidFill>
                <a:latin typeface="Arial"/>
                <a:ea typeface="Times New Roman"/>
                <a:cs typeface="Times New Roman"/>
              </a:rPr>
              <a:t> the </a:t>
            </a:r>
            <a:r>
              <a:rPr lang="da-DK" dirty="0" err="1">
                <a:solidFill>
                  <a:srgbClr val="222222"/>
                </a:solidFill>
                <a:latin typeface="Arial"/>
                <a:ea typeface="Times New Roman"/>
                <a:cs typeface="Times New Roman"/>
              </a:rPr>
              <a:t>next</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few</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days</a:t>
            </a:r>
            <a:r>
              <a:rPr lang="da-DK" dirty="0">
                <a:solidFill>
                  <a:srgbClr val="222222"/>
                </a:solidFill>
                <a:latin typeface="Arial"/>
                <a:ea typeface="Times New Roman"/>
                <a:cs typeface="Times New Roman"/>
              </a:rPr>
              <a:t>.</a:t>
            </a:r>
            <a:br>
              <a:rPr lang="da-DK" dirty="0">
                <a:solidFill>
                  <a:srgbClr val="222222"/>
                </a:solidFill>
                <a:latin typeface="Arial"/>
                <a:ea typeface="Times New Roman"/>
                <a:cs typeface="Times New Roman"/>
              </a:rPr>
            </a:br>
            <a:r>
              <a:rPr lang="da-DK" dirty="0">
                <a:solidFill>
                  <a:srgbClr val="222222"/>
                </a:solidFill>
                <a:latin typeface="Arial"/>
                <a:ea typeface="Times New Roman"/>
                <a:cs typeface="Times New Roman"/>
              </a:rPr>
              <a:t/>
            </a:r>
            <a:br>
              <a:rPr lang="da-DK" dirty="0">
                <a:solidFill>
                  <a:srgbClr val="222222"/>
                </a:solidFill>
                <a:latin typeface="Arial"/>
                <a:ea typeface="Times New Roman"/>
                <a:cs typeface="Times New Roman"/>
              </a:rPr>
            </a:br>
            <a:r>
              <a:rPr lang="da-DK" dirty="0">
                <a:solidFill>
                  <a:srgbClr val="222222"/>
                </a:solidFill>
                <a:latin typeface="Arial"/>
                <a:ea typeface="Times New Roman"/>
                <a:cs typeface="Times New Roman"/>
              </a:rPr>
              <a:t>-------------------------- if </a:t>
            </a:r>
            <a:r>
              <a:rPr lang="da-DK" dirty="0" err="1">
                <a:solidFill>
                  <a:srgbClr val="222222"/>
                </a:solidFill>
                <a:latin typeface="Arial"/>
                <a:ea typeface="Times New Roman"/>
                <a:cs typeface="Times New Roman"/>
              </a:rPr>
              <a:t>there</a:t>
            </a:r>
            <a:r>
              <a:rPr lang="da-DK" dirty="0">
                <a:solidFill>
                  <a:srgbClr val="222222"/>
                </a:solidFill>
                <a:latin typeface="Arial"/>
                <a:ea typeface="Times New Roman"/>
                <a:cs typeface="Times New Roman"/>
              </a:rPr>
              <a:t> is time ... .------------------ ----------------------------------</a:t>
            </a:r>
            <a:br>
              <a:rPr lang="da-DK" dirty="0">
                <a:solidFill>
                  <a:srgbClr val="222222"/>
                </a:solidFill>
                <a:latin typeface="Arial"/>
                <a:ea typeface="Times New Roman"/>
                <a:cs typeface="Times New Roman"/>
              </a:rPr>
            </a:br>
            <a:endParaRPr lang="da-DK" sz="1100" dirty="0">
              <a:ea typeface="Calibri"/>
              <a:cs typeface="Times New Roman"/>
            </a:endParaRPr>
          </a:p>
          <a:p>
            <a:pPr fontAlgn="t">
              <a:lnSpc>
                <a:spcPct val="115000"/>
              </a:lnSpc>
              <a:spcAft>
                <a:spcPts val="0"/>
              </a:spcAft>
            </a:pPr>
            <a:r>
              <a:rPr lang="da-DK" dirty="0">
                <a:solidFill>
                  <a:srgbClr val="222222"/>
                </a:solidFill>
                <a:latin typeface="Arial"/>
                <a:ea typeface="Times New Roman"/>
                <a:cs typeface="Times New Roman"/>
              </a:rPr>
              <a:t>The </a:t>
            </a:r>
            <a:r>
              <a:rPr lang="da-DK" dirty="0" err="1">
                <a:solidFill>
                  <a:srgbClr val="222222"/>
                </a:solidFill>
                <a:latin typeface="Arial"/>
                <a:ea typeface="Times New Roman"/>
                <a:cs typeface="Times New Roman"/>
              </a:rPr>
              <a:t>origin</a:t>
            </a:r>
            <a:r>
              <a:rPr lang="da-DK" dirty="0">
                <a:solidFill>
                  <a:srgbClr val="222222"/>
                </a:solidFill>
                <a:latin typeface="Arial"/>
                <a:ea typeface="Times New Roman"/>
                <a:cs typeface="Times New Roman"/>
              </a:rPr>
              <a:t> of the </a:t>
            </a:r>
            <a:r>
              <a:rPr lang="da-DK" dirty="0" err="1">
                <a:solidFill>
                  <a:srgbClr val="222222"/>
                </a:solidFill>
                <a:latin typeface="Arial"/>
                <a:ea typeface="Times New Roman"/>
                <a:cs typeface="Times New Roman"/>
              </a:rPr>
              <a:t>terminology</a:t>
            </a:r>
            <a:r>
              <a:rPr lang="da-DK" dirty="0">
                <a:solidFill>
                  <a:srgbClr val="222222"/>
                </a:solidFill>
                <a:latin typeface="Arial"/>
                <a:ea typeface="Times New Roman"/>
                <a:cs typeface="Times New Roman"/>
              </a:rPr>
              <a:t>: The </a:t>
            </a:r>
            <a:r>
              <a:rPr lang="da-DK" dirty="0" err="1">
                <a:solidFill>
                  <a:srgbClr val="222222"/>
                </a:solidFill>
                <a:latin typeface="Arial"/>
                <a:ea typeface="Times New Roman"/>
                <a:cs typeface="Times New Roman"/>
              </a:rPr>
              <a:t>word</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violence</a:t>
            </a:r>
            <a:r>
              <a:rPr lang="da-DK" dirty="0">
                <a:solidFill>
                  <a:srgbClr val="222222"/>
                </a:solidFill>
                <a:latin typeface="Arial"/>
                <a:ea typeface="Times New Roman"/>
                <a:cs typeface="Times New Roman"/>
              </a:rPr>
              <a:t>' is </a:t>
            </a:r>
            <a:r>
              <a:rPr lang="da-DK" dirty="0" err="1">
                <a:solidFill>
                  <a:srgbClr val="222222"/>
                </a:solidFill>
                <a:latin typeface="Arial"/>
                <a:ea typeface="Times New Roman"/>
                <a:cs typeface="Times New Roman"/>
              </a:rPr>
              <a:t>related</a:t>
            </a:r>
            <a:r>
              <a:rPr lang="da-DK" dirty="0">
                <a:solidFill>
                  <a:srgbClr val="222222"/>
                </a:solidFill>
                <a:latin typeface="Arial"/>
                <a:ea typeface="Times New Roman"/>
                <a:cs typeface="Times New Roman"/>
              </a:rPr>
              <a:t> to the German </a:t>
            </a:r>
            <a:r>
              <a:rPr lang="da-DK" dirty="0" err="1">
                <a:solidFill>
                  <a:srgbClr val="222222"/>
                </a:solidFill>
                <a:latin typeface="Arial"/>
                <a:ea typeface="Times New Roman"/>
                <a:cs typeface="Times New Roman"/>
              </a:rPr>
              <a:t>word</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Gewalt</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which</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means</a:t>
            </a:r>
            <a:r>
              <a:rPr lang="da-DK" dirty="0">
                <a:solidFill>
                  <a:srgbClr val="222222"/>
                </a:solidFill>
                <a:latin typeface="Arial"/>
                <a:ea typeface="Times New Roman"/>
                <a:cs typeface="Times New Roman"/>
              </a:rPr>
              <a:t> power. In </a:t>
            </a:r>
            <a:r>
              <a:rPr lang="da-DK" dirty="0" err="1">
                <a:solidFill>
                  <a:srgbClr val="222222"/>
                </a:solidFill>
                <a:latin typeface="Arial"/>
                <a:ea typeface="Times New Roman"/>
                <a:cs typeface="Times New Roman"/>
              </a:rPr>
              <a:t>language</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history</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violence</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means</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both</a:t>
            </a:r>
            <a:r>
              <a:rPr lang="da-DK" dirty="0">
                <a:solidFill>
                  <a:srgbClr val="222222"/>
                </a:solidFill>
                <a:latin typeface="Arial"/>
                <a:ea typeface="Times New Roman"/>
                <a:cs typeface="Times New Roman"/>
              </a:rPr>
              <a:t> power and </a:t>
            </a:r>
            <a:r>
              <a:rPr lang="da-DK" dirty="0" err="1">
                <a:solidFill>
                  <a:srgbClr val="222222"/>
                </a:solidFill>
                <a:latin typeface="Arial"/>
                <a:ea typeface="Times New Roman"/>
                <a:cs typeface="Times New Roman"/>
              </a:rPr>
              <a:t>protection</a:t>
            </a:r>
            <a:r>
              <a:rPr lang="da-DK" dirty="0">
                <a:solidFill>
                  <a:srgbClr val="222222"/>
                </a:solidFill>
                <a:latin typeface="Arial"/>
                <a:ea typeface="Times New Roman"/>
                <a:cs typeface="Times New Roman"/>
              </a:rPr>
              <a:t>. Central to the </a:t>
            </a:r>
            <a:r>
              <a:rPr lang="da-DK" dirty="0" err="1">
                <a:solidFill>
                  <a:srgbClr val="222222"/>
                </a:solidFill>
                <a:latin typeface="Arial"/>
                <a:ea typeface="Times New Roman"/>
                <a:cs typeface="Times New Roman"/>
              </a:rPr>
              <a:t>concept</a:t>
            </a:r>
            <a:r>
              <a:rPr lang="da-DK" dirty="0">
                <a:solidFill>
                  <a:srgbClr val="222222"/>
                </a:solidFill>
                <a:latin typeface="Arial"/>
                <a:ea typeface="Times New Roman"/>
                <a:cs typeface="Times New Roman"/>
              </a:rPr>
              <a:t> of '</a:t>
            </a:r>
            <a:r>
              <a:rPr lang="da-DK" dirty="0" err="1">
                <a:solidFill>
                  <a:srgbClr val="222222"/>
                </a:solidFill>
                <a:latin typeface="Arial"/>
                <a:ea typeface="Times New Roman"/>
                <a:cs typeface="Times New Roman"/>
              </a:rPr>
              <a:t>violence</a:t>
            </a:r>
            <a:r>
              <a:rPr lang="da-DK" dirty="0">
                <a:solidFill>
                  <a:srgbClr val="222222"/>
                </a:solidFill>
                <a:latin typeface="Arial"/>
                <a:ea typeface="Times New Roman"/>
                <a:cs typeface="Times New Roman"/>
              </a:rPr>
              <a:t>' is </a:t>
            </a:r>
            <a:r>
              <a:rPr lang="da-DK" dirty="0" err="1">
                <a:solidFill>
                  <a:srgbClr val="222222"/>
                </a:solidFill>
                <a:latin typeface="Arial"/>
                <a:ea typeface="Times New Roman"/>
                <a:cs typeface="Times New Roman"/>
              </a:rPr>
              <a:t>that</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there</a:t>
            </a:r>
            <a:r>
              <a:rPr lang="da-DK" dirty="0">
                <a:solidFill>
                  <a:srgbClr val="222222"/>
                </a:solidFill>
                <a:latin typeface="Arial"/>
                <a:ea typeface="Times New Roman"/>
                <a:cs typeface="Times New Roman"/>
              </a:rPr>
              <a:t> is </a:t>
            </a:r>
            <a:r>
              <a:rPr lang="da-DK" dirty="0" err="1">
                <a:solidFill>
                  <a:srgbClr val="222222"/>
                </a:solidFill>
                <a:latin typeface="Arial"/>
                <a:ea typeface="Times New Roman"/>
                <a:cs typeface="Times New Roman"/>
              </a:rPr>
              <a:t>someone</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who</a:t>
            </a:r>
            <a:r>
              <a:rPr lang="da-DK" dirty="0">
                <a:solidFill>
                  <a:srgbClr val="222222"/>
                </a:solidFill>
                <a:latin typeface="Arial"/>
                <a:ea typeface="Times New Roman"/>
                <a:cs typeface="Times New Roman"/>
              </a:rPr>
              <a:t> is </a:t>
            </a:r>
            <a:r>
              <a:rPr lang="da-DK" dirty="0" err="1">
                <a:solidFill>
                  <a:srgbClr val="222222"/>
                </a:solidFill>
                <a:latin typeface="Arial"/>
                <a:ea typeface="Times New Roman"/>
                <a:cs typeface="Times New Roman"/>
              </a:rPr>
              <a:t>stronger</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older</a:t>
            </a:r>
            <a:r>
              <a:rPr lang="da-DK" dirty="0">
                <a:solidFill>
                  <a:srgbClr val="222222"/>
                </a:solidFill>
                <a:latin typeface="Arial"/>
                <a:ea typeface="Times New Roman"/>
                <a:cs typeface="Times New Roman"/>
              </a:rPr>
              <a:t> and </a:t>
            </a:r>
            <a:r>
              <a:rPr lang="da-DK" dirty="0" err="1">
                <a:solidFill>
                  <a:srgbClr val="222222"/>
                </a:solidFill>
                <a:latin typeface="Arial"/>
                <a:ea typeface="Times New Roman"/>
                <a:cs typeface="Times New Roman"/>
              </a:rPr>
              <a:t>wiser</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who</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can</a:t>
            </a:r>
            <a:r>
              <a:rPr lang="da-DK" dirty="0">
                <a:solidFill>
                  <a:srgbClr val="222222"/>
                </a:solidFill>
                <a:latin typeface="Arial"/>
                <a:ea typeface="Times New Roman"/>
                <a:cs typeface="Times New Roman"/>
              </a:rPr>
              <a:t> do </a:t>
            </a:r>
            <a:r>
              <a:rPr lang="da-DK" dirty="0" err="1">
                <a:solidFill>
                  <a:srgbClr val="222222"/>
                </a:solidFill>
                <a:latin typeface="Arial"/>
                <a:ea typeface="Times New Roman"/>
                <a:cs typeface="Times New Roman"/>
              </a:rPr>
              <a:t>something</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using</a:t>
            </a:r>
            <a:r>
              <a:rPr lang="da-DK" dirty="0">
                <a:solidFill>
                  <a:srgbClr val="222222"/>
                </a:solidFill>
                <a:latin typeface="Arial"/>
                <a:ea typeface="Times New Roman"/>
                <a:cs typeface="Times New Roman"/>
              </a:rPr>
              <a:t> power(</a:t>
            </a:r>
            <a:r>
              <a:rPr lang="da-DK" dirty="0" err="1">
                <a:solidFill>
                  <a:srgbClr val="222222"/>
                </a:solidFill>
                <a:latin typeface="Arial"/>
                <a:ea typeface="Times New Roman"/>
                <a:cs typeface="Times New Roman"/>
              </a:rPr>
              <a:t>resources</a:t>
            </a:r>
            <a:r>
              <a:rPr lang="da-DK" dirty="0">
                <a:solidFill>
                  <a:srgbClr val="222222"/>
                </a:solidFill>
                <a:latin typeface="Arial"/>
                <a:ea typeface="Times New Roman"/>
                <a:cs typeface="Times New Roman"/>
              </a:rPr>
              <a:t>), and </a:t>
            </a:r>
            <a:r>
              <a:rPr lang="da-DK" dirty="0" err="1">
                <a:solidFill>
                  <a:srgbClr val="222222"/>
                </a:solidFill>
                <a:latin typeface="Arial"/>
                <a:ea typeface="Times New Roman"/>
                <a:cs typeface="Times New Roman"/>
              </a:rPr>
              <a:t>thus</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that</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there</a:t>
            </a:r>
            <a:r>
              <a:rPr lang="da-DK" dirty="0">
                <a:solidFill>
                  <a:srgbClr val="222222"/>
                </a:solidFill>
                <a:latin typeface="Arial"/>
                <a:ea typeface="Times New Roman"/>
                <a:cs typeface="Times New Roman"/>
              </a:rPr>
              <a:t> is </a:t>
            </a:r>
            <a:r>
              <a:rPr lang="da-DK" dirty="0" err="1">
                <a:solidFill>
                  <a:srgbClr val="222222"/>
                </a:solidFill>
                <a:latin typeface="Arial"/>
                <a:ea typeface="Times New Roman"/>
                <a:cs typeface="Times New Roman"/>
              </a:rPr>
              <a:t>committed</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something</a:t>
            </a:r>
            <a:r>
              <a:rPr lang="da-DK" dirty="0">
                <a:solidFill>
                  <a:srgbClr val="222222"/>
                </a:solidFill>
                <a:latin typeface="Arial"/>
                <a:ea typeface="Times New Roman"/>
                <a:cs typeface="Times New Roman"/>
              </a:rPr>
              <a:t> brutal, an </a:t>
            </a:r>
            <a:r>
              <a:rPr lang="da-DK" dirty="0" err="1">
                <a:solidFill>
                  <a:srgbClr val="222222"/>
                </a:solidFill>
                <a:latin typeface="Arial"/>
                <a:ea typeface="Times New Roman"/>
                <a:cs typeface="Times New Roman"/>
              </a:rPr>
              <a:t>assault</a:t>
            </a:r>
            <a:r>
              <a:rPr lang="da-DK" dirty="0">
                <a:solidFill>
                  <a:srgbClr val="222222"/>
                </a:solidFill>
                <a:latin typeface="Arial"/>
                <a:ea typeface="Times New Roman"/>
                <a:cs typeface="Times New Roman"/>
              </a:rPr>
              <a:t>, a (</a:t>
            </a:r>
            <a:r>
              <a:rPr lang="da-DK" dirty="0" err="1">
                <a:solidFill>
                  <a:srgbClr val="222222"/>
                </a:solidFill>
                <a:latin typeface="Arial"/>
                <a:ea typeface="Times New Roman"/>
                <a:cs typeface="Times New Roman"/>
              </a:rPr>
              <a:t>coarse</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violation</a:t>
            </a:r>
            <a:r>
              <a:rPr lang="da-DK" dirty="0">
                <a:solidFill>
                  <a:srgbClr val="222222"/>
                </a:solidFill>
                <a:latin typeface="Arial"/>
                <a:ea typeface="Times New Roman"/>
                <a:cs typeface="Times New Roman"/>
              </a:rPr>
              <a:t>, an </a:t>
            </a:r>
            <a:r>
              <a:rPr lang="da-DK" dirty="0" err="1">
                <a:solidFill>
                  <a:srgbClr val="222222"/>
                </a:solidFill>
                <a:latin typeface="Arial"/>
                <a:ea typeface="Times New Roman"/>
                <a:cs typeface="Times New Roman"/>
              </a:rPr>
              <a:t>injustice</a:t>
            </a:r>
            <a:r>
              <a:rPr lang="da-DK" dirty="0">
                <a:solidFill>
                  <a:srgbClr val="222222"/>
                </a:solidFill>
                <a:latin typeface="Arial"/>
                <a:ea typeface="Times New Roman"/>
                <a:cs typeface="Times New Roman"/>
              </a:rPr>
              <a:t> in a </a:t>
            </a:r>
            <a:r>
              <a:rPr lang="da-DK" dirty="0" err="1">
                <a:solidFill>
                  <a:srgbClr val="222222"/>
                </a:solidFill>
                <a:latin typeface="Arial"/>
                <a:ea typeface="Times New Roman"/>
                <a:cs typeface="Times New Roman"/>
              </a:rPr>
              <a:t>way</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that</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anybody</a:t>
            </a:r>
            <a:r>
              <a:rPr lang="da-DK" dirty="0">
                <a:solidFill>
                  <a:srgbClr val="222222"/>
                </a:solidFill>
                <a:latin typeface="Arial"/>
                <a:ea typeface="Times New Roman"/>
                <a:cs typeface="Times New Roman"/>
              </a:rPr>
              <a:t> is </a:t>
            </a:r>
            <a:r>
              <a:rPr lang="da-DK" dirty="0" err="1">
                <a:solidFill>
                  <a:srgbClr val="222222"/>
                </a:solidFill>
                <a:latin typeface="Arial"/>
                <a:ea typeface="Times New Roman"/>
                <a:cs typeface="Times New Roman"/>
              </a:rPr>
              <a:t>suffering</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damage</a:t>
            </a:r>
            <a:r>
              <a:rPr lang="da-DK" dirty="0">
                <a:solidFill>
                  <a:srgbClr val="222222"/>
                </a:solidFill>
                <a:latin typeface="Arial"/>
                <a:ea typeface="Times New Roman"/>
                <a:cs typeface="Times New Roman"/>
              </a:rPr>
              <a:t> or is </a:t>
            </a:r>
            <a:r>
              <a:rPr lang="da-DK" dirty="0" err="1">
                <a:solidFill>
                  <a:srgbClr val="222222"/>
                </a:solidFill>
                <a:latin typeface="Arial"/>
                <a:ea typeface="Times New Roman"/>
                <a:cs typeface="Times New Roman"/>
              </a:rPr>
              <a:t>harmed</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thereby</a:t>
            </a:r>
            <a:r>
              <a:rPr lang="da-DK" dirty="0">
                <a:solidFill>
                  <a:srgbClr val="222222"/>
                </a:solidFill>
                <a:latin typeface="Arial"/>
                <a:ea typeface="Times New Roman"/>
                <a:cs typeface="Times New Roman"/>
              </a:rPr>
              <a:t> (From Dictionary of the Danish </a:t>
            </a:r>
            <a:r>
              <a:rPr lang="da-DK" dirty="0" err="1">
                <a:solidFill>
                  <a:srgbClr val="222222"/>
                </a:solidFill>
                <a:latin typeface="Arial"/>
                <a:ea typeface="Times New Roman"/>
                <a:cs typeface="Times New Roman"/>
              </a:rPr>
              <a:t>language</a:t>
            </a:r>
            <a:r>
              <a:rPr lang="da-DK" dirty="0">
                <a:solidFill>
                  <a:srgbClr val="222222"/>
                </a:solidFill>
                <a:latin typeface="Arial"/>
                <a:ea typeface="Times New Roman"/>
                <a:cs typeface="Times New Roman"/>
              </a:rPr>
              <a:t>). This </a:t>
            </a:r>
            <a:r>
              <a:rPr lang="da-DK" dirty="0" err="1">
                <a:solidFill>
                  <a:srgbClr val="222222"/>
                </a:solidFill>
                <a:latin typeface="Arial"/>
                <a:ea typeface="Times New Roman"/>
                <a:cs typeface="Times New Roman"/>
              </a:rPr>
              <a:t>includes</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both</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physical</a:t>
            </a:r>
            <a:r>
              <a:rPr lang="da-DK" dirty="0">
                <a:solidFill>
                  <a:srgbClr val="222222"/>
                </a:solidFill>
                <a:latin typeface="Arial"/>
                <a:ea typeface="Times New Roman"/>
                <a:cs typeface="Times New Roman"/>
              </a:rPr>
              <a:t> and </a:t>
            </a:r>
            <a:r>
              <a:rPr lang="da-DK" dirty="0" err="1">
                <a:solidFill>
                  <a:srgbClr val="222222"/>
                </a:solidFill>
                <a:latin typeface="Arial"/>
                <a:ea typeface="Times New Roman"/>
                <a:cs typeface="Times New Roman"/>
              </a:rPr>
              <a:t>psychological</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abuses</a:t>
            </a:r>
            <a:r>
              <a:rPr lang="da-DK" dirty="0">
                <a:solidFill>
                  <a:srgbClr val="222222"/>
                </a:solidFill>
                <a:latin typeface="Arial"/>
                <a:ea typeface="Times New Roman"/>
                <a:cs typeface="Times New Roman"/>
              </a:rPr>
              <a:t>. </a:t>
            </a:r>
            <a:endParaRPr lang="da-DK" sz="1100" dirty="0">
              <a:ea typeface="Calibri"/>
              <a:cs typeface="Times New Roman"/>
            </a:endParaRPr>
          </a:p>
          <a:p>
            <a:pPr fontAlgn="t">
              <a:lnSpc>
                <a:spcPct val="115000"/>
              </a:lnSpc>
              <a:spcAft>
                <a:spcPts val="0"/>
              </a:spcAft>
            </a:pPr>
            <a:r>
              <a:rPr lang="da-DK" dirty="0">
                <a:solidFill>
                  <a:srgbClr val="222222"/>
                </a:solidFill>
                <a:latin typeface="Arial"/>
                <a:ea typeface="Times New Roman"/>
                <a:cs typeface="Times New Roman"/>
              </a:rPr>
              <a:t> </a:t>
            </a:r>
            <a:endParaRPr lang="da-DK" sz="1100" dirty="0">
              <a:ea typeface="Calibri"/>
              <a:cs typeface="Times New Roman"/>
            </a:endParaRPr>
          </a:p>
          <a:p>
            <a:pPr fontAlgn="t">
              <a:lnSpc>
                <a:spcPct val="115000"/>
              </a:lnSpc>
              <a:spcAft>
                <a:spcPts val="0"/>
              </a:spcAft>
            </a:pPr>
            <a:r>
              <a:rPr lang="da-DK" dirty="0" err="1">
                <a:solidFill>
                  <a:srgbClr val="222222"/>
                </a:solidFill>
                <a:latin typeface="Arial"/>
                <a:ea typeface="Times New Roman"/>
                <a:cs typeface="Times New Roman"/>
              </a:rPr>
              <a:t>You</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can</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also</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make</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something</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powerful</a:t>
            </a:r>
            <a:r>
              <a:rPr lang="da-DK" dirty="0">
                <a:solidFill>
                  <a:srgbClr val="222222"/>
                </a:solidFill>
                <a:latin typeface="Arial"/>
                <a:ea typeface="Times New Roman"/>
                <a:cs typeface="Times New Roman"/>
              </a:rPr>
              <a:t> by </a:t>
            </a:r>
            <a:r>
              <a:rPr lang="da-DK" dirty="0" err="1">
                <a:solidFill>
                  <a:srgbClr val="222222"/>
                </a:solidFill>
                <a:latin typeface="Arial"/>
                <a:ea typeface="Times New Roman"/>
                <a:cs typeface="Times New Roman"/>
              </a:rPr>
              <a:t>subjecting</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your</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child</a:t>
            </a:r>
            <a:r>
              <a:rPr lang="da-DK" dirty="0">
                <a:solidFill>
                  <a:srgbClr val="222222"/>
                </a:solidFill>
                <a:latin typeface="Arial"/>
                <a:ea typeface="Times New Roman"/>
                <a:cs typeface="Times New Roman"/>
              </a:rPr>
              <a:t> a </a:t>
            </a:r>
            <a:r>
              <a:rPr lang="da-DK" dirty="0" err="1">
                <a:solidFill>
                  <a:srgbClr val="222222"/>
                </a:solidFill>
                <a:latin typeface="Arial"/>
                <a:ea typeface="Times New Roman"/>
                <a:cs typeface="Times New Roman"/>
              </a:rPr>
              <a:t>painful</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medical</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treatment</a:t>
            </a:r>
            <a:r>
              <a:rPr lang="da-DK" dirty="0">
                <a:solidFill>
                  <a:srgbClr val="222222"/>
                </a:solidFill>
                <a:latin typeface="Arial"/>
                <a:ea typeface="Times New Roman"/>
                <a:cs typeface="Times New Roman"/>
              </a:rPr>
              <a:t>, but </a:t>
            </a:r>
            <a:r>
              <a:rPr lang="da-DK" dirty="0" err="1">
                <a:solidFill>
                  <a:srgbClr val="222222"/>
                </a:solidFill>
                <a:latin typeface="Arial"/>
                <a:ea typeface="Times New Roman"/>
                <a:cs typeface="Times New Roman"/>
              </a:rPr>
              <a:t>here</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you</a:t>
            </a:r>
            <a:r>
              <a:rPr lang="da-DK" dirty="0">
                <a:solidFill>
                  <a:srgbClr val="222222"/>
                </a:solidFill>
                <a:latin typeface="Arial"/>
                <a:ea typeface="Times New Roman"/>
                <a:cs typeface="Times New Roman"/>
              </a:rPr>
              <a:t> must </a:t>
            </a:r>
            <a:r>
              <a:rPr lang="da-DK" dirty="0" err="1">
                <a:solidFill>
                  <a:srgbClr val="222222"/>
                </a:solidFill>
                <a:latin typeface="Arial"/>
                <a:ea typeface="Times New Roman"/>
                <a:cs typeface="Times New Roman"/>
              </a:rPr>
              <a:t>take</a:t>
            </a:r>
            <a:r>
              <a:rPr lang="da-DK" dirty="0">
                <a:solidFill>
                  <a:srgbClr val="222222"/>
                </a:solidFill>
                <a:latin typeface="Arial"/>
                <a:ea typeface="Times New Roman"/>
                <a:cs typeface="Times New Roman"/>
              </a:rPr>
              <a:t> the purpose in </a:t>
            </a:r>
            <a:r>
              <a:rPr lang="da-DK" dirty="0" err="1">
                <a:solidFill>
                  <a:srgbClr val="222222"/>
                </a:solidFill>
                <a:latin typeface="Arial"/>
                <a:ea typeface="Times New Roman"/>
                <a:cs typeface="Times New Roman"/>
              </a:rPr>
              <a:t>consideration</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which</a:t>
            </a:r>
            <a:r>
              <a:rPr lang="da-DK" dirty="0">
                <a:solidFill>
                  <a:srgbClr val="222222"/>
                </a:solidFill>
                <a:latin typeface="Arial"/>
                <a:ea typeface="Times New Roman"/>
                <a:cs typeface="Times New Roman"/>
              </a:rPr>
              <a:t> is the </a:t>
            </a:r>
            <a:r>
              <a:rPr lang="da-DK" dirty="0" err="1">
                <a:solidFill>
                  <a:srgbClr val="222222"/>
                </a:solidFill>
                <a:latin typeface="Arial"/>
                <a:ea typeface="Times New Roman"/>
                <a:cs typeface="Times New Roman"/>
              </a:rPr>
              <a:t>care</a:t>
            </a:r>
            <a:r>
              <a:rPr lang="da-DK" dirty="0">
                <a:solidFill>
                  <a:srgbClr val="222222"/>
                </a:solidFill>
                <a:latin typeface="Arial"/>
                <a:ea typeface="Times New Roman"/>
                <a:cs typeface="Times New Roman"/>
              </a:rPr>
              <a:t> and </a:t>
            </a:r>
            <a:r>
              <a:rPr lang="da-DK" dirty="0" err="1">
                <a:solidFill>
                  <a:srgbClr val="222222"/>
                </a:solidFill>
                <a:latin typeface="Arial"/>
                <a:ea typeface="Times New Roman"/>
                <a:cs typeface="Times New Roman"/>
              </a:rPr>
              <a:t>foresight</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even</a:t>
            </a:r>
            <a:r>
              <a:rPr lang="da-DK" dirty="0">
                <a:solidFill>
                  <a:srgbClr val="222222"/>
                </a:solidFill>
                <a:latin typeface="Arial"/>
                <a:ea typeface="Times New Roman"/>
                <a:cs typeface="Times New Roman"/>
              </a:rPr>
              <a:t> if the </a:t>
            </a:r>
            <a:r>
              <a:rPr lang="da-DK" dirty="0" err="1">
                <a:solidFill>
                  <a:srgbClr val="222222"/>
                </a:solidFill>
                <a:latin typeface="Arial"/>
                <a:ea typeface="Times New Roman"/>
                <a:cs typeface="Times New Roman"/>
              </a:rPr>
              <a:t>treatment</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causes</a:t>
            </a:r>
            <a:r>
              <a:rPr lang="da-DK" dirty="0">
                <a:solidFill>
                  <a:srgbClr val="222222"/>
                </a:solidFill>
                <a:latin typeface="Arial"/>
                <a:ea typeface="Times New Roman"/>
                <a:cs typeface="Times New Roman"/>
              </a:rPr>
              <a:t> the </a:t>
            </a:r>
            <a:r>
              <a:rPr lang="da-DK" dirty="0" err="1">
                <a:solidFill>
                  <a:srgbClr val="222222"/>
                </a:solidFill>
                <a:latin typeface="Arial"/>
                <a:ea typeface="Times New Roman"/>
                <a:cs typeface="Times New Roman"/>
              </a:rPr>
              <a:t>child</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pain</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here</a:t>
            </a:r>
            <a:r>
              <a:rPr lang="da-DK" dirty="0">
                <a:solidFill>
                  <a:srgbClr val="222222"/>
                </a:solidFill>
                <a:latin typeface="Arial"/>
                <a:ea typeface="Times New Roman"/>
                <a:cs typeface="Times New Roman"/>
              </a:rPr>
              <a:t> and </a:t>
            </a:r>
            <a:r>
              <a:rPr lang="da-DK" dirty="0" err="1">
                <a:solidFill>
                  <a:srgbClr val="222222"/>
                </a:solidFill>
                <a:latin typeface="Arial"/>
                <a:ea typeface="Times New Roman"/>
                <a:cs typeface="Times New Roman"/>
              </a:rPr>
              <a:t>now</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IL's</a:t>
            </a:r>
            <a:r>
              <a:rPr lang="da-DK" dirty="0">
                <a:solidFill>
                  <a:srgbClr val="222222"/>
                </a:solidFill>
                <a:latin typeface="Arial"/>
                <a:ea typeface="Times New Roman"/>
                <a:cs typeface="Times New Roman"/>
              </a:rPr>
              <a:t> </a:t>
            </a:r>
            <a:r>
              <a:rPr lang="da-DK" dirty="0" err="1">
                <a:solidFill>
                  <a:srgbClr val="222222"/>
                </a:solidFill>
                <a:latin typeface="Arial"/>
                <a:ea typeface="Times New Roman"/>
                <a:cs typeface="Times New Roman"/>
              </a:rPr>
              <a:t>article</a:t>
            </a:r>
            <a:r>
              <a:rPr lang="da-DK" dirty="0">
                <a:solidFill>
                  <a:srgbClr val="222222"/>
                </a:solidFill>
                <a:latin typeface="Arial"/>
                <a:ea typeface="Times New Roman"/>
                <a:cs typeface="Times New Roman"/>
              </a:rPr>
              <a:t>)</a:t>
            </a:r>
            <a:endParaRPr lang="da-DK" sz="1100" dirty="0">
              <a:ea typeface="Calibri"/>
              <a:cs typeface="Times New Roman"/>
            </a:endParaRPr>
          </a:p>
        </p:txBody>
      </p:sp>
      <p:sp>
        <p:nvSpPr>
          <p:cNvPr id="203780" name="Pladsholder til diasnummer 3"/>
          <p:cNvSpPr>
            <a:spLocks noGrp="1"/>
          </p:cNvSpPr>
          <p:nvPr>
            <p:ph type="sldNum" sz="quarter" idx="5"/>
          </p:nvPr>
        </p:nvSpPr>
        <p:spPr bwMode="auto">
          <a:noFill/>
          <a:ln>
            <a:miter lim="800000"/>
            <a:headEnd/>
            <a:tailEnd/>
          </a:ln>
        </p:spPr>
        <p:txBody>
          <a:bodyPr/>
          <a:lstStyle/>
          <a:p>
            <a:fld id="{D759C681-6B4D-40BD-84F9-1B7EA6C9882E}" type="slidenum">
              <a:rPr lang="da-DK" altLang="da-DK" smtClean="0">
                <a:solidFill>
                  <a:prstClr val="black"/>
                </a:solidFill>
              </a:rPr>
              <a:pPr/>
              <a:t>9</a:t>
            </a:fld>
            <a:endParaRPr lang="da-DK" altLang="da-DK" smtClean="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s">
    <p:spTree>
      <p:nvGrpSpPr>
        <p:cNvPr id="1" name=""/>
        <p:cNvGrpSpPr/>
        <p:nvPr/>
      </p:nvGrpSpPr>
      <p:grpSpPr>
        <a:xfrm>
          <a:off x="0" y="0"/>
          <a:ext cx="0" cy="0"/>
          <a:chOff x="0" y="0"/>
          <a:chExt cx="0" cy="0"/>
        </a:xfrm>
      </p:grpSpPr>
      <p:pic>
        <p:nvPicPr>
          <p:cNvPr id="4" name="Billede 7" descr="PP baggrund.jp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Billede 9" descr="SS_logo_2011_neg.png"/>
          <p:cNvPicPr>
            <a:picLocks noChangeAspect="1"/>
          </p:cNvPicPr>
          <p:nvPr userDrawn="1"/>
        </p:nvPicPr>
        <p:blipFill>
          <a:blip r:embed="rId3"/>
          <a:srcRect/>
          <a:stretch>
            <a:fillRect/>
          </a:stretch>
        </p:blipFill>
        <p:spPr bwMode="auto">
          <a:xfrm>
            <a:off x="6880225" y="358775"/>
            <a:ext cx="1916113" cy="731838"/>
          </a:xfrm>
          <a:prstGeom prst="rect">
            <a:avLst/>
          </a:prstGeom>
          <a:noFill/>
          <a:ln w="9525">
            <a:noFill/>
            <a:miter lim="800000"/>
            <a:headEnd/>
            <a:tailEnd/>
          </a:ln>
        </p:spPr>
      </p:pic>
      <p:pic>
        <p:nvPicPr>
          <p:cNvPr id="6" name="Billede 10" descr="SS_payoff_hvid_2011.png"/>
          <p:cNvPicPr>
            <a:picLocks noChangeAspect="1"/>
          </p:cNvPicPr>
          <p:nvPr userDrawn="1"/>
        </p:nvPicPr>
        <p:blipFill>
          <a:blip r:embed="rId4"/>
          <a:srcRect/>
          <a:stretch>
            <a:fillRect/>
          </a:stretch>
        </p:blipFill>
        <p:spPr bwMode="auto">
          <a:xfrm>
            <a:off x="534988" y="6321425"/>
            <a:ext cx="3573462" cy="130175"/>
          </a:xfrm>
          <a:prstGeom prst="rect">
            <a:avLst/>
          </a:prstGeom>
          <a:noFill/>
          <a:ln w="9525">
            <a:noFill/>
            <a:miter lim="800000"/>
            <a:headEnd/>
            <a:tailEnd/>
          </a:ln>
        </p:spPr>
      </p:pic>
      <p:sp>
        <p:nvSpPr>
          <p:cNvPr id="3074" name="Rectangle 2"/>
          <p:cNvSpPr>
            <a:spLocks noGrp="1" noChangeArrowheads="1"/>
          </p:cNvSpPr>
          <p:nvPr>
            <p:ph type="ctrTitle"/>
          </p:nvPr>
        </p:nvSpPr>
        <p:spPr>
          <a:xfrm>
            <a:off x="514350" y="2243138"/>
            <a:ext cx="7772400" cy="1214437"/>
          </a:xfrm>
        </p:spPr>
        <p:txBody>
          <a:bodyPr lIns="0" tIns="0" rIns="0" bIns="0"/>
          <a:lstStyle>
            <a:lvl1pPr>
              <a:defRPr sz="3200"/>
            </a:lvl1pPr>
          </a:lstStyle>
          <a:p>
            <a:pPr lvl="0"/>
            <a:r>
              <a:rPr lang="en-GB" noProof="0" smtClean="0"/>
              <a:t>Click to edit Master title style</a:t>
            </a:r>
          </a:p>
        </p:txBody>
      </p:sp>
      <p:sp>
        <p:nvSpPr>
          <p:cNvPr id="3075" name="Rectangle 3"/>
          <p:cNvSpPr>
            <a:spLocks noGrp="1" noChangeArrowheads="1"/>
          </p:cNvSpPr>
          <p:nvPr>
            <p:ph type="subTitle" idx="1"/>
          </p:nvPr>
        </p:nvSpPr>
        <p:spPr>
          <a:xfrm>
            <a:off x="514350" y="3470275"/>
            <a:ext cx="7772400" cy="1752600"/>
          </a:xfrm>
          <a:noFill/>
          <a:ln>
            <a:noFill/>
          </a:ln>
          <a:extLst/>
        </p:spPr>
        <p:txBody>
          <a:bodyPr lIns="0" tIns="0" rIns="0" bIns="0"/>
          <a:lstStyle>
            <a:lvl1pPr marL="0" indent="0">
              <a:buFontTx/>
              <a:buNone/>
              <a:defRPr sz="2000"/>
            </a:lvl1pPr>
          </a:lstStyle>
          <a:p>
            <a:pPr lvl="0"/>
            <a:r>
              <a:rPr lang="en-GB" noProof="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a-DK" smtClean="0"/>
              <a:t>Klik for at redigere i masteren</a:t>
            </a:r>
            <a:endParaRPr lang="da-DK"/>
          </a:p>
        </p:txBody>
      </p:sp>
      <p:sp>
        <p:nvSpPr>
          <p:cNvPr id="3" name="Pladsholder til indhol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teksttypografierne i masteren</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a-DK" smtClean="0"/>
              <a:t>Klik for at redigere i masteren</a:t>
            </a:r>
            <a:endParaRPr lang="da-DK"/>
          </a:p>
        </p:txBody>
      </p:sp>
      <p:sp>
        <p:nvSpPr>
          <p:cNvPr id="3" name="Pladsholder til billed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a-DK" noProof="0" smtClean="0"/>
          </a:p>
        </p:txBody>
      </p:sp>
      <p:sp>
        <p:nvSpPr>
          <p:cNvPr id="4" name="Pladsholder til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teksttypografierne i masteren</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lodret titel 2"/>
          <p:cNvSpPr>
            <a:spLocks noGrp="1"/>
          </p:cNvSpPr>
          <p:nvPr>
            <p:ph type="body" orient="vert" idx="1"/>
          </p:nvPr>
        </p:nvSpPr>
        <p:spPr/>
        <p:txBody>
          <a:bodyPr vert="eaVert"/>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6629400" y="457200"/>
            <a:ext cx="2057400" cy="5668963"/>
          </a:xfrm>
        </p:spPr>
        <p:txBody>
          <a:bodyPr vert="eaVert"/>
          <a:lstStyle/>
          <a:p>
            <a:r>
              <a:rPr lang="da-DK" smtClean="0"/>
              <a:t>Klik for at redigere i masteren</a:t>
            </a:r>
            <a:endParaRPr lang="da-DK"/>
          </a:p>
        </p:txBody>
      </p:sp>
      <p:sp>
        <p:nvSpPr>
          <p:cNvPr id="3" name="Pladsholder til lodret titel 2"/>
          <p:cNvSpPr>
            <a:spLocks noGrp="1"/>
          </p:cNvSpPr>
          <p:nvPr>
            <p:ph type="body" orient="vert" idx="1"/>
          </p:nvPr>
        </p:nvSpPr>
        <p:spPr>
          <a:xfrm>
            <a:off x="457200" y="457200"/>
            <a:ext cx="6019800" cy="5668963"/>
          </a:xfrm>
        </p:spPr>
        <p:txBody>
          <a:bodyPr vert="eaVert"/>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eldias">
    <p:spTree>
      <p:nvGrpSpPr>
        <p:cNvPr id="1" name=""/>
        <p:cNvGrpSpPr/>
        <p:nvPr/>
      </p:nvGrpSpPr>
      <p:grpSpPr>
        <a:xfrm>
          <a:off x="0" y="0"/>
          <a:ext cx="0" cy="0"/>
          <a:chOff x="0" y="0"/>
          <a:chExt cx="0" cy="0"/>
        </a:xfrm>
      </p:grpSpPr>
      <p:pic>
        <p:nvPicPr>
          <p:cNvPr id="4" name="Billede 7" descr="PP baggrund.jp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Billede 9" descr="SS_logo_2011_neg.png"/>
          <p:cNvPicPr>
            <a:picLocks noChangeAspect="1"/>
          </p:cNvPicPr>
          <p:nvPr userDrawn="1"/>
        </p:nvPicPr>
        <p:blipFill>
          <a:blip r:embed="rId3"/>
          <a:srcRect/>
          <a:stretch>
            <a:fillRect/>
          </a:stretch>
        </p:blipFill>
        <p:spPr bwMode="auto">
          <a:xfrm>
            <a:off x="6880225" y="358775"/>
            <a:ext cx="1916113" cy="731838"/>
          </a:xfrm>
          <a:prstGeom prst="rect">
            <a:avLst/>
          </a:prstGeom>
          <a:noFill/>
          <a:ln w="9525">
            <a:noFill/>
            <a:miter lim="800000"/>
            <a:headEnd/>
            <a:tailEnd/>
          </a:ln>
        </p:spPr>
      </p:pic>
      <p:pic>
        <p:nvPicPr>
          <p:cNvPr id="6" name="Billede 10" descr="SS_payoff_hvid_2011.png"/>
          <p:cNvPicPr>
            <a:picLocks noChangeAspect="1"/>
          </p:cNvPicPr>
          <p:nvPr userDrawn="1"/>
        </p:nvPicPr>
        <p:blipFill>
          <a:blip r:embed="rId4"/>
          <a:srcRect/>
          <a:stretch>
            <a:fillRect/>
          </a:stretch>
        </p:blipFill>
        <p:spPr bwMode="auto">
          <a:xfrm>
            <a:off x="534988" y="6321425"/>
            <a:ext cx="3573462" cy="130175"/>
          </a:xfrm>
          <a:prstGeom prst="rect">
            <a:avLst/>
          </a:prstGeom>
          <a:noFill/>
          <a:ln w="9525">
            <a:noFill/>
            <a:miter lim="800000"/>
            <a:headEnd/>
            <a:tailEnd/>
          </a:ln>
        </p:spPr>
      </p:pic>
      <p:sp>
        <p:nvSpPr>
          <p:cNvPr id="3074" name="Rectangle 2"/>
          <p:cNvSpPr>
            <a:spLocks noGrp="1" noChangeArrowheads="1"/>
          </p:cNvSpPr>
          <p:nvPr>
            <p:ph type="ctrTitle"/>
          </p:nvPr>
        </p:nvSpPr>
        <p:spPr>
          <a:xfrm>
            <a:off x="514350" y="2243138"/>
            <a:ext cx="7772400" cy="1214437"/>
          </a:xfrm>
        </p:spPr>
        <p:txBody>
          <a:bodyPr lIns="0" tIns="0" rIns="0" bIns="0"/>
          <a:lstStyle>
            <a:lvl1pPr>
              <a:defRPr sz="3200"/>
            </a:lvl1pPr>
          </a:lstStyle>
          <a:p>
            <a:pPr lvl="0"/>
            <a:r>
              <a:rPr lang="en-GB" noProof="0" smtClean="0"/>
              <a:t>Click to edit Master title style</a:t>
            </a:r>
          </a:p>
        </p:txBody>
      </p:sp>
      <p:sp>
        <p:nvSpPr>
          <p:cNvPr id="3075" name="Rectangle 3"/>
          <p:cNvSpPr>
            <a:spLocks noGrp="1" noChangeArrowheads="1"/>
          </p:cNvSpPr>
          <p:nvPr>
            <p:ph type="subTitle" idx="1"/>
          </p:nvPr>
        </p:nvSpPr>
        <p:spPr>
          <a:xfrm>
            <a:off x="514350" y="3470275"/>
            <a:ext cx="7772400" cy="1752600"/>
          </a:xfrm>
          <a:prstGeom prst="rect">
            <a:avLst/>
          </a:prstGeom>
          <a:noFill/>
          <a:ln>
            <a:noFill/>
          </a:ln>
          <a:extLst/>
        </p:spPr>
        <p:txBody>
          <a:bodyPr lIns="0" tIns="0" rIns="0" bIns="0"/>
          <a:lstStyle>
            <a:lvl1pPr marL="0" indent="0">
              <a:buFontTx/>
              <a:buNone/>
              <a:defRPr sz="2000"/>
            </a:lvl1pPr>
          </a:lstStyle>
          <a:p>
            <a:pPr lvl="0"/>
            <a:r>
              <a:rPr lang="en-GB" noProof="0" smtClean="0"/>
              <a:t>Click to edit Master subtitle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indhold 2"/>
          <p:cNvSpPr>
            <a:spLocks noGrp="1"/>
          </p:cNvSpPr>
          <p:nvPr>
            <p:ph idx="1"/>
          </p:nvPr>
        </p:nvSpPr>
        <p:spPr>
          <a:xfrm>
            <a:off x="457200" y="1433513"/>
            <a:ext cx="8229600" cy="4692650"/>
          </a:xfrm>
          <a:prstGeom prst="rect">
            <a:avLst/>
          </a:prstGeom>
        </p:spPr>
        <p:txBody>
          <a:body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lstStyle>
            <a:lvl1pPr algn="l">
              <a:defRPr sz="4000" b="1" cap="all"/>
            </a:lvl1pPr>
          </a:lstStyle>
          <a:p>
            <a:r>
              <a:rPr lang="da-DK" smtClean="0"/>
              <a:t>Klik for at redigere i masteren</a:t>
            </a:r>
            <a:endParaRPr lang="da-DK"/>
          </a:p>
        </p:txBody>
      </p:sp>
      <p:sp>
        <p:nvSpPr>
          <p:cNvPr id="3" name="Pladsholder til tekst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a-DK" smtClean="0"/>
              <a:t>Klik for at redigere teksttypografierne i masteren</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indhold 2"/>
          <p:cNvSpPr>
            <a:spLocks noGrp="1"/>
          </p:cNvSpPr>
          <p:nvPr>
            <p:ph sz="half" idx="1"/>
          </p:nvPr>
        </p:nvSpPr>
        <p:spPr>
          <a:xfrm>
            <a:off x="457200" y="1433513"/>
            <a:ext cx="4038600" cy="46926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indhold 3"/>
          <p:cNvSpPr>
            <a:spLocks noGrp="1"/>
          </p:cNvSpPr>
          <p:nvPr>
            <p:ph sz="half" idx="2"/>
          </p:nvPr>
        </p:nvSpPr>
        <p:spPr>
          <a:xfrm>
            <a:off x="4648200" y="1433513"/>
            <a:ext cx="4038600" cy="46926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indhold 2"/>
          <p:cNvSpPr>
            <a:spLocks noGrp="1"/>
          </p:cNvSpPr>
          <p:nvPr>
            <p:ph idx="1"/>
          </p:nvPr>
        </p:nvSpPr>
        <p:spPr>
          <a:xfrm>
            <a:off x="457200" y="1600201"/>
            <a:ext cx="8229600" cy="4525962"/>
          </a:xfrm>
        </p:spPr>
        <p:txBody>
          <a:body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a-DK" smtClean="0"/>
              <a:t>Klik for at redigere i masteren</a:t>
            </a:r>
            <a:endParaRPr lang="da-DK"/>
          </a:p>
        </p:txBody>
      </p:sp>
      <p:sp>
        <p:nvSpPr>
          <p:cNvPr id="3" name="Pladsholder til tekst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teksttypografierne i masteren</a:t>
            </a:r>
          </a:p>
        </p:txBody>
      </p:sp>
      <p:sp>
        <p:nvSpPr>
          <p:cNvPr id="4" name="Pladsholder til indhold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tekst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teksttypografierne i masteren</a:t>
            </a:r>
          </a:p>
        </p:txBody>
      </p:sp>
      <p:sp>
        <p:nvSpPr>
          <p:cNvPr id="6" name="Pladsholder til indhold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7"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a-DK" smtClean="0"/>
              <a:t>Klik for at redigere i masteren</a:t>
            </a:r>
            <a:endParaRPr lang="da-DK"/>
          </a:p>
        </p:txBody>
      </p:sp>
      <p:sp>
        <p:nvSpPr>
          <p:cNvPr id="3" name="Pladsholder til indhold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tekst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teksttypografierne i masteren</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a-DK" smtClean="0"/>
              <a:t>Klik for at redigere i masteren</a:t>
            </a:r>
            <a:endParaRPr lang="da-DK"/>
          </a:p>
        </p:txBody>
      </p:sp>
      <p:sp>
        <p:nvSpPr>
          <p:cNvPr id="3" name="Pladsholder til billede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a-DK" noProof="0" smtClean="0"/>
          </a:p>
        </p:txBody>
      </p:sp>
      <p:sp>
        <p:nvSpPr>
          <p:cNvPr id="4" name="Pladsholder til tekst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teksttypografierne i masteren</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lodret titel 2"/>
          <p:cNvSpPr>
            <a:spLocks noGrp="1"/>
          </p:cNvSpPr>
          <p:nvPr>
            <p:ph type="body" orient="vert" idx="1"/>
          </p:nvPr>
        </p:nvSpPr>
        <p:spPr>
          <a:xfrm>
            <a:off x="457200" y="1433513"/>
            <a:ext cx="8229600" cy="4692650"/>
          </a:xfrm>
          <a:prstGeom prst="rect">
            <a:avLst/>
          </a:prstGeom>
        </p:spPr>
        <p:txBody>
          <a:bodyPr vert="eaVert"/>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6629400" y="457200"/>
            <a:ext cx="2057400" cy="5668963"/>
          </a:xfrm>
        </p:spPr>
        <p:txBody>
          <a:bodyPr vert="eaVert"/>
          <a:lstStyle/>
          <a:p>
            <a:r>
              <a:rPr lang="da-DK" smtClean="0"/>
              <a:t>Klik for at redigere i masteren</a:t>
            </a:r>
            <a:endParaRPr lang="da-DK"/>
          </a:p>
        </p:txBody>
      </p:sp>
      <p:sp>
        <p:nvSpPr>
          <p:cNvPr id="3" name="Pladsholder til lodret titel 2"/>
          <p:cNvSpPr>
            <a:spLocks noGrp="1"/>
          </p:cNvSpPr>
          <p:nvPr>
            <p:ph type="body" orient="vert" idx="1"/>
          </p:nvPr>
        </p:nvSpPr>
        <p:spPr>
          <a:xfrm>
            <a:off x="457200" y="457200"/>
            <a:ext cx="6019800" cy="5668963"/>
          </a:xfrm>
          <a:prstGeom prst="rect">
            <a:avLst/>
          </a:prstGeom>
        </p:spPr>
        <p:txBody>
          <a:bodyPr vert="eaVert"/>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eldias">
    <p:spTree>
      <p:nvGrpSpPr>
        <p:cNvPr id="1" name=""/>
        <p:cNvGrpSpPr/>
        <p:nvPr/>
      </p:nvGrpSpPr>
      <p:grpSpPr>
        <a:xfrm>
          <a:off x="0" y="0"/>
          <a:ext cx="0" cy="0"/>
          <a:chOff x="0" y="0"/>
          <a:chExt cx="0" cy="0"/>
        </a:xfrm>
      </p:grpSpPr>
      <p:pic>
        <p:nvPicPr>
          <p:cNvPr id="4" name="Billede 7" descr="PP baggrund.jp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Billede 9" descr="SS_logo_2011_neg.png"/>
          <p:cNvPicPr>
            <a:picLocks noChangeAspect="1"/>
          </p:cNvPicPr>
          <p:nvPr userDrawn="1"/>
        </p:nvPicPr>
        <p:blipFill>
          <a:blip r:embed="rId3"/>
          <a:srcRect/>
          <a:stretch>
            <a:fillRect/>
          </a:stretch>
        </p:blipFill>
        <p:spPr bwMode="auto">
          <a:xfrm>
            <a:off x="6880225" y="358775"/>
            <a:ext cx="1916113" cy="731838"/>
          </a:xfrm>
          <a:prstGeom prst="rect">
            <a:avLst/>
          </a:prstGeom>
          <a:noFill/>
          <a:ln w="9525">
            <a:noFill/>
            <a:miter lim="800000"/>
            <a:headEnd/>
            <a:tailEnd/>
          </a:ln>
        </p:spPr>
      </p:pic>
      <p:pic>
        <p:nvPicPr>
          <p:cNvPr id="6" name="Billede 10" descr="SS_payoff_hvid_2011.png"/>
          <p:cNvPicPr>
            <a:picLocks noChangeAspect="1"/>
          </p:cNvPicPr>
          <p:nvPr userDrawn="1"/>
        </p:nvPicPr>
        <p:blipFill>
          <a:blip r:embed="rId4"/>
          <a:srcRect/>
          <a:stretch>
            <a:fillRect/>
          </a:stretch>
        </p:blipFill>
        <p:spPr bwMode="auto">
          <a:xfrm>
            <a:off x="534988" y="6321425"/>
            <a:ext cx="3573462" cy="130175"/>
          </a:xfrm>
          <a:prstGeom prst="rect">
            <a:avLst/>
          </a:prstGeom>
          <a:noFill/>
          <a:ln w="9525">
            <a:noFill/>
            <a:miter lim="800000"/>
            <a:headEnd/>
            <a:tailEnd/>
          </a:ln>
        </p:spPr>
      </p:pic>
      <p:sp>
        <p:nvSpPr>
          <p:cNvPr id="3074" name="Rectangle 2"/>
          <p:cNvSpPr>
            <a:spLocks noGrp="1" noChangeArrowheads="1"/>
          </p:cNvSpPr>
          <p:nvPr>
            <p:ph type="ctrTitle"/>
          </p:nvPr>
        </p:nvSpPr>
        <p:spPr>
          <a:xfrm>
            <a:off x="514350" y="2243138"/>
            <a:ext cx="7772400" cy="1214437"/>
          </a:xfrm>
        </p:spPr>
        <p:txBody>
          <a:bodyPr lIns="0" tIns="0" rIns="0" bIns="0"/>
          <a:lstStyle>
            <a:lvl1pPr>
              <a:defRPr sz="3200"/>
            </a:lvl1pPr>
          </a:lstStyle>
          <a:p>
            <a:pPr lvl="0"/>
            <a:r>
              <a:rPr lang="en-GB" noProof="0" smtClean="0"/>
              <a:t>Click to edit Master title style</a:t>
            </a:r>
          </a:p>
        </p:txBody>
      </p:sp>
      <p:sp>
        <p:nvSpPr>
          <p:cNvPr id="3075" name="Rectangle 3"/>
          <p:cNvSpPr>
            <a:spLocks noGrp="1" noChangeArrowheads="1"/>
          </p:cNvSpPr>
          <p:nvPr>
            <p:ph type="subTitle" idx="1"/>
          </p:nvPr>
        </p:nvSpPr>
        <p:spPr>
          <a:xfrm>
            <a:off x="514350" y="3470275"/>
            <a:ext cx="7772400" cy="1752600"/>
          </a:xfrm>
          <a:prstGeom prst="rect">
            <a:avLst/>
          </a:prstGeom>
          <a:noFill/>
          <a:ln>
            <a:noFill/>
          </a:ln>
          <a:extLst/>
        </p:spPr>
        <p:txBody>
          <a:bodyPr lIns="0" tIns="0" rIns="0" bIns="0"/>
          <a:lstStyle>
            <a:lvl1pPr marL="0" indent="0">
              <a:buFontTx/>
              <a:buNone/>
              <a:defRPr sz="2000"/>
            </a:lvl1pPr>
          </a:lstStyle>
          <a:p>
            <a:pPr lvl="0"/>
            <a:r>
              <a:rPr lang="en-GB" noProof="0" smtClean="0"/>
              <a:t>Click to edit Master subtitle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indhold 2"/>
          <p:cNvSpPr>
            <a:spLocks noGrp="1"/>
          </p:cNvSpPr>
          <p:nvPr>
            <p:ph idx="1"/>
          </p:nvPr>
        </p:nvSpPr>
        <p:spPr>
          <a:xfrm>
            <a:off x="457200" y="1433513"/>
            <a:ext cx="8229600" cy="4692650"/>
          </a:xfrm>
          <a:prstGeom prst="rect">
            <a:avLst/>
          </a:prstGeom>
        </p:spPr>
        <p:txBody>
          <a:body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lstStyle>
            <a:lvl1pPr algn="l">
              <a:defRPr sz="4000" b="1" cap="all"/>
            </a:lvl1pPr>
          </a:lstStyle>
          <a:p>
            <a:r>
              <a:rPr lang="da-DK" smtClean="0"/>
              <a:t>Klik for at redigere i masteren</a:t>
            </a:r>
            <a:endParaRPr lang="da-DK"/>
          </a:p>
        </p:txBody>
      </p:sp>
      <p:sp>
        <p:nvSpPr>
          <p:cNvPr id="3" name="Pladsholder til tekst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a-DK" smtClean="0"/>
              <a:t>Klik for at redigere teksttypografierne i masteren</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Øvelse">
    <p:spTree>
      <p:nvGrpSpPr>
        <p:cNvPr id="1" name=""/>
        <p:cNvGrpSpPr/>
        <p:nvPr/>
      </p:nvGrpSpPr>
      <p:grpSpPr>
        <a:xfrm>
          <a:off x="0" y="0"/>
          <a:ext cx="0" cy="0"/>
          <a:chOff x="0" y="0"/>
          <a:chExt cx="0" cy="0"/>
        </a:xfrm>
      </p:grpSpPr>
      <p:pic>
        <p:nvPicPr>
          <p:cNvPr id="4" name="Picture 2" descr="P:\Socialstyrelsen\Kommunalt beredskab\Web\grafik\øve_stor.png"/>
          <p:cNvPicPr>
            <a:picLocks noChangeAspect="1" noChangeArrowheads="1"/>
          </p:cNvPicPr>
          <p:nvPr userDrawn="1"/>
        </p:nvPicPr>
        <p:blipFill>
          <a:blip r:embed="rId2"/>
          <a:srcRect/>
          <a:stretch>
            <a:fillRect/>
          </a:stretch>
        </p:blipFill>
        <p:spPr bwMode="auto">
          <a:xfrm>
            <a:off x="131763" y="66675"/>
            <a:ext cx="1168400" cy="1162050"/>
          </a:xfrm>
          <a:prstGeom prst="rect">
            <a:avLst/>
          </a:prstGeom>
          <a:noFill/>
          <a:ln w="9525">
            <a:noFill/>
            <a:miter lim="800000"/>
            <a:headEnd/>
            <a:tailEnd/>
          </a:ln>
        </p:spPr>
      </p:pic>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indhold 2"/>
          <p:cNvSpPr>
            <a:spLocks noGrp="1"/>
          </p:cNvSpPr>
          <p:nvPr>
            <p:ph idx="1"/>
          </p:nvPr>
        </p:nvSpPr>
        <p:spPr>
          <a:xfrm>
            <a:off x="457200" y="1600201"/>
            <a:ext cx="8229600" cy="4525962"/>
          </a:xfrm>
        </p:spPr>
        <p:txBody>
          <a:body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Rectangle 5"/>
          <p:cNvSpPr>
            <a:spLocks noGrp="1" noChangeArrowheads="1"/>
          </p:cNvSpPr>
          <p:nvPr>
            <p:ph type="ftr" sz="quarter" idx="10"/>
          </p:nvPr>
        </p:nvSpPr>
        <p:spPr/>
        <p:txBody>
          <a:bodyPr/>
          <a:lstStyle>
            <a:lvl1pPr>
              <a:defRPr/>
            </a:lvl1pPr>
          </a:lstStyle>
          <a:p>
            <a:pPr>
              <a:defRPr/>
            </a:pPr>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indhold 2"/>
          <p:cNvSpPr>
            <a:spLocks noGrp="1"/>
          </p:cNvSpPr>
          <p:nvPr>
            <p:ph sz="half" idx="1"/>
          </p:nvPr>
        </p:nvSpPr>
        <p:spPr>
          <a:xfrm>
            <a:off x="457200" y="1433513"/>
            <a:ext cx="4038600" cy="46926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indhold 3"/>
          <p:cNvSpPr>
            <a:spLocks noGrp="1"/>
          </p:cNvSpPr>
          <p:nvPr>
            <p:ph sz="half" idx="2"/>
          </p:nvPr>
        </p:nvSpPr>
        <p:spPr>
          <a:xfrm>
            <a:off x="4648200" y="1433513"/>
            <a:ext cx="4038600" cy="46926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a-DK" smtClean="0"/>
              <a:t>Klik for at redigere i masteren</a:t>
            </a:r>
            <a:endParaRPr lang="da-DK"/>
          </a:p>
        </p:txBody>
      </p:sp>
      <p:sp>
        <p:nvSpPr>
          <p:cNvPr id="3" name="Pladsholder til tekst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teksttypografierne i masteren</a:t>
            </a:r>
          </a:p>
        </p:txBody>
      </p:sp>
      <p:sp>
        <p:nvSpPr>
          <p:cNvPr id="4" name="Pladsholder til indhold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tekst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teksttypografierne i masteren</a:t>
            </a:r>
          </a:p>
        </p:txBody>
      </p:sp>
      <p:sp>
        <p:nvSpPr>
          <p:cNvPr id="6" name="Pladsholder til indhold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7"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a-DK" smtClean="0"/>
              <a:t>Klik for at redigere i masteren</a:t>
            </a:r>
            <a:endParaRPr lang="da-DK"/>
          </a:p>
        </p:txBody>
      </p:sp>
      <p:sp>
        <p:nvSpPr>
          <p:cNvPr id="3" name="Pladsholder til indhold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tekst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teksttypografierne i masteren</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a-DK" smtClean="0"/>
              <a:t>Klik for at redigere i masteren</a:t>
            </a:r>
            <a:endParaRPr lang="da-DK"/>
          </a:p>
        </p:txBody>
      </p:sp>
      <p:sp>
        <p:nvSpPr>
          <p:cNvPr id="3" name="Pladsholder til billede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a-DK" noProof="0" smtClean="0"/>
          </a:p>
        </p:txBody>
      </p:sp>
      <p:sp>
        <p:nvSpPr>
          <p:cNvPr id="4" name="Pladsholder til tekst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teksttypografierne i masteren</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lodret titel 2"/>
          <p:cNvSpPr>
            <a:spLocks noGrp="1"/>
          </p:cNvSpPr>
          <p:nvPr>
            <p:ph type="body" orient="vert" idx="1"/>
          </p:nvPr>
        </p:nvSpPr>
        <p:spPr>
          <a:xfrm>
            <a:off x="457200" y="1433513"/>
            <a:ext cx="8229600" cy="4692650"/>
          </a:xfrm>
          <a:prstGeom prst="rect">
            <a:avLst/>
          </a:prstGeom>
        </p:spPr>
        <p:txBody>
          <a:bodyPr vert="eaVert"/>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6629400" y="457200"/>
            <a:ext cx="2057400" cy="5668963"/>
          </a:xfrm>
        </p:spPr>
        <p:txBody>
          <a:bodyPr vert="eaVert"/>
          <a:lstStyle/>
          <a:p>
            <a:r>
              <a:rPr lang="da-DK" smtClean="0"/>
              <a:t>Klik for at redigere i masteren</a:t>
            </a:r>
            <a:endParaRPr lang="da-DK"/>
          </a:p>
        </p:txBody>
      </p:sp>
      <p:sp>
        <p:nvSpPr>
          <p:cNvPr id="3" name="Pladsholder til lodret titel 2"/>
          <p:cNvSpPr>
            <a:spLocks noGrp="1"/>
          </p:cNvSpPr>
          <p:nvPr>
            <p:ph type="body" orient="vert" idx="1"/>
          </p:nvPr>
        </p:nvSpPr>
        <p:spPr>
          <a:xfrm>
            <a:off x="457200" y="457200"/>
            <a:ext cx="6019800" cy="5668963"/>
          </a:xfrm>
          <a:prstGeom prst="rect">
            <a:avLst/>
          </a:prstGeom>
        </p:spPr>
        <p:txBody>
          <a:bodyPr vert="eaVert"/>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eldias">
    <p:spTree>
      <p:nvGrpSpPr>
        <p:cNvPr id="1" name=""/>
        <p:cNvGrpSpPr/>
        <p:nvPr/>
      </p:nvGrpSpPr>
      <p:grpSpPr>
        <a:xfrm>
          <a:off x="0" y="0"/>
          <a:ext cx="0" cy="0"/>
          <a:chOff x="0" y="0"/>
          <a:chExt cx="0" cy="0"/>
        </a:xfrm>
      </p:grpSpPr>
      <p:pic>
        <p:nvPicPr>
          <p:cNvPr id="4" name="Billede 7" descr="PP baggrund.jp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Billede 9" descr="SS_logo_2011_neg.png"/>
          <p:cNvPicPr>
            <a:picLocks noChangeAspect="1"/>
          </p:cNvPicPr>
          <p:nvPr userDrawn="1"/>
        </p:nvPicPr>
        <p:blipFill>
          <a:blip r:embed="rId3"/>
          <a:srcRect/>
          <a:stretch>
            <a:fillRect/>
          </a:stretch>
        </p:blipFill>
        <p:spPr bwMode="auto">
          <a:xfrm>
            <a:off x="6880225" y="358775"/>
            <a:ext cx="1916113" cy="731838"/>
          </a:xfrm>
          <a:prstGeom prst="rect">
            <a:avLst/>
          </a:prstGeom>
          <a:noFill/>
          <a:ln w="9525">
            <a:noFill/>
            <a:miter lim="800000"/>
            <a:headEnd/>
            <a:tailEnd/>
          </a:ln>
        </p:spPr>
      </p:pic>
      <p:pic>
        <p:nvPicPr>
          <p:cNvPr id="6" name="Billede 10" descr="SS_payoff_hvid_2011.png"/>
          <p:cNvPicPr>
            <a:picLocks noChangeAspect="1"/>
          </p:cNvPicPr>
          <p:nvPr userDrawn="1"/>
        </p:nvPicPr>
        <p:blipFill>
          <a:blip r:embed="rId4"/>
          <a:srcRect/>
          <a:stretch>
            <a:fillRect/>
          </a:stretch>
        </p:blipFill>
        <p:spPr bwMode="auto">
          <a:xfrm>
            <a:off x="534988" y="6321425"/>
            <a:ext cx="3573462" cy="130175"/>
          </a:xfrm>
          <a:prstGeom prst="rect">
            <a:avLst/>
          </a:prstGeom>
          <a:noFill/>
          <a:ln w="9525">
            <a:noFill/>
            <a:miter lim="800000"/>
            <a:headEnd/>
            <a:tailEnd/>
          </a:ln>
        </p:spPr>
      </p:pic>
      <p:sp>
        <p:nvSpPr>
          <p:cNvPr id="3074" name="Rectangle 2"/>
          <p:cNvSpPr>
            <a:spLocks noGrp="1" noChangeArrowheads="1"/>
          </p:cNvSpPr>
          <p:nvPr>
            <p:ph type="ctrTitle"/>
          </p:nvPr>
        </p:nvSpPr>
        <p:spPr>
          <a:xfrm>
            <a:off x="514350" y="2243138"/>
            <a:ext cx="7772400" cy="1214437"/>
          </a:xfrm>
        </p:spPr>
        <p:txBody>
          <a:bodyPr lIns="0" tIns="0" rIns="0" bIns="0"/>
          <a:lstStyle>
            <a:lvl1pPr>
              <a:defRPr sz="3200"/>
            </a:lvl1pPr>
          </a:lstStyle>
          <a:p>
            <a:pPr lvl="0"/>
            <a:r>
              <a:rPr lang="en-GB" noProof="0" smtClean="0"/>
              <a:t>Click to edit Master title style</a:t>
            </a:r>
          </a:p>
        </p:txBody>
      </p:sp>
      <p:sp>
        <p:nvSpPr>
          <p:cNvPr id="3075" name="Rectangle 3"/>
          <p:cNvSpPr>
            <a:spLocks noGrp="1" noChangeArrowheads="1"/>
          </p:cNvSpPr>
          <p:nvPr>
            <p:ph type="subTitle" idx="1"/>
          </p:nvPr>
        </p:nvSpPr>
        <p:spPr>
          <a:xfrm>
            <a:off x="514350" y="3470275"/>
            <a:ext cx="7772400" cy="1752600"/>
          </a:xfrm>
          <a:prstGeom prst="rect">
            <a:avLst/>
          </a:prstGeom>
          <a:noFill/>
          <a:ln>
            <a:noFill/>
          </a:ln>
          <a:extLst/>
        </p:spPr>
        <p:txBody>
          <a:bodyPr lIns="0" tIns="0" rIns="0" bIns="0"/>
          <a:lstStyle>
            <a:lvl1pPr marL="0" indent="0">
              <a:buFontTx/>
              <a:buNone/>
              <a:defRPr sz="2000"/>
            </a:lvl1pPr>
          </a:lstStyle>
          <a:p>
            <a:pPr lvl="0"/>
            <a:r>
              <a:rPr lang="en-GB" noProof="0" smtClean="0"/>
              <a:t>Click to edit Master subtitle style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indhold 2"/>
          <p:cNvSpPr>
            <a:spLocks noGrp="1"/>
          </p:cNvSpPr>
          <p:nvPr>
            <p:ph idx="1"/>
          </p:nvPr>
        </p:nvSpPr>
        <p:spPr>
          <a:xfrm>
            <a:off x="457200" y="1433513"/>
            <a:ext cx="8229600" cy="4692650"/>
          </a:xfrm>
          <a:prstGeom prst="rect">
            <a:avLst/>
          </a:prstGeom>
        </p:spPr>
        <p:txBody>
          <a:body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Definition">
    <p:spTree>
      <p:nvGrpSpPr>
        <p:cNvPr id="1" name=""/>
        <p:cNvGrpSpPr/>
        <p:nvPr/>
      </p:nvGrpSpPr>
      <p:grpSpPr>
        <a:xfrm>
          <a:off x="0" y="0"/>
          <a:ext cx="0" cy="0"/>
          <a:chOff x="0" y="0"/>
          <a:chExt cx="0" cy="0"/>
        </a:xfrm>
      </p:grpSpPr>
      <p:pic>
        <p:nvPicPr>
          <p:cNvPr id="4" name="Picture 2" descr="P:\Socialstyrelsen\Kommunalt beredskab\Web\grafik\def_stor.png"/>
          <p:cNvPicPr>
            <a:picLocks noChangeAspect="1" noChangeArrowheads="1"/>
          </p:cNvPicPr>
          <p:nvPr userDrawn="1"/>
        </p:nvPicPr>
        <p:blipFill>
          <a:blip r:embed="rId2"/>
          <a:srcRect/>
          <a:stretch>
            <a:fillRect/>
          </a:stretch>
        </p:blipFill>
        <p:spPr bwMode="auto">
          <a:xfrm>
            <a:off x="188913" y="200025"/>
            <a:ext cx="1125537" cy="925513"/>
          </a:xfrm>
          <a:prstGeom prst="rect">
            <a:avLst/>
          </a:prstGeom>
          <a:noFill/>
          <a:ln w="9525">
            <a:noFill/>
            <a:miter lim="800000"/>
            <a:headEnd/>
            <a:tailEnd/>
          </a:ln>
        </p:spPr>
      </p:pic>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indhold 2"/>
          <p:cNvSpPr>
            <a:spLocks noGrp="1"/>
          </p:cNvSpPr>
          <p:nvPr>
            <p:ph idx="1"/>
          </p:nvPr>
        </p:nvSpPr>
        <p:spPr>
          <a:xfrm>
            <a:off x="457200" y="1600201"/>
            <a:ext cx="8229600" cy="4525962"/>
          </a:xfrm>
        </p:spPr>
        <p:txBody>
          <a:body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Rectangle 5"/>
          <p:cNvSpPr>
            <a:spLocks noGrp="1" noChangeArrowheads="1"/>
          </p:cNvSpPr>
          <p:nvPr>
            <p:ph type="ftr" sz="quarter" idx="10"/>
          </p:nvPr>
        </p:nvSpPr>
        <p:spPr/>
        <p:txBody>
          <a:bodyPr/>
          <a:lstStyle>
            <a:lvl1pPr>
              <a:defRPr/>
            </a:lvl1pPr>
          </a:lstStyle>
          <a:p>
            <a:pPr>
              <a:defRPr/>
            </a:pPr>
            <a:endParaRPr lang="en-GB"/>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lstStyle>
            <a:lvl1pPr algn="l">
              <a:defRPr sz="4000" b="1" cap="all"/>
            </a:lvl1pPr>
          </a:lstStyle>
          <a:p>
            <a:r>
              <a:rPr lang="da-DK" smtClean="0"/>
              <a:t>Klik for at redigere i masteren</a:t>
            </a:r>
            <a:endParaRPr lang="da-DK"/>
          </a:p>
        </p:txBody>
      </p:sp>
      <p:sp>
        <p:nvSpPr>
          <p:cNvPr id="3" name="Pladsholder til tekst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a-DK" smtClean="0"/>
              <a:t>Klik for at redigere teksttypografierne i masteren</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indhold 2"/>
          <p:cNvSpPr>
            <a:spLocks noGrp="1"/>
          </p:cNvSpPr>
          <p:nvPr>
            <p:ph sz="half" idx="1"/>
          </p:nvPr>
        </p:nvSpPr>
        <p:spPr>
          <a:xfrm>
            <a:off x="457200" y="1433513"/>
            <a:ext cx="4038600" cy="46926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indhold 3"/>
          <p:cNvSpPr>
            <a:spLocks noGrp="1"/>
          </p:cNvSpPr>
          <p:nvPr>
            <p:ph sz="half" idx="2"/>
          </p:nvPr>
        </p:nvSpPr>
        <p:spPr>
          <a:xfrm>
            <a:off x="4648200" y="1433513"/>
            <a:ext cx="4038600" cy="46926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a-DK" smtClean="0"/>
              <a:t>Klik for at redigere i masteren</a:t>
            </a:r>
            <a:endParaRPr lang="da-DK"/>
          </a:p>
        </p:txBody>
      </p:sp>
      <p:sp>
        <p:nvSpPr>
          <p:cNvPr id="3" name="Pladsholder til tekst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teksttypografierne i masteren</a:t>
            </a:r>
          </a:p>
        </p:txBody>
      </p:sp>
      <p:sp>
        <p:nvSpPr>
          <p:cNvPr id="4" name="Pladsholder til indhold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tekst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teksttypografierne i masteren</a:t>
            </a:r>
          </a:p>
        </p:txBody>
      </p:sp>
      <p:sp>
        <p:nvSpPr>
          <p:cNvPr id="6" name="Pladsholder til indhold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7"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a-DK" smtClean="0"/>
              <a:t>Klik for at redigere i masteren</a:t>
            </a:r>
            <a:endParaRPr lang="da-DK"/>
          </a:p>
        </p:txBody>
      </p:sp>
      <p:sp>
        <p:nvSpPr>
          <p:cNvPr id="3" name="Pladsholder til indhold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tekst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teksttypografierne i masteren</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a-DK" smtClean="0"/>
              <a:t>Klik for at redigere i masteren</a:t>
            </a:r>
            <a:endParaRPr lang="da-DK"/>
          </a:p>
        </p:txBody>
      </p:sp>
      <p:sp>
        <p:nvSpPr>
          <p:cNvPr id="3" name="Pladsholder til billede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a-DK" noProof="0" smtClean="0"/>
          </a:p>
        </p:txBody>
      </p:sp>
      <p:sp>
        <p:nvSpPr>
          <p:cNvPr id="4" name="Pladsholder til tekst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teksttypografierne i masteren</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lodret titel 2"/>
          <p:cNvSpPr>
            <a:spLocks noGrp="1"/>
          </p:cNvSpPr>
          <p:nvPr>
            <p:ph type="body" orient="vert" idx="1"/>
          </p:nvPr>
        </p:nvSpPr>
        <p:spPr>
          <a:xfrm>
            <a:off x="457200" y="1433513"/>
            <a:ext cx="8229600" cy="4692650"/>
          </a:xfrm>
          <a:prstGeom prst="rect">
            <a:avLst/>
          </a:prstGeom>
        </p:spPr>
        <p:txBody>
          <a:bodyPr vert="eaVert"/>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6629400" y="457200"/>
            <a:ext cx="2057400" cy="5668963"/>
          </a:xfrm>
        </p:spPr>
        <p:txBody>
          <a:bodyPr vert="eaVert"/>
          <a:lstStyle/>
          <a:p>
            <a:r>
              <a:rPr lang="da-DK" smtClean="0"/>
              <a:t>Klik for at redigere i masteren</a:t>
            </a:r>
            <a:endParaRPr lang="da-DK"/>
          </a:p>
        </p:txBody>
      </p:sp>
      <p:sp>
        <p:nvSpPr>
          <p:cNvPr id="3" name="Pladsholder til lodret titel 2"/>
          <p:cNvSpPr>
            <a:spLocks noGrp="1"/>
          </p:cNvSpPr>
          <p:nvPr>
            <p:ph type="body" orient="vert" idx="1"/>
          </p:nvPr>
        </p:nvSpPr>
        <p:spPr>
          <a:xfrm>
            <a:off x="457200" y="457200"/>
            <a:ext cx="6019800" cy="5668963"/>
          </a:xfrm>
          <a:prstGeom prst="rect">
            <a:avLst/>
          </a:prstGeom>
        </p:spPr>
        <p:txBody>
          <a:bodyPr vert="eaVert"/>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eldias">
    <p:spTree>
      <p:nvGrpSpPr>
        <p:cNvPr id="1" name=""/>
        <p:cNvGrpSpPr/>
        <p:nvPr/>
      </p:nvGrpSpPr>
      <p:grpSpPr>
        <a:xfrm>
          <a:off x="0" y="0"/>
          <a:ext cx="0" cy="0"/>
          <a:chOff x="0" y="0"/>
          <a:chExt cx="0" cy="0"/>
        </a:xfrm>
      </p:grpSpPr>
      <p:pic>
        <p:nvPicPr>
          <p:cNvPr id="4" name="Billede 7" descr="PP baggrund.jp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Billede 9" descr="SS_logo_2011_neg.png"/>
          <p:cNvPicPr>
            <a:picLocks noChangeAspect="1"/>
          </p:cNvPicPr>
          <p:nvPr userDrawn="1"/>
        </p:nvPicPr>
        <p:blipFill>
          <a:blip r:embed="rId3"/>
          <a:srcRect/>
          <a:stretch>
            <a:fillRect/>
          </a:stretch>
        </p:blipFill>
        <p:spPr bwMode="auto">
          <a:xfrm>
            <a:off x="6880225" y="358775"/>
            <a:ext cx="1916113" cy="731838"/>
          </a:xfrm>
          <a:prstGeom prst="rect">
            <a:avLst/>
          </a:prstGeom>
          <a:noFill/>
          <a:ln w="9525">
            <a:noFill/>
            <a:miter lim="800000"/>
            <a:headEnd/>
            <a:tailEnd/>
          </a:ln>
        </p:spPr>
      </p:pic>
      <p:pic>
        <p:nvPicPr>
          <p:cNvPr id="6" name="Billede 10" descr="SS_payoff_hvid_2011.png"/>
          <p:cNvPicPr>
            <a:picLocks noChangeAspect="1"/>
          </p:cNvPicPr>
          <p:nvPr userDrawn="1"/>
        </p:nvPicPr>
        <p:blipFill>
          <a:blip r:embed="rId4"/>
          <a:srcRect/>
          <a:stretch>
            <a:fillRect/>
          </a:stretch>
        </p:blipFill>
        <p:spPr bwMode="auto">
          <a:xfrm>
            <a:off x="534988" y="6321425"/>
            <a:ext cx="3573462" cy="130175"/>
          </a:xfrm>
          <a:prstGeom prst="rect">
            <a:avLst/>
          </a:prstGeom>
          <a:noFill/>
          <a:ln w="9525">
            <a:noFill/>
            <a:miter lim="800000"/>
            <a:headEnd/>
            <a:tailEnd/>
          </a:ln>
        </p:spPr>
      </p:pic>
      <p:sp>
        <p:nvSpPr>
          <p:cNvPr id="3074" name="Rectangle 2"/>
          <p:cNvSpPr>
            <a:spLocks noGrp="1" noChangeArrowheads="1"/>
          </p:cNvSpPr>
          <p:nvPr>
            <p:ph type="ctrTitle"/>
          </p:nvPr>
        </p:nvSpPr>
        <p:spPr>
          <a:xfrm>
            <a:off x="514350" y="2243138"/>
            <a:ext cx="7772400" cy="1214437"/>
          </a:xfrm>
        </p:spPr>
        <p:txBody>
          <a:bodyPr lIns="0" tIns="0" rIns="0" bIns="0"/>
          <a:lstStyle>
            <a:lvl1pPr>
              <a:defRPr sz="3200"/>
            </a:lvl1pPr>
          </a:lstStyle>
          <a:p>
            <a:pPr lvl="0"/>
            <a:r>
              <a:rPr lang="en-GB" noProof="0" smtClean="0"/>
              <a:t>Click to edit Master title style</a:t>
            </a:r>
          </a:p>
        </p:txBody>
      </p:sp>
      <p:sp>
        <p:nvSpPr>
          <p:cNvPr id="3075" name="Rectangle 3"/>
          <p:cNvSpPr>
            <a:spLocks noGrp="1" noChangeArrowheads="1"/>
          </p:cNvSpPr>
          <p:nvPr>
            <p:ph type="subTitle" idx="1"/>
          </p:nvPr>
        </p:nvSpPr>
        <p:spPr>
          <a:xfrm>
            <a:off x="514350" y="3470275"/>
            <a:ext cx="7772400" cy="1752600"/>
          </a:xfrm>
          <a:prstGeom prst="rect">
            <a:avLst/>
          </a:prstGeom>
          <a:noFill/>
          <a:ln>
            <a:noFill/>
          </a:ln>
          <a:extLst/>
        </p:spPr>
        <p:txBody>
          <a:bodyPr lIns="0" tIns="0" rIns="0" bIns="0"/>
          <a:lstStyle>
            <a:lvl1pPr marL="0" indent="0">
              <a:buFontTx/>
              <a:buNone/>
              <a:defRPr sz="2000"/>
            </a:lvl1pPr>
          </a:lstStyle>
          <a:p>
            <a:pPr lvl="0"/>
            <a:r>
              <a:rPr lang="en-GB" noProof="0" smtClean="0"/>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Paragraf">
    <p:spTree>
      <p:nvGrpSpPr>
        <p:cNvPr id="1" name=""/>
        <p:cNvGrpSpPr/>
        <p:nvPr/>
      </p:nvGrpSpPr>
      <p:grpSpPr>
        <a:xfrm>
          <a:off x="0" y="0"/>
          <a:ext cx="0" cy="0"/>
          <a:chOff x="0" y="0"/>
          <a:chExt cx="0" cy="0"/>
        </a:xfrm>
      </p:grpSpPr>
      <p:pic>
        <p:nvPicPr>
          <p:cNvPr id="4" name="Picture 2" descr="P:\Socialstyrelsen\Kommunalt beredskab\Web\grafik\paragr_stor.png"/>
          <p:cNvPicPr>
            <a:picLocks noChangeAspect="1" noChangeArrowheads="1"/>
          </p:cNvPicPr>
          <p:nvPr userDrawn="1"/>
        </p:nvPicPr>
        <p:blipFill>
          <a:blip r:embed="rId2"/>
          <a:srcRect/>
          <a:stretch>
            <a:fillRect/>
          </a:stretch>
        </p:blipFill>
        <p:spPr bwMode="auto">
          <a:xfrm>
            <a:off x="295275" y="96838"/>
            <a:ext cx="581025" cy="1154112"/>
          </a:xfrm>
          <a:prstGeom prst="rect">
            <a:avLst/>
          </a:prstGeom>
          <a:noFill/>
          <a:ln w="9525">
            <a:noFill/>
            <a:miter lim="800000"/>
            <a:headEnd/>
            <a:tailEnd/>
          </a:ln>
        </p:spPr>
      </p:pic>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indhold 2"/>
          <p:cNvSpPr>
            <a:spLocks noGrp="1"/>
          </p:cNvSpPr>
          <p:nvPr>
            <p:ph idx="1"/>
          </p:nvPr>
        </p:nvSpPr>
        <p:spPr>
          <a:xfrm>
            <a:off x="457200" y="1600201"/>
            <a:ext cx="8229600" cy="4525962"/>
          </a:xfrm>
        </p:spPr>
        <p:txBody>
          <a:body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Rectangle 5"/>
          <p:cNvSpPr>
            <a:spLocks noGrp="1" noChangeArrowheads="1"/>
          </p:cNvSpPr>
          <p:nvPr>
            <p:ph type="ftr" sz="quarter" idx="10"/>
          </p:nvPr>
        </p:nvSpPr>
        <p:spPr/>
        <p:txBody>
          <a:bodyPr/>
          <a:lstStyle>
            <a:lvl1pPr>
              <a:defRPr/>
            </a:lvl1pPr>
          </a:lstStyle>
          <a:p>
            <a:pPr>
              <a:defRPr/>
            </a:pPr>
            <a:endParaRPr lang="en-GB"/>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indhold 2"/>
          <p:cNvSpPr>
            <a:spLocks noGrp="1"/>
          </p:cNvSpPr>
          <p:nvPr>
            <p:ph idx="1"/>
          </p:nvPr>
        </p:nvSpPr>
        <p:spPr>
          <a:xfrm>
            <a:off x="457200" y="1433513"/>
            <a:ext cx="8229600" cy="4692650"/>
          </a:xfrm>
          <a:prstGeom prst="rect">
            <a:avLst/>
          </a:prstGeom>
        </p:spPr>
        <p:txBody>
          <a:body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lstStyle>
            <a:lvl1pPr algn="l">
              <a:defRPr sz="4000" b="1" cap="all"/>
            </a:lvl1pPr>
          </a:lstStyle>
          <a:p>
            <a:r>
              <a:rPr lang="da-DK" smtClean="0"/>
              <a:t>Klik for at redigere i masteren</a:t>
            </a:r>
            <a:endParaRPr lang="da-DK"/>
          </a:p>
        </p:txBody>
      </p:sp>
      <p:sp>
        <p:nvSpPr>
          <p:cNvPr id="3" name="Pladsholder til tekst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a-DK" smtClean="0"/>
              <a:t>Klik for at redigere teksttypografierne i masteren</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indhold 2"/>
          <p:cNvSpPr>
            <a:spLocks noGrp="1"/>
          </p:cNvSpPr>
          <p:nvPr>
            <p:ph sz="half" idx="1"/>
          </p:nvPr>
        </p:nvSpPr>
        <p:spPr>
          <a:xfrm>
            <a:off x="457200" y="1433513"/>
            <a:ext cx="4038600" cy="46926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indhold 3"/>
          <p:cNvSpPr>
            <a:spLocks noGrp="1"/>
          </p:cNvSpPr>
          <p:nvPr>
            <p:ph sz="half" idx="2"/>
          </p:nvPr>
        </p:nvSpPr>
        <p:spPr>
          <a:xfrm>
            <a:off x="4648200" y="1433513"/>
            <a:ext cx="4038600" cy="46926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a-DK" smtClean="0"/>
              <a:t>Klik for at redigere i masteren</a:t>
            </a:r>
            <a:endParaRPr lang="da-DK"/>
          </a:p>
        </p:txBody>
      </p:sp>
      <p:sp>
        <p:nvSpPr>
          <p:cNvPr id="3" name="Pladsholder til tekst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teksttypografierne i masteren</a:t>
            </a:r>
          </a:p>
        </p:txBody>
      </p:sp>
      <p:sp>
        <p:nvSpPr>
          <p:cNvPr id="4" name="Pladsholder til indhold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tekst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teksttypografierne i masteren</a:t>
            </a:r>
          </a:p>
        </p:txBody>
      </p:sp>
      <p:sp>
        <p:nvSpPr>
          <p:cNvPr id="6" name="Pladsholder til indhold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7"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a-DK" smtClean="0"/>
              <a:t>Klik for at redigere i masteren</a:t>
            </a:r>
            <a:endParaRPr lang="da-DK"/>
          </a:p>
        </p:txBody>
      </p:sp>
      <p:sp>
        <p:nvSpPr>
          <p:cNvPr id="3" name="Pladsholder til indhold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tekst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teksttypografierne i masteren</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a-DK" smtClean="0"/>
              <a:t>Klik for at redigere i masteren</a:t>
            </a:r>
            <a:endParaRPr lang="da-DK"/>
          </a:p>
        </p:txBody>
      </p:sp>
      <p:sp>
        <p:nvSpPr>
          <p:cNvPr id="3" name="Pladsholder til billede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a-DK" noProof="0" smtClean="0"/>
          </a:p>
        </p:txBody>
      </p:sp>
      <p:sp>
        <p:nvSpPr>
          <p:cNvPr id="4" name="Pladsholder til tekst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teksttypografierne i masteren</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lodret titel 2"/>
          <p:cNvSpPr>
            <a:spLocks noGrp="1"/>
          </p:cNvSpPr>
          <p:nvPr>
            <p:ph type="body" orient="vert" idx="1"/>
          </p:nvPr>
        </p:nvSpPr>
        <p:spPr>
          <a:xfrm>
            <a:off x="457200" y="1433513"/>
            <a:ext cx="8229600" cy="4692650"/>
          </a:xfrm>
          <a:prstGeom prst="rect">
            <a:avLst/>
          </a:prstGeom>
        </p:spPr>
        <p:txBody>
          <a:bodyPr vert="eaVert"/>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6629400" y="457200"/>
            <a:ext cx="2057400" cy="5668963"/>
          </a:xfrm>
        </p:spPr>
        <p:txBody>
          <a:bodyPr vert="eaVert"/>
          <a:lstStyle/>
          <a:p>
            <a:r>
              <a:rPr lang="da-DK" smtClean="0"/>
              <a:t>Klik for at redigere i masteren</a:t>
            </a:r>
            <a:endParaRPr lang="da-DK"/>
          </a:p>
        </p:txBody>
      </p:sp>
      <p:sp>
        <p:nvSpPr>
          <p:cNvPr id="3" name="Pladsholder til lodret titel 2"/>
          <p:cNvSpPr>
            <a:spLocks noGrp="1"/>
          </p:cNvSpPr>
          <p:nvPr>
            <p:ph type="body" orient="vert" idx="1"/>
          </p:nvPr>
        </p:nvSpPr>
        <p:spPr>
          <a:xfrm>
            <a:off x="457200" y="457200"/>
            <a:ext cx="6019800" cy="5668963"/>
          </a:xfrm>
          <a:prstGeom prst="rect">
            <a:avLst/>
          </a:prstGeom>
        </p:spPr>
        <p:txBody>
          <a:bodyPr vert="eaVert"/>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statistik">
    <p:spTree>
      <p:nvGrpSpPr>
        <p:cNvPr id="1" name=""/>
        <p:cNvGrpSpPr/>
        <p:nvPr/>
      </p:nvGrpSpPr>
      <p:grpSpPr>
        <a:xfrm>
          <a:off x="0" y="0"/>
          <a:ext cx="0" cy="0"/>
          <a:chOff x="0" y="0"/>
          <a:chExt cx="0" cy="0"/>
        </a:xfrm>
      </p:grpSpPr>
      <p:pic>
        <p:nvPicPr>
          <p:cNvPr id="4" name="Picture 2" descr="P:\Socialstyrelsen\Kommunalt beredskab\Web\grafik\stat_stor.png"/>
          <p:cNvPicPr>
            <a:picLocks noChangeAspect="1" noChangeArrowheads="1"/>
          </p:cNvPicPr>
          <p:nvPr userDrawn="1"/>
        </p:nvPicPr>
        <p:blipFill>
          <a:blip r:embed="rId2"/>
          <a:srcRect/>
          <a:stretch>
            <a:fillRect/>
          </a:stretch>
        </p:blipFill>
        <p:spPr bwMode="auto">
          <a:xfrm rot="8214776">
            <a:off x="90488" y="85725"/>
            <a:ext cx="1209675" cy="1209675"/>
          </a:xfrm>
          <a:prstGeom prst="rect">
            <a:avLst/>
          </a:prstGeom>
          <a:noFill/>
          <a:ln w="9525">
            <a:noFill/>
            <a:miter lim="800000"/>
            <a:headEnd/>
            <a:tailEnd/>
          </a:ln>
        </p:spPr>
      </p:pic>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indhold 2"/>
          <p:cNvSpPr>
            <a:spLocks noGrp="1"/>
          </p:cNvSpPr>
          <p:nvPr>
            <p:ph idx="1"/>
          </p:nvPr>
        </p:nvSpPr>
        <p:spPr>
          <a:xfrm>
            <a:off x="457200" y="1600201"/>
            <a:ext cx="8229600" cy="4525962"/>
          </a:xfrm>
        </p:spPr>
        <p:txBody>
          <a:body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Rectangle 5"/>
          <p:cNvSpPr>
            <a:spLocks noGrp="1" noChangeArrowheads="1"/>
          </p:cNvSpPr>
          <p:nvPr>
            <p:ph type="ftr" sz="quarter" idx="10"/>
          </p:nvPr>
        </p:nvSpPr>
        <p:spPr/>
        <p:txBody>
          <a:bodyPr/>
          <a:lstStyle>
            <a:lvl1pPr>
              <a:defRPr/>
            </a:lvl1pPr>
          </a:lstStyle>
          <a:p>
            <a:pPr>
              <a:defRPr/>
            </a:pPr>
            <a:endParaRPr lang="en-GB"/>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Titeldias">
    <p:spTree>
      <p:nvGrpSpPr>
        <p:cNvPr id="1" name=""/>
        <p:cNvGrpSpPr/>
        <p:nvPr/>
      </p:nvGrpSpPr>
      <p:grpSpPr>
        <a:xfrm>
          <a:off x="0" y="0"/>
          <a:ext cx="0" cy="0"/>
          <a:chOff x="0" y="0"/>
          <a:chExt cx="0" cy="0"/>
        </a:xfrm>
      </p:grpSpPr>
      <p:pic>
        <p:nvPicPr>
          <p:cNvPr id="4" name="Billede 7" descr="PP baggrund.jp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Billede 9" descr="SS_logo_2011_neg.png"/>
          <p:cNvPicPr>
            <a:picLocks noChangeAspect="1"/>
          </p:cNvPicPr>
          <p:nvPr userDrawn="1"/>
        </p:nvPicPr>
        <p:blipFill>
          <a:blip r:embed="rId3"/>
          <a:srcRect/>
          <a:stretch>
            <a:fillRect/>
          </a:stretch>
        </p:blipFill>
        <p:spPr bwMode="auto">
          <a:xfrm>
            <a:off x="6880225" y="358775"/>
            <a:ext cx="1916113" cy="731838"/>
          </a:xfrm>
          <a:prstGeom prst="rect">
            <a:avLst/>
          </a:prstGeom>
          <a:noFill/>
          <a:ln w="9525">
            <a:noFill/>
            <a:miter lim="800000"/>
            <a:headEnd/>
            <a:tailEnd/>
          </a:ln>
        </p:spPr>
      </p:pic>
      <p:pic>
        <p:nvPicPr>
          <p:cNvPr id="6" name="Billede 10" descr="SS_payoff_hvid_2011.png"/>
          <p:cNvPicPr>
            <a:picLocks noChangeAspect="1"/>
          </p:cNvPicPr>
          <p:nvPr userDrawn="1"/>
        </p:nvPicPr>
        <p:blipFill>
          <a:blip r:embed="rId4"/>
          <a:srcRect/>
          <a:stretch>
            <a:fillRect/>
          </a:stretch>
        </p:blipFill>
        <p:spPr bwMode="auto">
          <a:xfrm>
            <a:off x="534988" y="6321425"/>
            <a:ext cx="3573462" cy="130175"/>
          </a:xfrm>
          <a:prstGeom prst="rect">
            <a:avLst/>
          </a:prstGeom>
          <a:noFill/>
          <a:ln w="9525">
            <a:noFill/>
            <a:miter lim="800000"/>
            <a:headEnd/>
            <a:tailEnd/>
          </a:ln>
        </p:spPr>
      </p:pic>
      <p:sp>
        <p:nvSpPr>
          <p:cNvPr id="3074" name="Rectangle 2"/>
          <p:cNvSpPr>
            <a:spLocks noGrp="1" noChangeArrowheads="1"/>
          </p:cNvSpPr>
          <p:nvPr>
            <p:ph type="ctrTitle"/>
          </p:nvPr>
        </p:nvSpPr>
        <p:spPr>
          <a:xfrm>
            <a:off x="514350" y="2243138"/>
            <a:ext cx="7772400" cy="1214437"/>
          </a:xfrm>
        </p:spPr>
        <p:txBody>
          <a:bodyPr lIns="0" tIns="0" rIns="0" bIns="0"/>
          <a:lstStyle>
            <a:lvl1pPr>
              <a:defRPr sz="3200"/>
            </a:lvl1pPr>
          </a:lstStyle>
          <a:p>
            <a:pPr lvl="0"/>
            <a:r>
              <a:rPr lang="en-GB" noProof="0" smtClean="0"/>
              <a:t>Click to edit Master title style</a:t>
            </a:r>
          </a:p>
        </p:txBody>
      </p:sp>
      <p:sp>
        <p:nvSpPr>
          <p:cNvPr id="3075" name="Rectangle 3"/>
          <p:cNvSpPr>
            <a:spLocks noGrp="1" noChangeArrowheads="1"/>
          </p:cNvSpPr>
          <p:nvPr>
            <p:ph type="subTitle" idx="1"/>
          </p:nvPr>
        </p:nvSpPr>
        <p:spPr>
          <a:xfrm>
            <a:off x="514350" y="3470275"/>
            <a:ext cx="7772400" cy="1752600"/>
          </a:xfrm>
          <a:prstGeom prst="rect">
            <a:avLst/>
          </a:prstGeom>
          <a:noFill/>
          <a:ln>
            <a:noFill/>
          </a:ln>
          <a:extLst/>
        </p:spPr>
        <p:txBody>
          <a:bodyPr lIns="0" tIns="0" rIns="0" bIns="0"/>
          <a:lstStyle>
            <a:lvl1pPr marL="0" indent="0">
              <a:buFontTx/>
              <a:buNone/>
              <a:defRPr sz="2000"/>
            </a:lvl1pPr>
          </a:lstStyle>
          <a:p>
            <a:pPr lvl="0"/>
            <a:r>
              <a:rPr lang="en-GB" noProof="0" smtClean="0"/>
              <a:t>Click to edit Master subtitle style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indhold 2"/>
          <p:cNvSpPr>
            <a:spLocks noGrp="1"/>
          </p:cNvSpPr>
          <p:nvPr>
            <p:ph idx="1"/>
          </p:nvPr>
        </p:nvSpPr>
        <p:spPr>
          <a:xfrm>
            <a:off x="457200" y="1433513"/>
            <a:ext cx="8229600" cy="4692650"/>
          </a:xfrm>
          <a:prstGeom prst="rect">
            <a:avLst/>
          </a:prstGeom>
        </p:spPr>
        <p:txBody>
          <a:body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lstStyle>
            <a:lvl1pPr algn="l">
              <a:defRPr sz="4000" b="1" cap="all"/>
            </a:lvl1pPr>
          </a:lstStyle>
          <a:p>
            <a:r>
              <a:rPr lang="da-DK" smtClean="0"/>
              <a:t>Klik for at redigere i masteren</a:t>
            </a:r>
            <a:endParaRPr lang="da-DK"/>
          </a:p>
        </p:txBody>
      </p:sp>
      <p:sp>
        <p:nvSpPr>
          <p:cNvPr id="3" name="Pladsholder til tekst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a-DK" smtClean="0"/>
              <a:t>Klik for at redigere teksttypografierne i masteren</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indhold 2"/>
          <p:cNvSpPr>
            <a:spLocks noGrp="1"/>
          </p:cNvSpPr>
          <p:nvPr>
            <p:ph sz="half" idx="1"/>
          </p:nvPr>
        </p:nvSpPr>
        <p:spPr>
          <a:xfrm>
            <a:off x="457200" y="1433513"/>
            <a:ext cx="4038600" cy="46926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indhold 3"/>
          <p:cNvSpPr>
            <a:spLocks noGrp="1"/>
          </p:cNvSpPr>
          <p:nvPr>
            <p:ph sz="half" idx="2"/>
          </p:nvPr>
        </p:nvSpPr>
        <p:spPr>
          <a:xfrm>
            <a:off x="4648200" y="1433513"/>
            <a:ext cx="4038600" cy="46926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a-DK" smtClean="0"/>
              <a:t>Klik for at redigere i masteren</a:t>
            </a:r>
            <a:endParaRPr lang="da-DK"/>
          </a:p>
        </p:txBody>
      </p:sp>
      <p:sp>
        <p:nvSpPr>
          <p:cNvPr id="3" name="Pladsholder til tekst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teksttypografierne i masteren</a:t>
            </a:r>
          </a:p>
        </p:txBody>
      </p:sp>
      <p:sp>
        <p:nvSpPr>
          <p:cNvPr id="4" name="Pladsholder til indhold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tekst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teksttypografierne i masteren</a:t>
            </a:r>
          </a:p>
        </p:txBody>
      </p:sp>
      <p:sp>
        <p:nvSpPr>
          <p:cNvPr id="6" name="Pladsholder til indhold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7"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a-DK" smtClean="0"/>
              <a:t>Klik for at redigere i masteren</a:t>
            </a:r>
            <a:endParaRPr lang="da-DK"/>
          </a:p>
        </p:txBody>
      </p:sp>
      <p:sp>
        <p:nvSpPr>
          <p:cNvPr id="3" name="Pladsholder til indhold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tekst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teksttypografierne i masteren</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a-DK" smtClean="0"/>
              <a:t>Klik for at redigere i masteren</a:t>
            </a:r>
            <a:endParaRPr lang="da-DK"/>
          </a:p>
        </p:txBody>
      </p:sp>
      <p:sp>
        <p:nvSpPr>
          <p:cNvPr id="3" name="Pladsholder til billede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a-DK" noProof="0" smtClean="0"/>
          </a:p>
        </p:txBody>
      </p:sp>
      <p:sp>
        <p:nvSpPr>
          <p:cNvPr id="4" name="Pladsholder til tekst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teksttypografierne i masteren</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lodret titel 2"/>
          <p:cNvSpPr>
            <a:spLocks noGrp="1"/>
          </p:cNvSpPr>
          <p:nvPr>
            <p:ph type="body" orient="vert" idx="1"/>
          </p:nvPr>
        </p:nvSpPr>
        <p:spPr>
          <a:xfrm>
            <a:off x="457200" y="1433513"/>
            <a:ext cx="8229600" cy="4692650"/>
          </a:xfrm>
          <a:prstGeom prst="rect">
            <a:avLst/>
          </a:prstGeom>
        </p:spPr>
        <p:txBody>
          <a:bodyPr vert="eaVert"/>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lstStyle>
            <a:lvl1pPr algn="l">
              <a:defRPr sz="4000" b="1" cap="all"/>
            </a:lvl1pPr>
          </a:lstStyle>
          <a:p>
            <a:r>
              <a:rPr lang="da-DK" smtClean="0"/>
              <a:t>Klik for at redigere i masteren</a:t>
            </a:r>
            <a:endParaRPr lang="da-DK"/>
          </a:p>
        </p:txBody>
      </p:sp>
      <p:sp>
        <p:nvSpPr>
          <p:cNvPr id="3" name="Pladsholder til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a-DK" smtClean="0"/>
              <a:t>Klik for at redigere teksttypografierne i masteren</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6629400" y="457200"/>
            <a:ext cx="2057400" cy="5668963"/>
          </a:xfrm>
        </p:spPr>
        <p:txBody>
          <a:bodyPr vert="eaVert"/>
          <a:lstStyle/>
          <a:p>
            <a:r>
              <a:rPr lang="da-DK" smtClean="0"/>
              <a:t>Klik for at redigere i masteren</a:t>
            </a:r>
            <a:endParaRPr lang="da-DK"/>
          </a:p>
        </p:txBody>
      </p:sp>
      <p:sp>
        <p:nvSpPr>
          <p:cNvPr id="3" name="Pladsholder til lodret titel 2"/>
          <p:cNvSpPr>
            <a:spLocks noGrp="1"/>
          </p:cNvSpPr>
          <p:nvPr>
            <p:ph type="body" orient="vert" idx="1"/>
          </p:nvPr>
        </p:nvSpPr>
        <p:spPr>
          <a:xfrm>
            <a:off x="457200" y="457200"/>
            <a:ext cx="6019800" cy="5668963"/>
          </a:xfrm>
          <a:prstGeom prst="rect">
            <a:avLst/>
          </a:prstGeom>
        </p:spPr>
        <p:txBody>
          <a:bodyPr vert="eaVert"/>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eldias">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a-DK" smtClean="0"/>
              <a:t>Klik for at redigere i master</a:t>
            </a:r>
            <a:endParaRPr lang="da-DK"/>
          </a:p>
        </p:txBody>
      </p:sp>
      <p:sp>
        <p:nvSpPr>
          <p:cNvPr id="3" name="Und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smtClean="0"/>
              <a:t>Klik for at redigere i master</a:t>
            </a:r>
            <a:endParaRPr lang="da-DK"/>
          </a:p>
        </p:txBody>
      </p:sp>
      <p:sp>
        <p:nvSpPr>
          <p:cNvPr id="4" name="Pladsholder til dato 3"/>
          <p:cNvSpPr>
            <a:spLocks noGrp="1"/>
          </p:cNvSpPr>
          <p:nvPr>
            <p:ph type="dt" sz="half" idx="10"/>
          </p:nvPr>
        </p:nvSpPr>
        <p:spPr/>
        <p:txBody>
          <a:bodyPr/>
          <a:lstStyle>
            <a:lvl1pPr>
              <a:defRPr/>
            </a:lvl1pPr>
          </a:lstStyle>
          <a:p>
            <a:pPr>
              <a:defRPr/>
            </a:pPr>
            <a:fld id="{E5CCEEBB-BCF6-4649-A1EA-224049298FD0}" type="datetimeFigureOut">
              <a:rPr lang="da-DK"/>
              <a:pPr>
                <a:defRPr/>
              </a:pPr>
              <a:t>27-08-2015</a:t>
            </a:fld>
            <a:endParaRPr lang="da-DK"/>
          </a:p>
        </p:txBody>
      </p:sp>
      <p:sp>
        <p:nvSpPr>
          <p:cNvPr id="5" name="Pladsholder til sidefod 4"/>
          <p:cNvSpPr>
            <a:spLocks noGrp="1"/>
          </p:cNvSpPr>
          <p:nvPr>
            <p:ph type="ftr" sz="quarter" idx="11"/>
          </p:nvPr>
        </p:nvSpPr>
        <p:spPr/>
        <p:txBody>
          <a:bodyPr/>
          <a:lstStyle>
            <a:lvl1pPr>
              <a:defRPr/>
            </a:lvl1pPr>
          </a:lstStyle>
          <a:p>
            <a:pPr>
              <a:defRPr/>
            </a:pPr>
            <a:endParaRPr lang="da-DK"/>
          </a:p>
        </p:txBody>
      </p:sp>
      <p:sp>
        <p:nvSpPr>
          <p:cNvPr id="6" name="Pladsholder til diasnummer 5"/>
          <p:cNvSpPr>
            <a:spLocks noGrp="1"/>
          </p:cNvSpPr>
          <p:nvPr>
            <p:ph type="sldNum" sz="quarter" idx="12"/>
          </p:nvPr>
        </p:nvSpPr>
        <p:spPr/>
        <p:txBody>
          <a:bodyPr/>
          <a:lstStyle>
            <a:lvl1pPr>
              <a:defRPr/>
            </a:lvl1pPr>
          </a:lstStyle>
          <a:p>
            <a:pPr>
              <a:defRPr/>
            </a:pPr>
            <a:fld id="{00A39A2D-A213-46ED-8273-CF08ABDC953F}" type="slidenum">
              <a:rPr lang="da-DK"/>
              <a:pPr>
                <a:defRPr/>
              </a:pPr>
              <a:t>‹nr.›</a:t>
            </a:fld>
            <a:endParaRPr lang="da-DK"/>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a:t>
            </a:r>
            <a:endParaRPr lang="da-DK"/>
          </a:p>
        </p:txBody>
      </p:sp>
      <p:sp>
        <p:nvSpPr>
          <p:cNvPr id="3" name="Pladsholder til indhold 2"/>
          <p:cNvSpPr>
            <a:spLocks noGrp="1"/>
          </p:cNvSpPr>
          <p:nvPr>
            <p:ph idx="1"/>
          </p:nvPr>
        </p:nvSpPr>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dato 3"/>
          <p:cNvSpPr>
            <a:spLocks noGrp="1"/>
          </p:cNvSpPr>
          <p:nvPr>
            <p:ph type="dt" sz="half" idx="10"/>
          </p:nvPr>
        </p:nvSpPr>
        <p:spPr/>
        <p:txBody>
          <a:bodyPr/>
          <a:lstStyle>
            <a:lvl1pPr>
              <a:defRPr/>
            </a:lvl1pPr>
          </a:lstStyle>
          <a:p>
            <a:pPr>
              <a:defRPr/>
            </a:pPr>
            <a:fld id="{6E68C6E4-FA13-4330-AF0B-70640A41F39B}" type="datetimeFigureOut">
              <a:rPr lang="da-DK"/>
              <a:pPr>
                <a:defRPr/>
              </a:pPr>
              <a:t>27-08-2015</a:t>
            </a:fld>
            <a:endParaRPr lang="da-DK"/>
          </a:p>
        </p:txBody>
      </p:sp>
      <p:sp>
        <p:nvSpPr>
          <p:cNvPr id="5" name="Pladsholder til sidefod 4"/>
          <p:cNvSpPr>
            <a:spLocks noGrp="1"/>
          </p:cNvSpPr>
          <p:nvPr>
            <p:ph type="ftr" sz="quarter" idx="11"/>
          </p:nvPr>
        </p:nvSpPr>
        <p:spPr/>
        <p:txBody>
          <a:bodyPr/>
          <a:lstStyle>
            <a:lvl1pPr>
              <a:defRPr/>
            </a:lvl1pPr>
          </a:lstStyle>
          <a:p>
            <a:pPr>
              <a:defRPr/>
            </a:pPr>
            <a:endParaRPr lang="da-DK"/>
          </a:p>
        </p:txBody>
      </p:sp>
      <p:sp>
        <p:nvSpPr>
          <p:cNvPr id="6" name="Pladsholder til diasnummer 5"/>
          <p:cNvSpPr>
            <a:spLocks noGrp="1"/>
          </p:cNvSpPr>
          <p:nvPr>
            <p:ph type="sldNum" sz="quarter" idx="12"/>
          </p:nvPr>
        </p:nvSpPr>
        <p:spPr/>
        <p:txBody>
          <a:bodyPr/>
          <a:lstStyle>
            <a:lvl1pPr>
              <a:defRPr/>
            </a:lvl1pPr>
          </a:lstStyle>
          <a:p>
            <a:pPr>
              <a:defRPr/>
            </a:pPr>
            <a:fld id="{4074F2B7-A701-4AF5-9C5F-0B82D8168AFA}" type="slidenum">
              <a:rPr lang="da-DK"/>
              <a:pPr>
                <a:defRPr/>
              </a:pPr>
              <a:t>‹nr.›</a:t>
            </a:fld>
            <a:endParaRPr lang="da-DK"/>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a-DK" smtClean="0"/>
              <a:t>Klik for at redigere i master</a:t>
            </a:r>
            <a:endParaRPr lang="da-DK"/>
          </a:p>
        </p:txBody>
      </p:sp>
      <p:sp>
        <p:nvSpPr>
          <p:cNvPr id="3" name="Pladsholder til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smtClean="0"/>
              <a:t>Klik for at redigere i master</a:t>
            </a:r>
          </a:p>
        </p:txBody>
      </p:sp>
      <p:sp>
        <p:nvSpPr>
          <p:cNvPr id="4" name="Pladsholder til dato 3"/>
          <p:cNvSpPr>
            <a:spLocks noGrp="1"/>
          </p:cNvSpPr>
          <p:nvPr>
            <p:ph type="dt" sz="half" idx="10"/>
          </p:nvPr>
        </p:nvSpPr>
        <p:spPr/>
        <p:txBody>
          <a:bodyPr/>
          <a:lstStyle>
            <a:lvl1pPr>
              <a:defRPr/>
            </a:lvl1pPr>
          </a:lstStyle>
          <a:p>
            <a:pPr>
              <a:defRPr/>
            </a:pPr>
            <a:fld id="{5F0CB99A-A2A6-478B-B844-D868E807BB7E}" type="datetimeFigureOut">
              <a:rPr lang="da-DK"/>
              <a:pPr>
                <a:defRPr/>
              </a:pPr>
              <a:t>27-08-2015</a:t>
            </a:fld>
            <a:endParaRPr lang="da-DK"/>
          </a:p>
        </p:txBody>
      </p:sp>
      <p:sp>
        <p:nvSpPr>
          <p:cNvPr id="5" name="Pladsholder til sidefod 4"/>
          <p:cNvSpPr>
            <a:spLocks noGrp="1"/>
          </p:cNvSpPr>
          <p:nvPr>
            <p:ph type="ftr" sz="quarter" idx="11"/>
          </p:nvPr>
        </p:nvSpPr>
        <p:spPr/>
        <p:txBody>
          <a:bodyPr/>
          <a:lstStyle>
            <a:lvl1pPr>
              <a:defRPr/>
            </a:lvl1pPr>
          </a:lstStyle>
          <a:p>
            <a:pPr>
              <a:defRPr/>
            </a:pPr>
            <a:endParaRPr lang="da-DK"/>
          </a:p>
        </p:txBody>
      </p:sp>
      <p:sp>
        <p:nvSpPr>
          <p:cNvPr id="6" name="Pladsholder til diasnummer 5"/>
          <p:cNvSpPr>
            <a:spLocks noGrp="1"/>
          </p:cNvSpPr>
          <p:nvPr>
            <p:ph type="sldNum" sz="quarter" idx="12"/>
          </p:nvPr>
        </p:nvSpPr>
        <p:spPr/>
        <p:txBody>
          <a:bodyPr/>
          <a:lstStyle>
            <a:lvl1pPr>
              <a:defRPr/>
            </a:lvl1pPr>
          </a:lstStyle>
          <a:p>
            <a:pPr>
              <a:defRPr/>
            </a:pPr>
            <a:fld id="{656D3784-EDD9-4316-B752-4D33B87AA788}" type="slidenum">
              <a:rPr lang="da-DK"/>
              <a:pPr>
                <a:defRPr/>
              </a:pPr>
              <a:t>‹nr.›</a:t>
            </a:fld>
            <a:endParaRPr lang="da-DK"/>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a:t>
            </a:r>
            <a:endParaRPr lang="da-DK"/>
          </a:p>
        </p:txBody>
      </p:sp>
      <p:sp>
        <p:nvSpPr>
          <p:cNvPr id="3" name="Pladsholder til indhol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indhol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dato 3"/>
          <p:cNvSpPr>
            <a:spLocks noGrp="1"/>
          </p:cNvSpPr>
          <p:nvPr>
            <p:ph type="dt" sz="half" idx="10"/>
          </p:nvPr>
        </p:nvSpPr>
        <p:spPr/>
        <p:txBody>
          <a:bodyPr/>
          <a:lstStyle>
            <a:lvl1pPr>
              <a:defRPr/>
            </a:lvl1pPr>
          </a:lstStyle>
          <a:p>
            <a:pPr>
              <a:defRPr/>
            </a:pPr>
            <a:fld id="{1565F994-FE3B-41E7-BE9B-4019D0356A6B}" type="datetimeFigureOut">
              <a:rPr lang="da-DK"/>
              <a:pPr>
                <a:defRPr/>
              </a:pPr>
              <a:t>27-08-2015</a:t>
            </a:fld>
            <a:endParaRPr lang="da-DK"/>
          </a:p>
        </p:txBody>
      </p:sp>
      <p:sp>
        <p:nvSpPr>
          <p:cNvPr id="6" name="Pladsholder til sidefod 4"/>
          <p:cNvSpPr>
            <a:spLocks noGrp="1"/>
          </p:cNvSpPr>
          <p:nvPr>
            <p:ph type="ftr" sz="quarter" idx="11"/>
          </p:nvPr>
        </p:nvSpPr>
        <p:spPr/>
        <p:txBody>
          <a:bodyPr/>
          <a:lstStyle>
            <a:lvl1pPr>
              <a:defRPr/>
            </a:lvl1pPr>
          </a:lstStyle>
          <a:p>
            <a:pPr>
              <a:defRPr/>
            </a:pPr>
            <a:endParaRPr lang="da-DK"/>
          </a:p>
        </p:txBody>
      </p:sp>
      <p:sp>
        <p:nvSpPr>
          <p:cNvPr id="7" name="Pladsholder til diasnummer 5"/>
          <p:cNvSpPr>
            <a:spLocks noGrp="1"/>
          </p:cNvSpPr>
          <p:nvPr>
            <p:ph type="sldNum" sz="quarter" idx="12"/>
          </p:nvPr>
        </p:nvSpPr>
        <p:spPr/>
        <p:txBody>
          <a:bodyPr/>
          <a:lstStyle>
            <a:lvl1pPr>
              <a:defRPr/>
            </a:lvl1pPr>
          </a:lstStyle>
          <a:p>
            <a:pPr>
              <a:defRPr/>
            </a:pPr>
            <a:fld id="{22AF492E-EE9D-494D-930C-037DCF5CF17B}" type="slidenum">
              <a:rPr lang="da-DK"/>
              <a:pPr>
                <a:defRPr/>
              </a:pPr>
              <a:t>‹nr.›</a:t>
            </a:fld>
            <a:endParaRPr lang="da-DK"/>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a-DK" smtClean="0"/>
              <a:t>Klik for at redigere i master</a:t>
            </a:r>
            <a:endParaRPr lang="da-DK"/>
          </a:p>
        </p:txBody>
      </p:sp>
      <p:sp>
        <p:nvSpPr>
          <p:cNvPr id="3" name="Pladsholder til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i master</a:t>
            </a:r>
          </a:p>
        </p:txBody>
      </p:sp>
      <p:sp>
        <p:nvSpPr>
          <p:cNvPr id="4" name="Pladsholder til indhol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i master</a:t>
            </a:r>
          </a:p>
        </p:txBody>
      </p:sp>
      <p:sp>
        <p:nvSpPr>
          <p:cNvPr id="6" name="Pladsholder til indhol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7" name="Pladsholder til dato 3"/>
          <p:cNvSpPr>
            <a:spLocks noGrp="1"/>
          </p:cNvSpPr>
          <p:nvPr>
            <p:ph type="dt" sz="half" idx="10"/>
          </p:nvPr>
        </p:nvSpPr>
        <p:spPr/>
        <p:txBody>
          <a:bodyPr/>
          <a:lstStyle>
            <a:lvl1pPr>
              <a:defRPr/>
            </a:lvl1pPr>
          </a:lstStyle>
          <a:p>
            <a:pPr>
              <a:defRPr/>
            </a:pPr>
            <a:fld id="{40C3643A-323B-484B-972B-2AD0DE07F6E2}" type="datetimeFigureOut">
              <a:rPr lang="da-DK"/>
              <a:pPr>
                <a:defRPr/>
              </a:pPr>
              <a:t>27-08-2015</a:t>
            </a:fld>
            <a:endParaRPr lang="da-DK"/>
          </a:p>
        </p:txBody>
      </p:sp>
      <p:sp>
        <p:nvSpPr>
          <p:cNvPr id="8" name="Pladsholder til sidefod 4"/>
          <p:cNvSpPr>
            <a:spLocks noGrp="1"/>
          </p:cNvSpPr>
          <p:nvPr>
            <p:ph type="ftr" sz="quarter" idx="11"/>
          </p:nvPr>
        </p:nvSpPr>
        <p:spPr/>
        <p:txBody>
          <a:bodyPr/>
          <a:lstStyle>
            <a:lvl1pPr>
              <a:defRPr/>
            </a:lvl1pPr>
          </a:lstStyle>
          <a:p>
            <a:pPr>
              <a:defRPr/>
            </a:pPr>
            <a:endParaRPr lang="da-DK"/>
          </a:p>
        </p:txBody>
      </p:sp>
      <p:sp>
        <p:nvSpPr>
          <p:cNvPr id="9" name="Pladsholder til diasnummer 5"/>
          <p:cNvSpPr>
            <a:spLocks noGrp="1"/>
          </p:cNvSpPr>
          <p:nvPr>
            <p:ph type="sldNum" sz="quarter" idx="12"/>
          </p:nvPr>
        </p:nvSpPr>
        <p:spPr/>
        <p:txBody>
          <a:bodyPr/>
          <a:lstStyle>
            <a:lvl1pPr>
              <a:defRPr/>
            </a:lvl1pPr>
          </a:lstStyle>
          <a:p>
            <a:pPr>
              <a:defRPr/>
            </a:pPr>
            <a:fld id="{8D28BF74-6ECB-49A4-9A49-CEDA30B14161}" type="slidenum">
              <a:rPr lang="da-DK"/>
              <a:pPr>
                <a:defRPr/>
              </a:pPr>
              <a:t>‹nr.›</a:t>
            </a:fld>
            <a:endParaRPr lang="da-DK"/>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a:t>
            </a:r>
            <a:endParaRPr lang="da-DK"/>
          </a:p>
        </p:txBody>
      </p:sp>
      <p:sp>
        <p:nvSpPr>
          <p:cNvPr id="3" name="Pladsholder til dato 3"/>
          <p:cNvSpPr>
            <a:spLocks noGrp="1"/>
          </p:cNvSpPr>
          <p:nvPr>
            <p:ph type="dt" sz="half" idx="10"/>
          </p:nvPr>
        </p:nvSpPr>
        <p:spPr/>
        <p:txBody>
          <a:bodyPr/>
          <a:lstStyle>
            <a:lvl1pPr>
              <a:defRPr/>
            </a:lvl1pPr>
          </a:lstStyle>
          <a:p>
            <a:pPr>
              <a:defRPr/>
            </a:pPr>
            <a:fld id="{245ADFD6-AD31-450A-87F9-421AC8E74D29}" type="datetimeFigureOut">
              <a:rPr lang="da-DK"/>
              <a:pPr>
                <a:defRPr/>
              </a:pPr>
              <a:t>27-08-2015</a:t>
            </a:fld>
            <a:endParaRPr lang="da-DK"/>
          </a:p>
        </p:txBody>
      </p:sp>
      <p:sp>
        <p:nvSpPr>
          <p:cNvPr id="4" name="Pladsholder til sidefod 4"/>
          <p:cNvSpPr>
            <a:spLocks noGrp="1"/>
          </p:cNvSpPr>
          <p:nvPr>
            <p:ph type="ftr" sz="quarter" idx="11"/>
          </p:nvPr>
        </p:nvSpPr>
        <p:spPr/>
        <p:txBody>
          <a:bodyPr/>
          <a:lstStyle>
            <a:lvl1pPr>
              <a:defRPr/>
            </a:lvl1pPr>
          </a:lstStyle>
          <a:p>
            <a:pPr>
              <a:defRPr/>
            </a:pPr>
            <a:endParaRPr lang="da-DK"/>
          </a:p>
        </p:txBody>
      </p:sp>
      <p:sp>
        <p:nvSpPr>
          <p:cNvPr id="5" name="Pladsholder til diasnummer 5"/>
          <p:cNvSpPr>
            <a:spLocks noGrp="1"/>
          </p:cNvSpPr>
          <p:nvPr>
            <p:ph type="sldNum" sz="quarter" idx="12"/>
          </p:nvPr>
        </p:nvSpPr>
        <p:spPr/>
        <p:txBody>
          <a:bodyPr/>
          <a:lstStyle>
            <a:lvl1pPr>
              <a:defRPr/>
            </a:lvl1pPr>
          </a:lstStyle>
          <a:p>
            <a:pPr>
              <a:defRPr/>
            </a:pPr>
            <a:fld id="{30F68A29-93BD-4917-BB8E-DF10DF32D780}" type="slidenum">
              <a:rPr lang="da-DK"/>
              <a:pPr>
                <a:defRPr/>
              </a:pPr>
              <a:t>‹nr.›</a:t>
            </a:fld>
            <a:endParaRPr lang="da-DK"/>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dsholder til dato 3"/>
          <p:cNvSpPr>
            <a:spLocks noGrp="1"/>
          </p:cNvSpPr>
          <p:nvPr>
            <p:ph type="dt" sz="half" idx="10"/>
          </p:nvPr>
        </p:nvSpPr>
        <p:spPr/>
        <p:txBody>
          <a:bodyPr/>
          <a:lstStyle>
            <a:lvl1pPr>
              <a:defRPr/>
            </a:lvl1pPr>
          </a:lstStyle>
          <a:p>
            <a:pPr>
              <a:defRPr/>
            </a:pPr>
            <a:fld id="{73FA7B76-FB2D-4B72-84AA-82C181FC002E}" type="datetimeFigureOut">
              <a:rPr lang="da-DK"/>
              <a:pPr>
                <a:defRPr/>
              </a:pPr>
              <a:t>27-08-2015</a:t>
            </a:fld>
            <a:endParaRPr lang="da-DK"/>
          </a:p>
        </p:txBody>
      </p:sp>
      <p:sp>
        <p:nvSpPr>
          <p:cNvPr id="3" name="Pladsholder til sidefod 4"/>
          <p:cNvSpPr>
            <a:spLocks noGrp="1"/>
          </p:cNvSpPr>
          <p:nvPr>
            <p:ph type="ftr" sz="quarter" idx="11"/>
          </p:nvPr>
        </p:nvSpPr>
        <p:spPr/>
        <p:txBody>
          <a:bodyPr/>
          <a:lstStyle>
            <a:lvl1pPr>
              <a:defRPr/>
            </a:lvl1pPr>
          </a:lstStyle>
          <a:p>
            <a:pPr>
              <a:defRPr/>
            </a:pPr>
            <a:endParaRPr lang="da-DK"/>
          </a:p>
        </p:txBody>
      </p:sp>
      <p:sp>
        <p:nvSpPr>
          <p:cNvPr id="4" name="Pladsholder til diasnummer 5"/>
          <p:cNvSpPr>
            <a:spLocks noGrp="1"/>
          </p:cNvSpPr>
          <p:nvPr>
            <p:ph type="sldNum" sz="quarter" idx="12"/>
          </p:nvPr>
        </p:nvSpPr>
        <p:spPr/>
        <p:txBody>
          <a:bodyPr/>
          <a:lstStyle>
            <a:lvl1pPr>
              <a:defRPr/>
            </a:lvl1pPr>
          </a:lstStyle>
          <a:p>
            <a:pPr>
              <a:defRPr/>
            </a:pPr>
            <a:fld id="{BD37B22C-D417-4D42-B03A-E6F667DA8FF7}" type="slidenum">
              <a:rPr lang="da-DK"/>
              <a:pPr>
                <a:defRPr/>
              </a:pPr>
              <a:t>‹nr.›</a:t>
            </a:fld>
            <a:endParaRPr lang="da-DK"/>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a-DK" smtClean="0"/>
              <a:t>Klik for at redigere i master</a:t>
            </a:r>
            <a:endParaRPr lang="da-DK"/>
          </a:p>
        </p:txBody>
      </p:sp>
      <p:sp>
        <p:nvSpPr>
          <p:cNvPr id="3" name="Pladsholder til indhol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i master</a:t>
            </a:r>
          </a:p>
        </p:txBody>
      </p:sp>
      <p:sp>
        <p:nvSpPr>
          <p:cNvPr id="5" name="Pladsholder til dato 3"/>
          <p:cNvSpPr>
            <a:spLocks noGrp="1"/>
          </p:cNvSpPr>
          <p:nvPr>
            <p:ph type="dt" sz="half" idx="10"/>
          </p:nvPr>
        </p:nvSpPr>
        <p:spPr/>
        <p:txBody>
          <a:bodyPr/>
          <a:lstStyle>
            <a:lvl1pPr>
              <a:defRPr/>
            </a:lvl1pPr>
          </a:lstStyle>
          <a:p>
            <a:pPr>
              <a:defRPr/>
            </a:pPr>
            <a:fld id="{F06551CF-AAEB-4CAB-8003-0112F25891C4}" type="datetimeFigureOut">
              <a:rPr lang="da-DK"/>
              <a:pPr>
                <a:defRPr/>
              </a:pPr>
              <a:t>27-08-2015</a:t>
            </a:fld>
            <a:endParaRPr lang="da-DK"/>
          </a:p>
        </p:txBody>
      </p:sp>
      <p:sp>
        <p:nvSpPr>
          <p:cNvPr id="6" name="Pladsholder til sidefod 4"/>
          <p:cNvSpPr>
            <a:spLocks noGrp="1"/>
          </p:cNvSpPr>
          <p:nvPr>
            <p:ph type="ftr" sz="quarter" idx="11"/>
          </p:nvPr>
        </p:nvSpPr>
        <p:spPr/>
        <p:txBody>
          <a:bodyPr/>
          <a:lstStyle>
            <a:lvl1pPr>
              <a:defRPr/>
            </a:lvl1pPr>
          </a:lstStyle>
          <a:p>
            <a:pPr>
              <a:defRPr/>
            </a:pPr>
            <a:endParaRPr lang="da-DK"/>
          </a:p>
        </p:txBody>
      </p:sp>
      <p:sp>
        <p:nvSpPr>
          <p:cNvPr id="7" name="Pladsholder til diasnummer 5"/>
          <p:cNvSpPr>
            <a:spLocks noGrp="1"/>
          </p:cNvSpPr>
          <p:nvPr>
            <p:ph type="sldNum" sz="quarter" idx="12"/>
          </p:nvPr>
        </p:nvSpPr>
        <p:spPr/>
        <p:txBody>
          <a:bodyPr/>
          <a:lstStyle>
            <a:lvl1pPr>
              <a:defRPr/>
            </a:lvl1pPr>
          </a:lstStyle>
          <a:p>
            <a:pPr>
              <a:defRPr/>
            </a:pPr>
            <a:fld id="{52FA3898-AEBD-475C-AAD5-74C63825C05B}" type="slidenum">
              <a:rPr lang="da-DK"/>
              <a:pPr>
                <a:defRPr/>
              </a:pPr>
              <a:t>‹nr.›</a:t>
            </a:fld>
            <a:endParaRPr lang="da-DK"/>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a-DK" smtClean="0"/>
              <a:t>Klik for at redigere i master</a:t>
            </a:r>
            <a:endParaRPr lang="da-DK"/>
          </a:p>
        </p:txBody>
      </p:sp>
      <p:sp>
        <p:nvSpPr>
          <p:cNvPr id="3" name="Pladsholder til billed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a-DK" noProof="0" smtClean="0"/>
          </a:p>
        </p:txBody>
      </p:sp>
      <p:sp>
        <p:nvSpPr>
          <p:cNvPr id="4" name="Pladsholder til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i master</a:t>
            </a:r>
          </a:p>
        </p:txBody>
      </p:sp>
      <p:sp>
        <p:nvSpPr>
          <p:cNvPr id="5" name="Pladsholder til dato 3"/>
          <p:cNvSpPr>
            <a:spLocks noGrp="1"/>
          </p:cNvSpPr>
          <p:nvPr>
            <p:ph type="dt" sz="half" idx="10"/>
          </p:nvPr>
        </p:nvSpPr>
        <p:spPr/>
        <p:txBody>
          <a:bodyPr/>
          <a:lstStyle>
            <a:lvl1pPr>
              <a:defRPr/>
            </a:lvl1pPr>
          </a:lstStyle>
          <a:p>
            <a:pPr>
              <a:defRPr/>
            </a:pPr>
            <a:fld id="{0AD2A238-6CEB-448C-805A-74AEF958805C}" type="datetimeFigureOut">
              <a:rPr lang="da-DK"/>
              <a:pPr>
                <a:defRPr/>
              </a:pPr>
              <a:t>27-08-2015</a:t>
            </a:fld>
            <a:endParaRPr lang="da-DK"/>
          </a:p>
        </p:txBody>
      </p:sp>
      <p:sp>
        <p:nvSpPr>
          <p:cNvPr id="6" name="Pladsholder til sidefod 4"/>
          <p:cNvSpPr>
            <a:spLocks noGrp="1"/>
          </p:cNvSpPr>
          <p:nvPr>
            <p:ph type="ftr" sz="quarter" idx="11"/>
          </p:nvPr>
        </p:nvSpPr>
        <p:spPr/>
        <p:txBody>
          <a:bodyPr/>
          <a:lstStyle>
            <a:lvl1pPr>
              <a:defRPr/>
            </a:lvl1pPr>
          </a:lstStyle>
          <a:p>
            <a:pPr>
              <a:defRPr/>
            </a:pPr>
            <a:endParaRPr lang="da-DK"/>
          </a:p>
        </p:txBody>
      </p:sp>
      <p:sp>
        <p:nvSpPr>
          <p:cNvPr id="7" name="Pladsholder til diasnummer 5"/>
          <p:cNvSpPr>
            <a:spLocks noGrp="1"/>
          </p:cNvSpPr>
          <p:nvPr>
            <p:ph type="sldNum" sz="quarter" idx="12"/>
          </p:nvPr>
        </p:nvSpPr>
        <p:spPr/>
        <p:txBody>
          <a:bodyPr/>
          <a:lstStyle>
            <a:lvl1pPr>
              <a:defRPr/>
            </a:lvl1pPr>
          </a:lstStyle>
          <a:p>
            <a:pPr>
              <a:defRPr/>
            </a:pPr>
            <a:fld id="{BF8D4E53-9FA4-4619-A373-B77794E79C44}" type="slidenum">
              <a:rPr lang="da-DK"/>
              <a:pPr>
                <a:defRPr/>
              </a:pPr>
              <a:t>‹nr.›</a:t>
            </a:fld>
            <a:endParaRPr lang="da-DK"/>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indhold 2"/>
          <p:cNvSpPr>
            <a:spLocks noGrp="1"/>
          </p:cNvSpPr>
          <p:nvPr>
            <p:ph sz="half" idx="1"/>
          </p:nvPr>
        </p:nvSpPr>
        <p:spPr>
          <a:xfrm>
            <a:off x="457200" y="1433513"/>
            <a:ext cx="4038600" cy="4692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dirty="0" smtClean="0"/>
              <a:t>Klik for at redigere teksttypografierne i masteren</a:t>
            </a:r>
          </a:p>
          <a:p>
            <a:pPr lvl="1"/>
            <a:r>
              <a:rPr lang="da-DK" dirty="0" smtClean="0"/>
              <a:t>Andet niveau</a:t>
            </a:r>
          </a:p>
          <a:p>
            <a:pPr lvl="2"/>
            <a:r>
              <a:rPr lang="da-DK" dirty="0" smtClean="0"/>
              <a:t>Tredje niveau</a:t>
            </a:r>
          </a:p>
          <a:p>
            <a:pPr lvl="3"/>
            <a:r>
              <a:rPr lang="da-DK" dirty="0" smtClean="0"/>
              <a:t>Fjerde niveau</a:t>
            </a:r>
          </a:p>
          <a:p>
            <a:pPr lvl="4"/>
            <a:r>
              <a:rPr lang="da-DK" dirty="0" smtClean="0"/>
              <a:t>Femte niveau</a:t>
            </a:r>
            <a:endParaRPr lang="da-DK" dirty="0"/>
          </a:p>
        </p:txBody>
      </p:sp>
      <p:sp>
        <p:nvSpPr>
          <p:cNvPr id="4" name="Pladsholder til indhold 3"/>
          <p:cNvSpPr>
            <a:spLocks noGrp="1"/>
          </p:cNvSpPr>
          <p:nvPr>
            <p:ph sz="half" idx="2"/>
          </p:nvPr>
        </p:nvSpPr>
        <p:spPr>
          <a:xfrm>
            <a:off x="4648200" y="1433513"/>
            <a:ext cx="4038600" cy="4692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a:t>
            </a:r>
            <a:endParaRPr lang="da-DK"/>
          </a:p>
        </p:txBody>
      </p:sp>
      <p:sp>
        <p:nvSpPr>
          <p:cNvPr id="3" name="Pladsholder til lodret titel 2"/>
          <p:cNvSpPr>
            <a:spLocks noGrp="1"/>
          </p:cNvSpPr>
          <p:nvPr>
            <p:ph type="body" orient="vert" idx="1"/>
          </p:nvPr>
        </p:nvSpPr>
        <p:spPr/>
        <p:txBody>
          <a:bodyPr vert="eaVert"/>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dato 3"/>
          <p:cNvSpPr>
            <a:spLocks noGrp="1"/>
          </p:cNvSpPr>
          <p:nvPr>
            <p:ph type="dt" sz="half" idx="10"/>
          </p:nvPr>
        </p:nvSpPr>
        <p:spPr/>
        <p:txBody>
          <a:bodyPr/>
          <a:lstStyle>
            <a:lvl1pPr>
              <a:defRPr/>
            </a:lvl1pPr>
          </a:lstStyle>
          <a:p>
            <a:pPr>
              <a:defRPr/>
            </a:pPr>
            <a:fld id="{C50C46A6-9D61-4BEC-B60E-B147B415C372}" type="datetimeFigureOut">
              <a:rPr lang="da-DK"/>
              <a:pPr>
                <a:defRPr/>
              </a:pPr>
              <a:t>27-08-2015</a:t>
            </a:fld>
            <a:endParaRPr lang="da-DK"/>
          </a:p>
        </p:txBody>
      </p:sp>
      <p:sp>
        <p:nvSpPr>
          <p:cNvPr id="5" name="Pladsholder til sidefod 4"/>
          <p:cNvSpPr>
            <a:spLocks noGrp="1"/>
          </p:cNvSpPr>
          <p:nvPr>
            <p:ph type="ftr" sz="quarter" idx="11"/>
          </p:nvPr>
        </p:nvSpPr>
        <p:spPr/>
        <p:txBody>
          <a:bodyPr/>
          <a:lstStyle>
            <a:lvl1pPr>
              <a:defRPr/>
            </a:lvl1pPr>
          </a:lstStyle>
          <a:p>
            <a:pPr>
              <a:defRPr/>
            </a:pPr>
            <a:endParaRPr lang="da-DK"/>
          </a:p>
        </p:txBody>
      </p:sp>
      <p:sp>
        <p:nvSpPr>
          <p:cNvPr id="6" name="Pladsholder til diasnummer 5"/>
          <p:cNvSpPr>
            <a:spLocks noGrp="1"/>
          </p:cNvSpPr>
          <p:nvPr>
            <p:ph type="sldNum" sz="quarter" idx="12"/>
          </p:nvPr>
        </p:nvSpPr>
        <p:spPr/>
        <p:txBody>
          <a:bodyPr/>
          <a:lstStyle>
            <a:lvl1pPr>
              <a:defRPr/>
            </a:lvl1pPr>
          </a:lstStyle>
          <a:p>
            <a:pPr>
              <a:defRPr/>
            </a:pPr>
            <a:fld id="{254FAFBE-879A-4382-BC9D-3A95A174BA7F}" type="slidenum">
              <a:rPr lang="da-DK"/>
              <a:pPr>
                <a:defRPr/>
              </a:pPr>
              <a:t>‹nr.›</a:t>
            </a:fld>
            <a:endParaRPr lang="da-DK"/>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6629400" y="274638"/>
            <a:ext cx="2057400" cy="5851525"/>
          </a:xfrm>
        </p:spPr>
        <p:txBody>
          <a:bodyPr vert="eaVert"/>
          <a:lstStyle/>
          <a:p>
            <a:r>
              <a:rPr lang="da-DK" smtClean="0"/>
              <a:t>Klik for at redigere i master</a:t>
            </a:r>
            <a:endParaRPr lang="da-DK"/>
          </a:p>
        </p:txBody>
      </p:sp>
      <p:sp>
        <p:nvSpPr>
          <p:cNvPr id="3" name="Pladsholder til lodret titel 2"/>
          <p:cNvSpPr>
            <a:spLocks noGrp="1"/>
          </p:cNvSpPr>
          <p:nvPr>
            <p:ph type="body" orient="vert" idx="1"/>
          </p:nvPr>
        </p:nvSpPr>
        <p:spPr>
          <a:xfrm>
            <a:off x="457200" y="274638"/>
            <a:ext cx="6019800" cy="5851525"/>
          </a:xfrm>
        </p:spPr>
        <p:txBody>
          <a:bodyPr vert="eaVert"/>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dato 3"/>
          <p:cNvSpPr>
            <a:spLocks noGrp="1"/>
          </p:cNvSpPr>
          <p:nvPr>
            <p:ph type="dt" sz="half" idx="10"/>
          </p:nvPr>
        </p:nvSpPr>
        <p:spPr/>
        <p:txBody>
          <a:bodyPr/>
          <a:lstStyle>
            <a:lvl1pPr>
              <a:defRPr/>
            </a:lvl1pPr>
          </a:lstStyle>
          <a:p>
            <a:pPr>
              <a:defRPr/>
            </a:pPr>
            <a:fld id="{32646EB8-F109-4820-BA9F-514181727262}" type="datetimeFigureOut">
              <a:rPr lang="da-DK"/>
              <a:pPr>
                <a:defRPr/>
              </a:pPr>
              <a:t>27-08-2015</a:t>
            </a:fld>
            <a:endParaRPr lang="da-DK"/>
          </a:p>
        </p:txBody>
      </p:sp>
      <p:sp>
        <p:nvSpPr>
          <p:cNvPr id="5" name="Pladsholder til sidefod 4"/>
          <p:cNvSpPr>
            <a:spLocks noGrp="1"/>
          </p:cNvSpPr>
          <p:nvPr>
            <p:ph type="ftr" sz="quarter" idx="11"/>
          </p:nvPr>
        </p:nvSpPr>
        <p:spPr/>
        <p:txBody>
          <a:bodyPr/>
          <a:lstStyle>
            <a:lvl1pPr>
              <a:defRPr/>
            </a:lvl1pPr>
          </a:lstStyle>
          <a:p>
            <a:pPr>
              <a:defRPr/>
            </a:pPr>
            <a:endParaRPr lang="da-DK"/>
          </a:p>
        </p:txBody>
      </p:sp>
      <p:sp>
        <p:nvSpPr>
          <p:cNvPr id="6" name="Pladsholder til diasnummer 5"/>
          <p:cNvSpPr>
            <a:spLocks noGrp="1"/>
          </p:cNvSpPr>
          <p:nvPr>
            <p:ph type="sldNum" sz="quarter" idx="12"/>
          </p:nvPr>
        </p:nvSpPr>
        <p:spPr/>
        <p:txBody>
          <a:bodyPr/>
          <a:lstStyle>
            <a:lvl1pPr>
              <a:defRPr/>
            </a:lvl1pPr>
          </a:lstStyle>
          <a:p>
            <a:pPr>
              <a:defRPr/>
            </a:pPr>
            <a:fld id="{7F6C5EB7-BFA2-47BC-8AAE-2A21B0496A77}" type="slidenum">
              <a:rPr lang="da-DK"/>
              <a:pPr>
                <a:defRPr/>
              </a:pPr>
              <a:t>‹nr.›</a:t>
            </a:fld>
            <a:endParaRPr lang="da-DK"/>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Titeldias">
    <p:spTree>
      <p:nvGrpSpPr>
        <p:cNvPr id="1" name=""/>
        <p:cNvGrpSpPr/>
        <p:nvPr/>
      </p:nvGrpSpPr>
      <p:grpSpPr>
        <a:xfrm>
          <a:off x="0" y="0"/>
          <a:ext cx="0" cy="0"/>
          <a:chOff x="0" y="0"/>
          <a:chExt cx="0" cy="0"/>
        </a:xfrm>
      </p:grpSpPr>
      <p:pic>
        <p:nvPicPr>
          <p:cNvPr id="4" name="Billede 7" descr="PP baggrund.jp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Billede 9"/>
          <p:cNvPicPr>
            <a:picLocks noChangeAspect="1"/>
          </p:cNvPicPr>
          <p:nvPr userDrawn="1"/>
        </p:nvPicPr>
        <p:blipFill>
          <a:blip r:embed="rId3"/>
          <a:srcRect/>
          <a:stretch>
            <a:fillRect/>
          </a:stretch>
        </p:blipFill>
        <p:spPr bwMode="auto">
          <a:xfrm>
            <a:off x="6880225" y="358775"/>
            <a:ext cx="1916113" cy="731838"/>
          </a:xfrm>
          <a:prstGeom prst="rect">
            <a:avLst/>
          </a:prstGeom>
          <a:noFill/>
          <a:ln w="9525">
            <a:noFill/>
            <a:miter lim="800000"/>
            <a:headEnd/>
            <a:tailEnd/>
          </a:ln>
        </p:spPr>
      </p:pic>
      <p:pic>
        <p:nvPicPr>
          <p:cNvPr id="6" name="Billede 10"/>
          <p:cNvPicPr>
            <a:picLocks noChangeAspect="1"/>
          </p:cNvPicPr>
          <p:nvPr userDrawn="1"/>
        </p:nvPicPr>
        <p:blipFill>
          <a:blip r:embed="rId4"/>
          <a:srcRect/>
          <a:stretch>
            <a:fillRect/>
          </a:stretch>
        </p:blipFill>
        <p:spPr bwMode="auto">
          <a:xfrm>
            <a:off x="534988" y="6332538"/>
            <a:ext cx="4492625" cy="90487"/>
          </a:xfrm>
          <a:prstGeom prst="rect">
            <a:avLst/>
          </a:prstGeom>
          <a:noFill/>
          <a:ln w="9525">
            <a:noFill/>
            <a:miter lim="800000"/>
            <a:headEnd/>
            <a:tailEnd/>
          </a:ln>
        </p:spPr>
      </p:pic>
      <p:sp>
        <p:nvSpPr>
          <p:cNvPr id="3074" name="Rectangle 2"/>
          <p:cNvSpPr>
            <a:spLocks noGrp="1" noChangeArrowheads="1"/>
          </p:cNvSpPr>
          <p:nvPr>
            <p:ph type="ctrTitle"/>
          </p:nvPr>
        </p:nvSpPr>
        <p:spPr>
          <a:xfrm>
            <a:off x="514350" y="2243138"/>
            <a:ext cx="7772400" cy="1214437"/>
          </a:xfrm>
        </p:spPr>
        <p:txBody>
          <a:bodyPr lIns="0" tIns="0" rIns="0" bIns="0"/>
          <a:lstStyle>
            <a:lvl1pPr>
              <a:defRPr sz="3200"/>
            </a:lvl1pPr>
          </a:lstStyle>
          <a:p>
            <a:pPr lvl="0"/>
            <a:r>
              <a:rPr lang="en-GB" noProof="0" smtClean="0"/>
              <a:t>Click to edit Master title style</a:t>
            </a:r>
          </a:p>
        </p:txBody>
      </p:sp>
      <p:sp>
        <p:nvSpPr>
          <p:cNvPr id="3075" name="Rectangle 3"/>
          <p:cNvSpPr>
            <a:spLocks noGrp="1" noChangeArrowheads="1"/>
          </p:cNvSpPr>
          <p:nvPr>
            <p:ph type="subTitle" idx="1"/>
          </p:nvPr>
        </p:nvSpPr>
        <p:spPr>
          <a:xfrm>
            <a:off x="514350" y="3470275"/>
            <a:ext cx="7772400" cy="1752600"/>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marL="0" indent="0">
              <a:buFontTx/>
              <a:buNone/>
              <a:defRPr sz="2000"/>
            </a:lvl1pPr>
          </a:lstStyle>
          <a:p>
            <a:pPr lvl="0"/>
            <a:r>
              <a:rPr lang="en-GB" noProof="0" smtClean="0"/>
              <a:t>Click to edit Master subtitle style</a:t>
            </a:r>
          </a:p>
        </p:txBody>
      </p:sp>
    </p:spTree>
    <p:extLst>
      <p:ext uri="{BB962C8B-B14F-4D97-AF65-F5344CB8AC3E}">
        <p14:creationId xmlns:p14="http://schemas.microsoft.com/office/powerpoint/2010/main" val="349430305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indhold 2"/>
          <p:cNvSpPr>
            <a:spLocks noGrp="1"/>
          </p:cNvSpPr>
          <p:nvPr>
            <p:ph idx="1"/>
          </p:nvPr>
        </p:nvSpPr>
        <p:spPr/>
        <p:txBody>
          <a:body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5"/>
          <p:cNvSpPr>
            <a:spLocks noGrp="1" noChangeArrowheads="1"/>
          </p:cNvSpPr>
          <p:nvPr>
            <p:ph type="ftr" sz="quarter" idx="10"/>
          </p:nvPr>
        </p:nvSpPr>
        <p:spPr>
          <a:ln/>
        </p:spPr>
        <p:txBody>
          <a:bodyPr/>
          <a:lstStyle>
            <a:lvl1pPr>
              <a:defRPr/>
            </a:lvl1pPr>
          </a:lstStyle>
          <a:p>
            <a:pPr>
              <a:defRPr/>
            </a:pPr>
            <a:endParaRPr lang="en-GB">
              <a:solidFill>
                <a:srgbClr val="000000"/>
              </a:solidFill>
            </a:endParaRPr>
          </a:p>
        </p:txBody>
      </p:sp>
    </p:spTree>
    <p:extLst>
      <p:ext uri="{BB962C8B-B14F-4D97-AF65-F5344CB8AC3E}">
        <p14:creationId xmlns:p14="http://schemas.microsoft.com/office/powerpoint/2010/main" val="21048847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lstStyle>
            <a:lvl1pPr algn="l">
              <a:defRPr sz="4000" b="1" cap="all"/>
            </a:lvl1pPr>
          </a:lstStyle>
          <a:p>
            <a:r>
              <a:rPr lang="da-DK" smtClean="0"/>
              <a:t>Klik for at redigere i masteren</a:t>
            </a:r>
            <a:endParaRPr lang="da-DK"/>
          </a:p>
        </p:txBody>
      </p:sp>
      <p:sp>
        <p:nvSpPr>
          <p:cNvPr id="3" name="Pladsholder til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a-DK" smtClean="0"/>
              <a:t>Klik for at redigere teksttypografierne i masteren</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solidFill>
                <a:srgbClr val="000000"/>
              </a:solidFill>
            </a:endParaRPr>
          </a:p>
        </p:txBody>
      </p:sp>
    </p:spTree>
    <p:extLst>
      <p:ext uri="{BB962C8B-B14F-4D97-AF65-F5344CB8AC3E}">
        <p14:creationId xmlns:p14="http://schemas.microsoft.com/office/powerpoint/2010/main" val="38116082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indhold 2"/>
          <p:cNvSpPr>
            <a:spLocks noGrp="1"/>
          </p:cNvSpPr>
          <p:nvPr>
            <p:ph sz="half" idx="1"/>
          </p:nvPr>
        </p:nvSpPr>
        <p:spPr>
          <a:xfrm>
            <a:off x="457200" y="1433513"/>
            <a:ext cx="4038600" cy="4692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indhold 3"/>
          <p:cNvSpPr>
            <a:spLocks noGrp="1"/>
          </p:cNvSpPr>
          <p:nvPr>
            <p:ph sz="half" idx="2"/>
          </p:nvPr>
        </p:nvSpPr>
        <p:spPr>
          <a:xfrm>
            <a:off x="4648200" y="1433513"/>
            <a:ext cx="4038600" cy="4692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Rectangle 5"/>
          <p:cNvSpPr>
            <a:spLocks noGrp="1" noChangeArrowheads="1"/>
          </p:cNvSpPr>
          <p:nvPr>
            <p:ph type="ftr" sz="quarter" idx="10"/>
          </p:nvPr>
        </p:nvSpPr>
        <p:spPr>
          <a:ln/>
        </p:spPr>
        <p:txBody>
          <a:bodyPr/>
          <a:lstStyle>
            <a:lvl1pPr>
              <a:defRPr/>
            </a:lvl1pPr>
          </a:lstStyle>
          <a:p>
            <a:pPr>
              <a:defRPr/>
            </a:pPr>
            <a:endParaRPr lang="en-GB">
              <a:solidFill>
                <a:srgbClr val="000000"/>
              </a:solidFill>
            </a:endParaRPr>
          </a:p>
        </p:txBody>
      </p:sp>
    </p:spTree>
    <p:extLst>
      <p:ext uri="{BB962C8B-B14F-4D97-AF65-F5344CB8AC3E}">
        <p14:creationId xmlns:p14="http://schemas.microsoft.com/office/powerpoint/2010/main" val="308513106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a-DK" smtClean="0"/>
              <a:t>Klik for at redigere i masteren</a:t>
            </a:r>
            <a:endParaRPr lang="da-DK"/>
          </a:p>
        </p:txBody>
      </p:sp>
      <p:sp>
        <p:nvSpPr>
          <p:cNvPr id="3" name="Pladsholder til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teksttypografierne i masteren</a:t>
            </a:r>
          </a:p>
        </p:txBody>
      </p:sp>
      <p:sp>
        <p:nvSpPr>
          <p:cNvPr id="4" name="Pladsholder til indhol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teksttypografierne i masteren</a:t>
            </a:r>
          </a:p>
        </p:txBody>
      </p:sp>
      <p:sp>
        <p:nvSpPr>
          <p:cNvPr id="6" name="Pladsholder til indhol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7" name="Rectangle 5"/>
          <p:cNvSpPr>
            <a:spLocks noGrp="1" noChangeArrowheads="1"/>
          </p:cNvSpPr>
          <p:nvPr>
            <p:ph type="ftr" sz="quarter" idx="10"/>
          </p:nvPr>
        </p:nvSpPr>
        <p:spPr>
          <a:ln/>
        </p:spPr>
        <p:txBody>
          <a:bodyPr/>
          <a:lstStyle>
            <a:lvl1pPr>
              <a:defRPr/>
            </a:lvl1pPr>
          </a:lstStyle>
          <a:p>
            <a:pPr>
              <a:defRPr/>
            </a:pPr>
            <a:endParaRPr lang="en-GB">
              <a:solidFill>
                <a:srgbClr val="000000"/>
              </a:solidFill>
            </a:endParaRPr>
          </a:p>
        </p:txBody>
      </p:sp>
    </p:spTree>
    <p:extLst>
      <p:ext uri="{BB962C8B-B14F-4D97-AF65-F5344CB8AC3E}">
        <p14:creationId xmlns:p14="http://schemas.microsoft.com/office/powerpoint/2010/main" val="310812647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Rectangle 5"/>
          <p:cNvSpPr>
            <a:spLocks noGrp="1" noChangeArrowheads="1"/>
          </p:cNvSpPr>
          <p:nvPr>
            <p:ph type="ftr" sz="quarter" idx="10"/>
          </p:nvPr>
        </p:nvSpPr>
        <p:spPr>
          <a:ln/>
        </p:spPr>
        <p:txBody>
          <a:bodyPr/>
          <a:lstStyle>
            <a:lvl1pPr>
              <a:defRPr/>
            </a:lvl1pPr>
          </a:lstStyle>
          <a:p>
            <a:pPr>
              <a:defRPr/>
            </a:pPr>
            <a:endParaRPr lang="en-GB">
              <a:solidFill>
                <a:srgbClr val="000000"/>
              </a:solidFill>
            </a:endParaRPr>
          </a:p>
        </p:txBody>
      </p:sp>
    </p:spTree>
    <p:extLst>
      <p:ext uri="{BB962C8B-B14F-4D97-AF65-F5344CB8AC3E}">
        <p14:creationId xmlns:p14="http://schemas.microsoft.com/office/powerpoint/2010/main" val="125621714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GB">
              <a:solidFill>
                <a:srgbClr val="000000"/>
              </a:solidFill>
            </a:endParaRPr>
          </a:p>
        </p:txBody>
      </p:sp>
    </p:spTree>
    <p:extLst>
      <p:ext uri="{BB962C8B-B14F-4D97-AF65-F5344CB8AC3E}">
        <p14:creationId xmlns:p14="http://schemas.microsoft.com/office/powerpoint/2010/main" val="38407657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a-DK" smtClean="0"/>
              <a:t>Klik for at redigere i masteren</a:t>
            </a:r>
            <a:endParaRPr lang="da-DK"/>
          </a:p>
        </p:txBody>
      </p:sp>
      <p:sp>
        <p:nvSpPr>
          <p:cNvPr id="3" name="Pladsholder til indhol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teksttypografierne i masteren</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solidFill>
                <a:srgbClr val="000000"/>
              </a:solidFill>
            </a:endParaRPr>
          </a:p>
        </p:txBody>
      </p:sp>
    </p:spTree>
    <p:extLst>
      <p:ext uri="{BB962C8B-B14F-4D97-AF65-F5344CB8AC3E}">
        <p14:creationId xmlns:p14="http://schemas.microsoft.com/office/powerpoint/2010/main" val="4174297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a-DK" smtClean="0"/>
              <a:t>Klik for at redigere i masteren</a:t>
            </a:r>
            <a:endParaRPr lang="da-DK"/>
          </a:p>
        </p:txBody>
      </p:sp>
      <p:sp>
        <p:nvSpPr>
          <p:cNvPr id="3" name="Pladsholder til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teksttypografierne i masteren</a:t>
            </a:r>
          </a:p>
        </p:txBody>
      </p:sp>
      <p:sp>
        <p:nvSpPr>
          <p:cNvPr id="4" name="Pladsholder til indhol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teksttypografierne i masteren</a:t>
            </a:r>
          </a:p>
        </p:txBody>
      </p:sp>
      <p:sp>
        <p:nvSpPr>
          <p:cNvPr id="6" name="Pladsholder til indhol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7"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a-DK" smtClean="0"/>
              <a:t>Klik for at redigere i masteren</a:t>
            </a:r>
            <a:endParaRPr lang="da-DK"/>
          </a:p>
        </p:txBody>
      </p:sp>
      <p:sp>
        <p:nvSpPr>
          <p:cNvPr id="3" name="Pladsholder til billed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a-DK" noProof="0" smtClean="0"/>
          </a:p>
        </p:txBody>
      </p:sp>
      <p:sp>
        <p:nvSpPr>
          <p:cNvPr id="4" name="Pladsholder til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teksttypografierne i masteren</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solidFill>
                <a:srgbClr val="000000"/>
              </a:solidFill>
            </a:endParaRPr>
          </a:p>
        </p:txBody>
      </p:sp>
    </p:spTree>
    <p:extLst>
      <p:ext uri="{BB962C8B-B14F-4D97-AF65-F5344CB8AC3E}">
        <p14:creationId xmlns:p14="http://schemas.microsoft.com/office/powerpoint/2010/main" val="106072504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lodret titel 2"/>
          <p:cNvSpPr>
            <a:spLocks noGrp="1"/>
          </p:cNvSpPr>
          <p:nvPr>
            <p:ph type="body" orient="vert" idx="1"/>
          </p:nvPr>
        </p:nvSpPr>
        <p:spPr/>
        <p:txBody>
          <a:bodyPr vert="eaVert"/>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5"/>
          <p:cNvSpPr>
            <a:spLocks noGrp="1" noChangeArrowheads="1"/>
          </p:cNvSpPr>
          <p:nvPr>
            <p:ph type="ftr" sz="quarter" idx="10"/>
          </p:nvPr>
        </p:nvSpPr>
        <p:spPr>
          <a:ln/>
        </p:spPr>
        <p:txBody>
          <a:bodyPr/>
          <a:lstStyle>
            <a:lvl1pPr>
              <a:defRPr/>
            </a:lvl1pPr>
          </a:lstStyle>
          <a:p>
            <a:pPr>
              <a:defRPr/>
            </a:pPr>
            <a:endParaRPr lang="en-GB">
              <a:solidFill>
                <a:srgbClr val="000000"/>
              </a:solidFill>
            </a:endParaRPr>
          </a:p>
        </p:txBody>
      </p:sp>
    </p:spTree>
    <p:extLst>
      <p:ext uri="{BB962C8B-B14F-4D97-AF65-F5344CB8AC3E}">
        <p14:creationId xmlns:p14="http://schemas.microsoft.com/office/powerpoint/2010/main" val="166324193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6629400" y="457200"/>
            <a:ext cx="2057400" cy="5668963"/>
          </a:xfrm>
        </p:spPr>
        <p:txBody>
          <a:bodyPr vert="eaVert"/>
          <a:lstStyle/>
          <a:p>
            <a:r>
              <a:rPr lang="da-DK" smtClean="0"/>
              <a:t>Klik for at redigere i masteren</a:t>
            </a:r>
            <a:endParaRPr lang="da-DK"/>
          </a:p>
        </p:txBody>
      </p:sp>
      <p:sp>
        <p:nvSpPr>
          <p:cNvPr id="3" name="Pladsholder til lodret titel 2"/>
          <p:cNvSpPr>
            <a:spLocks noGrp="1"/>
          </p:cNvSpPr>
          <p:nvPr>
            <p:ph type="body" orient="vert" idx="1"/>
          </p:nvPr>
        </p:nvSpPr>
        <p:spPr>
          <a:xfrm>
            <a:off x="457200" y="457200"/>
            <a:ext cx="6019800" cy="5668963"/>
          </a:xfrm>
        </p:spPr>
        <p:txBody>
          <a:bodyPr vert="eaVert"/>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5"/>
          <p:cNvSpPr>
            <a:spLocks noGrp="1" noChangeArrowheads="1"/>
          </p:cNvSpPr>
          <p:nvPr>
            <p:ph type="ftr" sz="quarter" idx="10"/>
          </p:nvPr>
        </p:nvSpPr>
        <p:spPr>
          <a:ln/>
        </p:spPr>
        <p:txBody>
          <a:bodyPr/>
          <a:lstStyle>
            <a:lvl1pPr>
              <a:defRPr/>
            </a:lvl1pPr>
          </a:lstStyle>
          <a:p>
            <a:pPr>
              <a:defRPr/>
            </a:pPr>
            <a:endParaRPr lang="en-GB">
              <a:solidFill>
                <a:srgbClr val="000000"/>
              </a:solidFill>
            </a:endParaRPr>
          </a:p>
        </p:txBody>
      </p:sp>
    </p:spTree>
    <p:extLst>
      <p:ext uri="{BB962C8B-B14F-4D97-AF65-F5344CB8AC3E}">
        <p14:creationId xmlns:p14="http://schemas.microsoft.com/office/powerpoint/2010/main" val="2676033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1.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image" Target="../media/image10.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image" Target="../media/image3.png"/><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6" Type="http://schemas.openxmlformats.org/officeDocument/2006/relationships/image" Target="../media/image11.pn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3.pn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1.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6" Type="http://schemas.openxmlformats.org/officeDocument/2006/relationships/image" Target="../media/image12.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3.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image" Target="../media/image1.pn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17" Type="http://schemas.openxmlformats.org/officeDocument/2006/relationships/image" Target="../media/image14.png"/><Relationship Id="rId2" Type="http://schemas.openxmlformats.org/officeDocument/2006/relationships/slideLayout" Target="../slideLayouts/slideLayout50.xml"/><Relationship Id="rId16" Type="http://schemas.openxmlformats.org/officeDocument/2006/relationships/image" Target="../media/image13.jpe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3.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1.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image" Target="../media/image3.png"/><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heme" Target="../theme/theme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image" Target="../media/image1.png"/><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8.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image" Target="../media/image16.png"/><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image" Target="../media/image1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C41F2F"/>
            </a:gs>
            <a:gs pos="100000">
              <a:srgbClr val="490000"/>
            </a:gs>
          </a:gsLst>
          <a:lin ang="5400000" scaled="1"/>
        </a:gradFill>
        <a:effectLst/>
      </p:bgPr>
    </p:bg>
    <p:spTree>
      <p:nvGrpSpPr>
        <p:cNvPr id="1" name=""/>
        <p:cNvGrpSpPr/>
        <p:nvPr/>
      </p:nvGrpSpPr>
      <p:grpSpPr>
        <a:xfrm>
          <a:off x="0" y="0"/>
          <a:ext cx="0" cy="0"/>
          <a:chOff x="0" y="0"/>
          <a:chExt cx="0" cy="0"/>
        </a:xfrm>
      </p:grpSpPr>
      <p:pic>
        <p:nvPicPr>
          <p:cNvPr id="2050" name="Picture 21" descr="Hvid-bund"/>
          <p:cNvPicPr>
            <a:picLocks noChangeAspect="1" noChangeArrowheads="1"/>
          </p:cNvPicPr>
          <p:nvPr userDrawn="1"/>
        </p:nvPicPr>
        <p:blipFill>
          <a:blip r:embed="rId17"/>
          <a:srcRect/>
          <a:stretch>
            <a:fillRect/>
          </a:stretch>
        </p:blipFill>
        <p:spPr bwMode="auto">
          <a:xfrm>
            <a:off x="-7938" y="1365250"/>
            <a:ext cx="9151938" cy="5492750"/>
          </a:xfrm>
          <a:prstGeom prst="rect">
            <a:avLst/>
          </a:prstGeom>
          <a:noFill/>
          <a:ln w="9525">
            <a:noFill/>
            <a:miter lim="800000"/>
            <a:headEnd/>
            <a:tailEnd/>
          </a:ln>
        </p:spPr>
      </p:pic>
      <p:sp>
        <p:nvSpPr>
          <p:cNvPr id="2051" name="Rectangle 2"/>
          <p:cNvSpPr>
            <a:spLocks noGrp="1" noChangeArrowheads="1"/>
          </p:cNvSpPr>
          <p:nvPr>
            <p:ph type="title"/>
          </p:nvPr>
        </p:nvSpPr>
        <p:spPr bwMode="auto">
          <a:xfrm>
            <a:off x="457200" y="457200"/>
            <a:ext cx="5662613" cy="809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da-DK" smtClean="0"/>
          </a:p>
        </p:txBody>
      </p:sp>
      <p:sp>
        <p:nvSpPr>
          <p:cNvPr id="2052" name="Rectangle 3"/>
          <p:cNvSpPr>
            <a:spLocks noGrp="1" noChangeArrowheads="1"/>
          </p:cNvSpPr>
          <p:nvPr>
            <p:ph type="body" idx="1"/>
          </p:nvPr>
        </p:nvSpPr>
        <p:spPr bwMode="auto">
          <a:xfrm>
            <a:off x="457200" y="1433513"/>
            <a:ext cx="8229600" cy="4692650"/>
          </a:xfrm>
          <a:prstGeom prst="rect">
            <a:avLst/>
          </a:prstGeom>
          <a:solidFill>
            <a:schemeClr val="bg1"/>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1029" name="Rectangle 5"/>
          <p:cNvSpPr>
            <a:spLocks noGrp="1" noChangeArrowheads="1"/>
          </p:cNvSpPr>
          <p:nvPr>
            <p:ph type="ftr" sz="quarter" idx="3"/>
          </p:nvPr>
        </p:nvSpPr>
        <p:spPr bwMode="auto">
          <a:xfrm>
            <a:off x="3873500" y="6273800"/>
            <a:ext cx="4803775" cy="238125"/>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r">
              <a:defRPr sz="900">
                <a:latin typeface="Arial" charset="0"/>
                <a:ea typeface="Geneva" charset="0"/>
                <a:cs typeface="+mn-cs"/>
              </a:defRPr>
            </a:lvl1pPr>
          </a:lstStyle>
          <a:p>
            <a:pPr>
              <a:defRPr/>
            </a:pPr>
            <a:endParaRPr lang="en-GB"/>
          </a:p>
        </p:txBody>
      </p:sp>
      <p:pic>
        <p:nvPicPr>
          <p:cNvPr id="2054" name="Picture 18"/>
          <p:cNvPicPr>
            <a:picLocks noChangeAspect="1" noChangeArrowheads="1"/>
          </p:cNvPicPr>
          <p:nvPr/>
        </p:nvPicPr>
        <p:blipFill>
          <a:blip r:embed="rId18"/>
          <a:srcRect/>
          <a:stretch>
            <a:fillRect/>
          </a:stretch>
        </p:blipFill>
        <p:spPr bwMode="auto">
          <a:xfrm>
            <a:off x="506413" y="6311900"/>
            <a:ext cx="3598862" cy="131763"/>
          </a:xfrm>
          <a:prstGeom prst="rect">
            <a:avLst/>
          </a:prstGeom>
          <a:noFill/>
          <a:ln w="9525">
            <a:noFill/>
            <a:miter lim="800000"/>
            <a:headEnd/>
            <a:tailEnd/>
          </a:ln>
        </p:spPr>
      </p:pic>
      <p:pic>
        <p:nvPicPr>
          <p:cNvPr id="2055" name="Billede 7" descr="SS_logo_2011_neg.png"/>
          <p:cNvPicPr>
            <a:picLocks noChangeAspect="1"/>
          </p:cNvPicPr>
          <p:nvPr userDrawn="1"/>
        </p:nvPicPr>
        <p:blipFill>
          <a:blip r:embed="rId19"/>
          <a:srcRect/>
          <a:stretch>
            <a:fillRect/>
          </a:stretch>
        </p:blipFill>
        <p:spPr bwMode="auto">
          <a:xfrm>
            <a:off x="6880225" y="358775"/>
            <a:ext cx="1916113" cy="73183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518" r:id="rId1"/>
    <p:sldLayoutId id="2147484447" r:id="rId2"/>
    <p:sldLayoutId id="2147484519" r:id="rId3"/>
    <p:sldLayoutId id="2147484520" r:id="rId4"/>
    <p:sldLayoutId id="2147484521" r:id="rId5"/>
    <p:sldLayoutId id="2147484522" r:id="rId6"/>
    <p:sldLayoutId id="2147484448" r:id="rId7"/>
    <p:sldLayoutId id="2147484449" r:id="rId8"/>
    <p:sldLayoutId id="2147484450" r:id="rId9"/>
    <p:sldLayoutId id="2147484451" r:id="rId10"/>
    <p:sldLayoutId id="2147484452" r:id="rId11"/>
    <p:sldLayoutId id="2147484453" r:id="rId12"/>
    <p:sldLayoutId id="2147484454" r:id="rId13"/>
    <p:sldLayoutId id="2147484455" r:id="rId14"/>
    <p:sldLayoutId id="2147484456" r:id="rId15"/>
  </p:sldLayoutIdLst>
  <p:txStyles>
    <p:titleStyle>
      <a:lvl1pPr algn="l" rtl="0" eaLnBrk="0" fontAlgn="base" hangingPunct="0">
        <a:spcBef>
          <a:spcPct val="0"/>
        </a:spcBef>
        <a:spcAft>
          <a:spcPct val="0"/>
        </a:spcAft>
        <a:defRPr sz="2000" b="1">
          <a:solidFill>
            <a:schemeClr val="bg1"/>
          </a:solidFill>
          <a:latin typeface="+mj-lt"/>
          <a:ea typeface="+mj-ea"/>
          <a:cs typeface="Geneva" charset="0"/>
        </a:defRPr>
      </a:lvl1pPr>
      <a:lvl2pPr algn="l" rtl="0" eaLnBrk="0" fontAlgn="base" hangingPunct="0">
        <a:spcBef>
          <a:spcPct val="0"/>
        </a:spcBef>
        <a:spcAft>
          <a:spcPct val="0"/>
        </a:spcAft>
        <a:defRPr sz="2000" b="1">
          <a:solidFill>
            <a:schemeClr val="bg1"/>
          </a:solidFill>
          <a:latin typeface="Arial" charset="0"/>
          <a:ea typeface="Geneva" charset="0"/>
          <a:cs typeface="Geneva" charset="0"/>
        </a:defRPr>
      </a:lvl2pPr>
      <a:lvl3pPr algn="l" rtl="0" eaLnBrk="0" fontAlgn="base" hangingPunct="0">
        <a:spcBef>
          <a:spcPct val="0"/>
        </a:spcBef>
        <a:spcAft>
          <a:spcPct val="0"/>
        </a:spcAft>
        <a:defRPr sz="2000" b="1">
          <a:solidFill>
            <a:schemeClr val="bg1"/>
          </a:solidFill>
          <a:latin typeface="Arial" charset="0"/>
          <a:ea typeface="Geneva" charset="0"/>
          <a:cs typeface="Geneva" charset="0"/>
        </a:defRPr>
      </a:lvl3pPr>
      <a:lvl4pPr algn="l" rtl="0" eaLnBrk="0" fontAlgn="base" hangingPunct="0">
        <a:spcBef>
          <a:spcPct val="0"/>
        </a:spcBef>
        <a:spcAft>
          <a:spcPct val="0"/>
        </a:spcAft>
        <a:defRPr sz="2000" b="1">
          <a:solidFill>
            <a:schemeClr val="bg1"/>
          </a:solidFill>
          <a:latin typeface="Arial" charset="0"/>
          <a:ea typeface="Geneva" charset="0"/>
          <a:cs typeface="Geneva" charset="0"/>
        </a:defRPr>
      </a:lvl4pPr>
      <a:lvl5pPr algn="l" rtl="0" eaLnBrk="0" fontAlgn="base" hangingPunct="0">
        <a:spcBef>
          <a:spcPct val="0"/>
        </a:spcBef>
        <a:spcAft>
          <a:spcPct val="0"/>
        </a:spcAft>
        <a:defRPr sz="2000" b="1">
          <a:solidFill>
            <a:schemeClr val="bg1"/>
          </a:solidFill>
          <a:latin typeface="Arial" charset="0"/>
          <a:ea typeface="Geneva" charset="0"/>
          <a:cs typeface="Geneva" charset="0"/>
        </a:defRPr>
      </a:lvl5pPr>
      <a:lvl6pPr marL="457200" algn="l" rtl="0" fontAlgn="base">
        <a:spcBef>
          <a:spcPct val="0"/>
        </a:spcBef>
        <a:spcAft>
          <a:spcPct val="0"/>
        </a:spcAft>
        <a:defRPr sz="2000" b="1">
          <a:solidFill>
            <a:schemeClr val="bg1"/>
          </a:solidFill>
          <a:latin typeface="Arial" charset="0"/>
          <a:ea typeface="Geneva" charset="0"/>
        </a:defRPr>
      </a:lvl6pPr>
      <a:lvl7pPr marL="914400" algn="l" rtl="0" fontAlgn="base">
        <a:spcBef>
          <a:spcPct val="0"/>
        </a:spcBef>
        <a:spcAft>
          <a:spcPct val="0"/>
        </a:spcAft>
        <a:defRPr sz="2000" b="1">
          <a:solidFill>
            <a:schemeClr val="bg1"/>
          </a:solidFill>
          <a:latin typeface="Arial" charset="0"/>
          <a:ea typeface="Geneva" charset="0"/>
        </a:defRPr>
      </a:lvl7pPr>
      <a:lvl8pPr marL="1371600" algn="l" rtl="0" fontAlgn="base">
        <a:spcBef>
          <a:spcPct val="0"/>
        </a:spcBef>
        <a:spcAft>
          <a:spcPct val="0"/>
        </a:spcAft>
        <a:defRPr sz="2000" b="1">
          <a:solidFill>
            <a:schemeClr val="bg1"/>
          </a:solidFill>
          <a:latin typeface="Arial" charset="0"/>
          <a:ea typeface="Geneva" charset="0"/>
        </a:defRPr>
      </a:lvl8pPr>
      <a:lvl9pPr marL="1828800" algn="l" rtl="0" fontAlgn="base">
        <a:spcBef>
          <a:spcPct val="0"/>
        </a:spcBef>
        <a:spcAft>
          <a:spcPct val="0"/>
        </a:spcAft>
        <a:defRPr sz="2000" b="1">
          <a:solidFill>
            <a:schemeClr val="bg1"/>
          </a:solidFill>
          <a:latin typeface="Arial" charset="0"/>
          <a:ea typeface="Geneva" charset="0"/>
        </a:defRPr>
      </a:lvl9pPr>
    </p:titleStyle>
    <p:bodyStyle>
      <a:lvl1pPr marL="342900" indent="-342900" algn="l" rtl="0" eaLnBrk="0" fontAlgn="base" hangingPunct="0">
        <a:spcBef>
          <a:spcPct val="20000"/>
        </a:spcBef>
        <a:spcAft>
          <a:spcPct val="0"/>
        </a:spcAft>
        <a:buChar char="•"/>
        <a:defRPr>
          <a:solidFill>
            <a:schemeClr val="tx1"/>
          </a:solidFill>
          <a:latin typeface="+mn-lt"/>
          <a:ea typeface="+mn-ea"/>
          <a:cs typeface="Geneva" charset="0"/>
        </a:defRPr>
      </a:lvl1pPr>
      <a:lvl2pPr marL="742950" indent="-285750" algn="l" rtl="0" eaLnBrk="0" fontAlgn="base" hangingPunct="0">
        <a:spcBef>
          <a:spcPct val="20000"/>
        </a:spcBef>
        <a:spcAft>
          <a:spcPct val="0"/>
        </a:spcAft>
        <a:buChar char="–"/>
        <a:defRPr>
          <a:solidFill>
            <a:schemeClr val="tx1"/>
          </a:solidFill>
          <a:latin typeface="+mn-lt"/>
          <a:ea typeface="+mn-ea"/>
        </a:defRPr>
      </a:lvl2pPr>
      <a:lvl3pPr marL="1143000" indent="-228600" algn="l" rtl="0" eaLnBrk="0" fontAlgn="base" hangingPunct="0">
        <a:spcBef>
          <a:spcPct val="20000"/>
        </a:spcBef>
        <a:spcAft>
          <a:spcPct val="0"/>
        </a:spcAft>
        <a:buChar char="•"/>
        <a:defRPr>
          <a:solidFill>
            <a:schemeClr val="tx1"/>
          </a:solidFill>
          <a:latin typeface="+mn-lt"/>
          <a:ea typeface="+mn-ea"/>
        </a:defRPr>
      </a:lvl3pPr>
      <a:lvl4pPr marL="1600200" indent="-228600" algn="l" rtl="0" eaLnBrk="0" fontAlgn="base" hangingPunct="0">
        <a:spcBef>
          <a:spcPct val="20000"/>
        </a:spcBef>
        <a:spcAft>
          <a:spcPct val="0"/>
        </a:spcAft>
        <a:buChar char="–"/>
        <a:defRPr>
          <a:solidFill>
            <a:schemeClr val="tx1"/>
          </a:solidFill>
          <a:latin typeface="+mn-lt"/>
          <a:ea typeface="+mn-ea"/>
        </a:defRPr>
      </a:lvl4pPr>
      <a:lvl5pPr marL="2057400" indent="-228600" algn="l" rtl="0" eaLnBrk="0" fontAlgn="base" hangingPunct="0">
        <a:spcBef>
          <a:spcPct val="20000"/>
        </a:spcBef>
        <a:spcAft>
          <a:spcPct val="0"/>
        </a:spcAft>
        <a:buChar char="»"/>
        <a:defRPr>
          <a:solidFill>
            <a:schemeClr val="tx1"/>
          </a:solidFill>
          <a:latin typeface="+mn-lt"/>
          <a:ea typeface="+mn-ea"/>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p:bodyStyle>
    <p:otherStyle>
      <a:defPPr>
        <a:defRPr lang="da-DK"/>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C41F2F"/>
            </a:gs>
            <a:gs pos="100000">
              <a:srgbClr val="490000"/>
            </a:gs>
          </a:gsLst>
          <a:lin ang="5400000" scaled="1"/>
        </a:gradFill>
        <a:effectLst/>
      </p:bgPr>
    </p:bg>
    <p:spTree>
      <p:nvGrpSpPr>
        <p:cNvPr id="1" name=""/>
        <p:cNvGrpSpPr/>
        <p:nvPr/>
      </p:nvGrpSpPr>
      <p:grpSpPr>
        <a:xfrm>
          <a:off x="0" y="0"/>
          <a:ext cx="0" cy="0"/>
          <a:chOff x="0" y="0"/>
          <a:chExt cx="0" cy="0"/>
        </a:xfrm>
      </p:grpSpPr>
      <p:pic>
        <p:nvPicPr>
          <p:cNvPr id="3074" name="Picture 21" descr="Hvid-bund"/>
          <p:cNvPicPr>
            <a:picLocks noChangeAspect="1" noChangeArrowheads="1"/>
          </p:cNvPicPr>
          <p:nvPr userDrawn="1"/>
        </p:nvPicPr>
        <p:blipFill>
          <a:blip r:embed="rId13"/>
          <a:srcRect/>
          <a:stretch>
            <a:fillRect/>
          </a:stretch>
        </p:blipFill>
        <p:spPr bwMode="auto">
          <a:xfrm>
            <a:off x="-7938" y="1365250"/>
            <a:ext cx="9151938" cy="54927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57200" y="457200"/>
            <a:ext cx="5662613" cy="809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da-DK" smtClean="0"/>
          </a:p>
        </p:txBody>
      </p:sp>
      <p:sp>
        <p:nvSpPr>
          <p:cNvPr id="1029" name="Rectangle 5"/>
          <p:cNvSpPr>
            <a:spLocks noGrp="1" noChangeArrowheads="1"/>
          </p:cNvSpPr>
          <p:nvPr>
            <p:ph type="ftr" sz="quarter" idx="3"/>
          </p:nvPr>
        </p:nvSpPr>
        <p:spPr bwMode="auto">
          <a:xfrm>
            <a:off x="3873500" y="6273800"/>
            <a:ext cx="4803775" cy="238125"/>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r">
              <a:defRPr sz="900">
                <a:latin typeface="Arial" charset="0"/>
                <a:ea typeface="Geneva" charset="0"/>
                <a:cs typeface="+mn-cs"/>
              </a:defRPr>
            </a:lvl1pPr>
          </a:lstStyle>
          <a:p>
            <a:pPr>
              <a:defRPr/>
            </a:pPr>
            <a:endParaRPr lang="en-GB"/>
          </a:p>
        </p:txBody>
      </p:sp>
      <p:pic>
        <p:nvPicPr>
          <p:cNvPr id="3077" name="Picture 18"/>
          <p:cNvPicPr>
            <a:picLocks noChangeAspect="1" noChangeArrowheads="1"/>
          </p:cNvPicPr>
          <p:nvPr/>
        </p:nvPicPr>
        <p:blipFill>
          <a:blip r:embed="rId14"/>
          <a:srcRect/>
          <a:stretch>
            <a:fillRect/>
          </a:stretch>
        </p:blipFill>
        <p:spPr bwMode="auto">
          <a:xfrm>
            <a:off x="506413" y="6311900"/>
            <a:ext cx="3598862" cy="131763"/>
          </a:xfrm>
          <a:prstGeom prst="rect">
            <a:avLst/>
          </a:prstGeom>
          <a:noFill/>
          <a:ln w="9525">
            <a:noFill/>
            <a:miter lim="800000"/>
            <a:headEnd/>
            <a:tailEnd/>
          </a:ln>
        </p:spPr>
      </p:pic>
      <p:pic>
        <p:nvPicPr>
          <p:cNvPr id="3078" name="Billede 7" descr="SS_logo_2011_neg.png"/>
          <p:cNvPicPr>
            <a:picLocks noChangeAspect="1"/>
          </p:cNvPicPr>
          <p:nvPr userDrawn="1"/>
        </p:nvPicPr>
        <p:blipFill>
          <a:blip r:embed="rId15"/>
          <a:srcRect/>
          <a:stretch>
            <a:fillRect/>
          </a:stretch>
        </p:blipFill>
        <p:spPr bwMode="auto">
          <a:xfrm>
            <a:off x="6880225" y="358775"/>
            <a:ext cx="1916113" cy="731838"/>
          </a:xfrm>
          <a:prstGeom prst="rect">
            <a:avLst/>
          </a:prstGeom>
          <a:noFill/>
          <a:ln w="9525">
            <a:noFill/>
            <a:miter lim="800000"/>
            <a:headEnd/>
            <a:tailEnd/>
          </a:ln>
        </p:spPr>
      </p:pic>
      <p:pic>
        <p:nvPicPr>
          <p:cNvPr id="3079" name="Picture 3"/>
          <p:cNvPicPr>
            <a:picLocks noChangeAspect="1" noChangeArrowheads="1"/>
          </p:cNvPicPr>
          <p:nvPr userDrawn="1"/>
        </p:nvPicPr>
        <p:blipFill>
          <a:blip r:embed="rId16"/>
          <a:srcRect/>
          <a:stretch>
            <a:fillRect/>
          </a:stretch>
        </p:blipFill>
        <p:spPr bwMode="auto">
          <a:xfrm>
            <a:off x="958850" y="2428875"/>
            <a:ext cx="7218363" cy="2794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523" r:id="rId1"/>
    <p:sldLayoutId id="2147484457" r:id="rId2"/>
    <p:sldLayoutId id="2147484458" r:id="rId3"/>
    <p:sldLayoutId id="2147484459" r:id="rId4"/>
    <p:sldLayoutId id="2147484460" r:id="rId5"/>
    <p:sldLayoutId id="2147484461" r:id="rId6"/>
    <p:sldLayoutId id="2147484462" r:id="rId7"/>
    <p:sldLayoutId id="2147484463" r:id="rId8"/>
    <p:sldLayoutId id="2147484464" r:id="rId9"/>
    <p:sldLayoutId id="2147484465" r:id="rId10"/>
    <p:sldLayoutId id="2147484466" r:id="rId11"/>
  </p:sldLayoutIdLst>
  <p:txStyles>
    <p:titleStyle>
      <a:lvl1pPr algn="l" rtl="0" eaLnBrk="0" fontAlgn="base" hangingPunct="0">
        <a:spcBef>
          <a:spcPct val="0"/>
        </a:spcBef>
        <a:spcAft>
          <a:spcPct val="0"/>
        </a:spcAft>
        <a:defRPr sz="2000" b="1">
          <a:solidFill>
            <a:schemeClr val="bg1"/>
          </a:solidFill>
          <a:latin typeface="+mj-lt"/>
          <a:ea typeface="+mj-ea"/>
          <a:cs typeface="Geneva" charset="0"/>
        </a:defRPr>
      </a:lvl1pPr>
      <a:lvl2pPr algn="l" rtl="0" eaLnBrk="0" fontAlgn="base" hangingPunct="0">
        <a:spcBef>
          <a:spcPct val="0"/>
        </a:spcBef>
        <a:spcAft>
          <a:spcPct val="0"/>
        </a:spcAft>
        <a:defRPr sz="2000" b="1">
          <a:solidFill>
            <a:schemeClr val="bg1"/>
          </a:solidFill>
          <a:latin typeface="Arial" charset="0"/>
          <a:ea typeface="Geneva" charset="0"/>
          <a:cs typeface="Geneva" charset="0"/>
        </a:defRPr>
      </a:lvl2pPr>
      <a:lvl3pPr algn="l" rtl="0" eaLnBrk="0" fontAlgn="base" hangingPunct="0">
        <a:spcBef>
          <a:spcPct val="0"/>
        </a:spcBef>
        <a:spcAft>
          <a:spcPct val="0"/>
        </a:spcAft>
        <a:defRPr sz="2000" b="1">
          <a:solidFill>
            <a:schemeClr val="bg1"/>
          </a:solidFill>
          <a:latin typeface="Arial" charset="0"/>
          <a:ea typeface="Geneva" charset="0"/>
          <a:cs typeface="Geneva" charset="0"/>
        </a:defRPr>
      </a:lvl3pPr>
      <a:lvl4pPr algn="l" rtl="0" eaLnBrk="0" fontAlgn="base" hangingPunct="0">
        <a:spcBef>
          <a:spcPct val="0"/>
        </a:spcBef>
        <a:spcAft>
          <a:spcPct val="0"/>
        </a:spcAft>
        <a:defRPr sz="2000" b="1">
          <a:solidFill>
            <a:schemeClr val="bg1"/>
          </a:solidFill>
          <a:latin typeface="Arial" charset="0"/>
          <a:ea typeface="Geneva" charset="0"/>
          <a:cs typeface="Geneva" charset="0"/>
        </a:defRPr>
      </a:lvl4pPr>
      <a:lvl5pPr algn="l" rtl="0" eaLnBrk="0" fontAlgn="base" hangingPunct="0">
        <a:spcBef>
          <a:spcPct val="0"/>
        </a:spcBef>
        <a:spcAft>
          <a:spcPct val="0"/>
        </a:spcAft>
        <a:defRPr sz="2000" b="1">
          <a:solidFill>
            <a:schemeClr val="bg1"/>
          </a:solidFill>
          <a:latin typeface="Arial" charset="0"/>
          <a:ea typeface="Geneva" charset="0"/>
          <a:cs typeface="Geneva" charset="0"/>
        </a:defRPr>
      </a:lvl5pPr>
      <a:lvl6pPr marL="457200" algn="l" rtl="0" fontAlgn="base">
        <a:spcBef>
          <a:spcPct val="0"/>
        </a:spcBef>
        <a:spcAft>
          <a:spcPct val="0"/>
        </a:spcAft>
        <a:defRPr sz="2000" b="1">
          <a:solidFill>
            <a:schemeClr val="bg1"/>
          </a:solidFill>
          <a:latin typeface="Arial" charset="0"/>
          <a:ea typeface="Geneva" charset="0"/>
        </a:defRPr>
      </a:lvl6pPr>
      <a:lvl7pPr marL="914400" algn="l" rtl="0" fontAlgn="base">
        <a:spcBef>
          <a:spcPct val="0"/>
        </a:spcBef>
        <a:spcAft>
          <a:spcPct val="0"/>
        </a:spcAft>
        <a:defRPr sz="2000" b="1">
          <a:solidFill>
            <a:schemeClr val="bg1"/>
          </a:solidFill>
          <a:latin typeface="Arial" charset="0"/>
          <a:ea typeface="Geneva" charset="0"/>
        </a:defRPr>
      </a:lvl7pPr>
      <a:lvl8pPr marL="1371600" algn="l" rtl="0" fontAlgn="base">
        <a:spcBef>
          <a:spcPct val="0"/>
        </a:spcBef>
        <a:spcAft>
          <a:spcPct val="0"/>
        </a:spcAft>
        <a:defRPr sz="2000" b="1">
          <a:solidFill>
            <a:schemeClr val="bg1"/>
          </a:solidFill>
          <a:latin typeface="Arial" charset="0"/>
          <a:ea typeface="Geneva" charset="0"/>
        </a:defRPr>
      </a:lvl8pPr>
      <a:lvl9pPr marL="1828800" algn="l" rtl="0" fontAlgn="base">
        <a:spcBef>
          <a:spcPct val="0"/>
        </a:spcBef>
        <a:spcAft>
          <a:spcPct val="0"/>
        </a:spcAft>
        <a:defRPr sz="2000" b="1">
          <a:solidFill>
            <a:schemeClr val="bg1"/>
          </a:solidFill>
          <a:latin typeface="Arial" charset="0"/>
          <a:ea typeface="Geneva" charset="0"/>
        </a:defRPr>
      </a:lvl9pPr>
    </p:titleStyle>
    <p:bodyStyle>
      <a:lvl1pPr marL="342900" indent="-342900" algn="l" rtl="0" eaLnBrk="0" fontAlgn="base" hangingPunct="0">
        <a:spcBef>
          <a:spcPct val="20000"/>
        </a:spcBef>
        <a:spcAft>
          <a:spcPct val="0"/>
        </a:spcAft>
        <a:buChar char="•"/>
        <a:defRPr>
          <a:solidFill>
            <a:schemeClr val="tx1"/>
          </a:solidFill>
          <a:latin typeface="+mn-lt"/>
          <a:ea typeface="+mn-ea"/>
          <a:cs typeface="Geneva" charset="0"/>
        </a:defRPr>
      </a:lvl1pPr>
      <a:lvl2pPr marL="742950" indent="-285750" algn="l" rtl="0" eaLnBrk="0" fontAlgn="base" hangingPunct="0">
        <a:spcBef>
          <a:spcPct val="20000"/>
        </a:spcBef>
        <a:spcAft>
          <a:spcPct val="0"/>
        </a:spcAft>
        <a:buChar char="–"/>
        <a:defRPr>
          <a:solidFill>
            <a:schemeClr val="tx1"/>
          </a:solidFill>
          <a:latin typeface="+mn-lt"/>
          <a:ea typeface="+mn-ea"/>
        </a:defRPr>
      </a:lvl2pPr>
      <a:lvl3pPr marL="1143000" indent="-228600" algn="l" rtl="0" eaLnBrk="0" fontAlgn="base" hangingPunct="0">
        <a:spcBef>
          <a:spcPct val="20000"/>
        </a:spcBef>
        <a:spcAft>
          <a:spcPct val="0"/>
        </a:spcAft>
        <a:buChar char="•"/>
        <a:defRPr>
          <a:solidFill>
            <a:schemeClr val="tx1"/>
          </a:solidFill>
          <a:latin typeface="+mn-lt"/>
          <a:ea typeface="+mn-ea"/>
        </a:defRPr>
      </a:lvl3pPr>
      <a:lvl4pPr marL="1600200" indent="-228600" algn="l" rtl="0" eaLnBrk="0" fontAlgn="base" hangingPunct="0">
        <a:spcBef>
          <a:spcPct val="20000"/>
        </a:spcBef>
        <a:spcAft>
          <a:spcPct val="0"/>
        </a:spcAft>
        <a:buChar char="–"/>
        <a:defRPr>
          <a:solidFill>
            <a:schemeClr val="tx1"/>
          </a:solidFill>
          <a:latin typeface="+mn-lt"/>
          <a:ea typeface="+mn-ea"/>
        </a:defRPr>
      </a:lvl4pPr>
      <a:lvl5pPr marL="2057400" indent="-228600" algn="l" rtl="0" eaLnBrk="0" fontAlgn="base" hangingPunct="0">
        <a:spcBef>
          <a:spcPct val="20000"/>
        </a:spcBef>
        <a:spcAft>
          <a:spcPct val="0"/>
        </a:spcAft>
        <a:buChar char="»"/>
        <a:defRPr>
          <a:solidFill>
            <a:schemeClr val="tx1"/>
          </a:solidFill>
          <a:latin typeface="+mn-lt"/>
          <a:ea typeface="+mn-ea"/>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p:bodyStyle>
    <p:otherStyle>
      <a:defPPr>
        <a:defRPr lang="da-DK"/>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C41F2F"/>
            </a:gs>
            <a:gs pos="100000">
              <a:srgbClr val="490000"/>
            </a:gs>
          </a:gsLst>
          <a:lin ang="5400000" scaled="1"/>
        </a:gradFill>
        <a:effectLst/>
      </p:bgPr>
    </p:bg>
    <p:spTree>
      <p:nvGrpSpPr>
        <p:cNvPr id="1" name=""/>
        <p:cNvGrpSpPr/>
        <p:nvPr/>
      </p:nvGrpSpPr>
      <p:grpSpPr>
        <a:xfrm>
          <a:off x="0" y="0"/>
          <a:ext cx="0" cy="0"/>
          <a:chOff x="0" y="0"/>
          <a:chExt cx="0" cy="0"/>
        </a:xfrm>
      </p:grpSpPr>
      <p:pic>
        <p:nvPicPr>
          <p:cNvPr id="4098" name="Picture 21" descr="Hvid-bund"/>
          <p:cNvPicPr>
            <a:picLocks noChangeAspect="1" noChangeArrowheads="1"/>
          </p:cNvPicPr>
          <p:nvPr userDrawn="1"/>
        </p:nvPicPr>
        <p:blipFill>
          <a:blip r:embed="rId13"/>
          <a:srcRect/>
          <a:stretch>
            <a:fillRect/>
          </a:stretch>
        </p:blipFill>
        <p:spPr bwMode="auto">
          <a:xfrm>
            <a:off x="-7938" y="1365250"/>
            <a:ext cx="9151938" cy="5492750"/>
          </a:xfrm>
          <a:prstGeom prst="rect">
            <a:avLst/>
          </a:prstGeom>
          <a:noFill/>
          <a:ln w="9525">
            <a:noFill/>
            <a:miter lim="800000"/>
            <a:headEnd/>
            <a:tailEnd/>
          </a:ln>
        </p:spPr>
      </p:pic>
      <p:sp>
        <p:nvSpPr>
          <p:cNvPr id="4099" name="Rectangle 2"/>
          <p:cNvSpPr>
            <a:spLocks noGrp="1" noChangeArrowheads="1"/>
          </p:cNvSpPr>
          <p:nvPr>
            <p:ph type="title"/>
          </p:nvPr>
        </p:nvSpPr>
        <p:spPr bwMode="auto">
          <a:xfrm>
            <a:off x="457200" y="457200"/>
            <a:ext cx="5662613" cy="809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da-DK" smtClean="0"/>
          </a:p>
        </p:txBody>
      </p:sp>
      <p:sp>
        <p:nvSpPr>
          <p:cNvPr id="1029" name="Rectangle 5"/>
          <p:cNvSpPr>
            <a:spLocks noGrp="1" noChangeArrowheads="1"/>
          </p:cNvSpPr>
          <p:nvPr>
            <p:ph type="ftr" sz="quarter" idx="3"/>
          </p:nvPr>
        </p:nvSpPr>
        <p:spPr bwMode="auto">
          <a:xfrm>
            <a:off x="3873500" y="6273800"/>
            <a:ext cx="4803775" cy="238125"/>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r">
              <a:defRPr sz="900">
                <a:latin typeface="Arial" charset="0"/>
                <a:ea typeface="Geneva" charset="0"/>
                <a:cs typeface="+mn-cs"/>
              </a:defRPr>
            </a:lvl1pPr>
          </a:lstStyle>
          <a:p>
            <a:pPr>
              <a:defRPr/>
            </a:pPr>
            <a:endParaRPr lang="en-GB"/>
          </a:p>
        </p:txBody>
      </p:sp>
      <p:pic>
        <p:nvPicPr>
          <p:cNvPr id="4101" name="Picture 18"/>
          <p:cNvPicPr>
            <a:picLocks noChangeAspect="1" noChangeArrowheads="1"/>
          </p:cNvPicPr>
          <p:nvPr/>
        </p:nvPicPr>
        <p:blipFill>
          <a:blip r:embed="rId14"/>
          <a:srcRect/>
          <a:stretch>
            <a:fillRect/>
          </a:stretch>
        </p:blipFill>
        <p:spPr bwMode="auto">
          <a:xfrm>
            <a:off x="506413" y="6311900"/>
            <a:ext cx="3598862" cy="131763"/>
          </a:xfrm>
          <a:prstGeom prst="rect">
            <a:avLst/>
          </a:prstGeom>
          <a:noFill/>
          <a:ln w="9525">
            <a:noFill/>
            <a:miter lim="800000"/>
            <a:headEnd/>
            <a:tailEnd/>
          </a:ln>
        </p:spPr>
      </p:pic>
      <p:pic>
        <p:nvPicPr>
          <p:cNvPr id="4102" name="Billede 7" descr="SS_logo_2011_neg.png"/>
          <p:cNvPicPr>
            <a:picLocks noChangeAspect="1"/>
          </p:cNvPicPr>
          <p:nvPr userDrawn="1"/>
        </p:nvPicPr>
        <p:blipFill>
          <a:blip r:embed="rId15"/>
          <a:srcRect/>
          <a:stretch>
            <a:fillRect/>
          </a:stretch>
        </p:blipFill>
        <p:spPr bwMode="auto">
          <a:xfrm>
            <a:off x="6880225" y="358775"/>
            <a:ext cx="1916113" cy="731838"/>
          </a:xfrm>
          <a:prstGeom prst="rect">
            <a:avLst/>
          </a:prstGeom>
          <a:noFill/>
          <a:ln w="9525">
            <a:noFill/>
            <a:miter lim="800000"/>
            <a:headEnd/>
            <a:tailEnd/>
          </a:ln>
        </p:spPr>
      </p:pic>
      <p:pic>
        <p:nvPicPr>
          <p:cNvPr id="4103" name="Picture 2"/>
          <p:cNvPicPr>
            <a:picLocks noChangeAspect="1" noChangeArrowheads="1"/>
          </p:cNvPicPr>
          <p:nvPr userDrawn="1"/>
        </p:nvPicPr>
        <p:blipFill>
          <a:blip r:embed="rId16"/>
          <a:srcRect/>
          <a:stretch>
            <a:fillRect/>
          </a:stretch>
        </p:blipFill>
        <p:spPr bwMode="auto">
          <a:xfrm>
            <a:off x="823913" y="2376488"/>
            <a:ext cx="7137400" cy="27971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524" r:id="rId1"/>
    <p:sldLayoutId id="2147484467" r:id="rId2"/>
    <p:sldLayoutId id="2147484468" r:id="rId3"/>
    <p:sldLayoutId id="2147484469" r:id="rId4"/>
    <p:sldLayoutId id="2147484470" r:id="rId5"/>
    <p:sldLayoutId id="2147484471" r:id="rId6"/>
    <p:sldLayoutId id="2147484472" r:id="rId7"/>
    <p:sldLayoutId id="2147484473" r:id="rId8"/>
    <p:sldLayoutId id="2147484474" r:id="rId9"/>
    <p:sldLayoutId id="2147484475" r:id="rId10"/>
    <p:sldLayoutId id="2147484476" r:id="rId11"/>
  </p:sldLayoutIdLst>
  <p:txStyles>
    <p:titleStyle>
      <a:lvl1pPr algn="l" rtl="0" eaLnBrk="0" fontAlgn="base" hangingPunct="0">
        <a:spcBef>
          <a:spcPct val="0"/>
        </a:spcBef>
        <a:spcAft>
          <a:spcPct val="0"/>
        </a:spcAft>
        <a:defRPr sz="2000" b="1">
          <a:solidFill>
            <a:schemeClr val="bg1"/>
          </a:solidFill>
          <a:latin typeface="+mj-lt"/>
          <a:ea typeface="+mj-ea"/>
          <a:cs typeface="Geneva" charset="0"/>
        </a:defRPr>
      </a:lvl1pPr>
      <a:lvl2pPr algn="l" rtl="0" eaLnBrk="0" fontAlgn="base" hangingPunct="0">
        <a:spcBef>
          <a:spcPct val="0"/>
        </a:spcBef>
        <a:spcAft>
          <a:spcPct val="0"/>
        </a:spcAft>
        <a:defRPr sz="2000" b="1">
          <a:solidFill>
            <a:schemeClr val="bg1"/>
          </a:solidFill>
          <a:latin typeface="Arial" charset="0"/>
          <a:ea typeface="Geneva" charset="0"/>
          <a:cs typeface="Geneva" charset="0"/>
        </a:defRPr>
      </a:lvl2pPr>
      <a:lvl3pPr algn="l" rtl="0" eaLnBrk="0" fontAlgn="base" hangingPunct="0">
        <a:spcBef>
          <a:spcPct val="0"/>
        </a:spcBef>
        <a:spcAft>
          <a:spcPct val="0"/>
        </a:spcAft>
        <a:defRPr sz="2000" b="1">
          <a:solidFill>
            <a:schemeClr val="bg1"/>
          </a:solidFill>
          <a:latin typeface="Arial" charset="0"/>
          <a:ea typeface="Geneva" charset="0"/>
          <a:cs typeface="Geneva" charset="0"/>
        </a:defRPr>
      </a:lvl3pPr>
      <a:lvl4pPr algn="l" rtl="0" eaLnBrk="0" fontAlgn="base" hangingPunct="0">
        <a:spcBef>
          <a:spcPct val="0"/>
        </a:spcBef>
        <a:spcAft>
          <a:spcPct val="0"/>
        </a:spcAft>
        <a:defRPr sz="2000" b="1">
          <a:solidFill>
            <a:schemeClr val="bg1"/>
          </a:solidFill>
          <a:latin typeface="Arial" charset="0"/>
          <a:ea typeface="Geneva" charset="0"/>
          <a:cs typeface="Geneva" charset="0"/>
        </a:defRPr>
      </a:lvl4pPr>
      <a:lvl5pPr algn="l" rtl="0" eaLnBrk="0" fontAlgn="base" hangingPunct="0">
        <a:spcBef>
          <a:spcPct val="0"/>
        </a:spcBef>
        <a:spcAft>
          <a:spcPct val="0"/>
        </a:spcAft>
        <a:defRPr sz="2000" b="1">
          <a:solidFill>
            <a:schemeClr val="bg1"/>
          </a:solidFill>
          <a:latin typeface="Arial" charset="0"/>
          <a:ea typeface="Geneva" charset="0"/>
          <a:cs typeface="Geneva" charset="0"/>
        </a:defRPr>
      </a:lvl5pPr>
      <a:lvl6pPr marL="457200" algn="l" rtl="0" fontAlgn="base">
        <a:spcBef>
          <a:spcPct val="0"/>
        </a:spcBef>
        <a:spcAft>
          <a:spcPct val="0"/>
        </a:spcAft>
        <a:defRPr sz="2000" b="1">
          <a:solidFill>
            <a:schemeClr val="bg1"/>
          </a:solidFill>
          <a:latin typeface="Arial" charset="0"/>
          <a:ea typeface="Geneva" charset="0"/>
        </a:defRPr>
      </a:lvl6pPr>
      <a:lvl7pPr marL="914400" algn="l" rtl="0" fontAlgn="base">
        <a:spcBef>
          <a:spcPct val="0"/>
        </a:spcBef>
        <a:spcAft>
          <a:spcPct val="0"/>
        </a:spcAft>
        <a:defRPr sz="2000" b="1">
          <a:solidFill>
            <a:schemeClr val="bg1"/>
          </a:solidFill>
          <a:latin typeface="Arial" charset="0"/>
          <a:ea typeface="Geneva" charset="0"/>
        </a:defRPr>
      </a:lvl7pPr>
      <a:lvl8pPr marL="1371600" algn="l" rtl="0" fontAlgn="base">
        <a:spcBef>
          <a:spcPct val="0"/>
        </a:spcBef>
        <a:spcAft>
          <a:spcPct val="0"/>
        </a:spcAft>
        <a:defRPr sz="2000" b="1">
          <a:solidFill>
            <a:schemeClr val="bg1"/>
          </a:solidFill>
          <a:latin typeface="Arial" charset="0"/>
          <a:ea typeface="Geneva" charset="0"/>
        </a:defRPr>
      </a:lvl8pPr>
      <a:lvl9pPr marL="1828800" algn="l" rtl="0" fontAlgn="base">
        <a:spcBef>
          <a:spcPct val="0"/>
        </a:spcBef>
        <a:spcAft>
          <a:spcPct val="0"/>
        </a:spcAft>
        <a:defRPr sz="2000" b="1">
          <a:solidFill>
            <a:schemeClr val="bg1"/>
          </a:solidFill>
          <a:latin typeface="Arial" charset="0"/>
          <a:ea typeface="Geneva" charset="0"/>
        </a:defRPr>
      </a:lvl9pPr>
    </p:titleStyle>
    <p:bodyStyle>
      <a:lvl1pPr marL="342900" indent="-342900" algn="l" rtl="0" eaLnBrk="0" fontAlgn="base" hangingPunct="0">
        <a:spcBef>
          <a:spcPct val="20000"/>
        </a:spcBef>
        <a:spcAft>
          <a:spcPct val="0"/>
        </a:spcAft>
        <a:buChar char="•"/>
        <a:defRPr>
          <a:solidFill>
            <a:schemeClr val="tx1"/>
          </a:solidFill>
          <a:latin typeface="+mn-lt"/>
          <a:ea typeface="+mn-ea"/>
          <a:cs typeface="Geneva" charset="0"/>
        </a:defRPr>
      </a:lvl1pPr>
      <a:lvl2pPr marL="742950" indent="-285750" algn="l" rtl="0" eaLnBrk="0" fontAlgn="base" hangingPunct="0">
        <a:spcBef>
          <a:spcPct val="20000"/>
        </a:spcBef>
        <a:spcAft>
          <a:spcPct val="0"/>
        </a:spcAft>
        <a:buChar char="–"/>
        <a:defRPr>
          <a:solidFill>
            <a:schemeClr val="tx1"/>
          </a:solidFill>
          <a:latin typeface="+mn-lt"/>
          <a:ea typeface="+mn-ea"/>
        </a:defRPr>
      </a:lvl2pPr>
      <a:lvl3pPr marL="1143000" indent="-228600" algn="l" rtl="0" eaLnBrk="0" fontAlgn="base" hangingPunct="0">
        <a:spcBef>
          <a:spcPct val="20000"/>
        </a:spcBef>
        <a:spcAft>
          <a:spcPct val="0"/>
        </a:spcAft>
        <a:buChar char="•"/>
        <a:defRPr>
          <a:solidFill>
            <a:schemeClr val="tx1"/>
          </a:solidFill>
          <a:latin typeface="+mn-lt"/>
          <a:ea typeface="+mn-ea"/>
        </a:defRPr>
      </a:lvl3pPr>
      <a:lvl4pPr marL="1600200" indent="-228600" algn="l" rtl="0" eaLnBrk="0" fontAlgn="base" hangingPunct="0">
        <a:spcBef>
          <a:spcPct val="20000"/>
        </a:spcBef>
        <a:spcAft>
          <a:spcPct val="0"/>
        </a:spcAft>
        <a:buChar char="–"/>
        <a:defRPr>
          <a:solidFill>
            <a:schemeClr val="tx1"/>
          </a:solidFill>
          <a:latin typeface="+mn-lt"/>
          <a:ea typeface="+mn-ea"/>
        </a:defRPr>
      </a:lvl4pPr>
      <a:lvl5pPr marL="2057400" indent="-228600" algn="l" rtl="0" eaLnBrk="0" fontAlgn="base" hangingPunct="0">
        <a:spcBef>
          <a:spcPct val="20000"/>
        </a:spcBef>
        <a:spcAft>
          <a:spcPct val="0"/>
        </a:spcAft>
        <a:buChar char="»"/>
        <a:defRPr>
          <a:solidFill>
            <a:schemeClr val="tx1"/>
          </a:solidFill>
          <a:latin typeface="+mn-lt"/>
          <a:ea typeface="+mn-ea"/>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p:bodyStyle>
    <p:otherStyle>
      <a:defPPr>
        <a:defRPr lang="da-DK"/>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C41F2F"/>
            </a:gs>
            <a:gs pos="100000">
              <a:srgbClr val="490000"/>
            </a:gs>
          </a:gsLst>
          <a:lin ang="5400000" scaled="1"/>
        </a:gradFill>
        <a:effectLst/>
      </p:bgPr>
    </p:bg>
    <p:spTree>
      <p:nvGrpSpPr>
        <p:cNvPr id="1" name=""/>
        <p:cNvGrpSpPr/>
        <p:nvPr/>
      </p:nvGrpSpPr>
      <p:grpSpPr>
        <a:xfrm>
          <a:off x="0" y="0"/>
          <a:ext cx="0" cy="0"/>
          <a:chOff x="0" y="0"/>
          <a:chExt cx="0" cy="0"/>
        </a:xfrm>
      </p:grpSpPr>
      <p:pic>
        <p:nvPicPr>
          <p:cNvPr id="5122" name="Picture 21" descr="Hvid-bund"/>
          <p:cNvPicPr>
            <a:picLocks noChangeAspect="1" noChangeArrowheads="1"/>
          </p:cNvPicPr>
          <p:nvPr userDrawn="1"/>
        </p:nvPicPr>
        <p:blipFill>
          <a:blip r:embed="rId13"/>
          <a:srcRect/>
          <a:stretch>
            <a:fillRect/>
          </a:stretch>
        </p:blipFill>
        <p:spPr bwMode="auto">
          <a:xfrm>
            <a:off x="-7938" y="1365250"/>
            <a:ext cx="9151938" cy="5492750"/>
          </a:xfrm>
          <a:prstGeom prst="rect">
            <a:avLst/>
          </a:prstGeom>
          <a:noFill/>
          <a:ln w="9525">
            <a:noFill/>
            <a:miter lim="800000"/>
            <a:headEnd/>
            <a:tailEnd/>
          </a:ln>
        </p:spPr>
      </p:pic>
      <p:sp>
        <p:nvSpPr>
          <p:cNvPr id="5123" name="Rectangle 2"/>
          <p:cNvSpPr>
            <a:spLocks noGrp="1" noChangeArrowheads="1"/>
          </p:cNvSpPr>
          <p:nvPr>
            <p:ph type="title"/>
          </p:nvPr>
        </p:nvSpPr>
        <p:spPr bwMode="auto">
          <a:xfrm>
            <a:off x="457200" y="457200"/>
            <a:ext cx="5662613" cy="809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da-DK" smtClean="0"/>
          </a:p>
        </p:txBody>
      </p:sp>
      <p:sp>
        <p:nvSpPr>
          <p:cNvPr id="1029" name="Rectangle 5"/>
          <p:cNvSpPr>
            <a:spLocks noGrp="1" noChangeArrowheads="1"/>
          </p:cNvSpPr>
          <p:nvPr>
            <p:ph type="ftr" sz="quarter" idx="3"/>
          </p:nvPr>
        </p:nvSpPr>
        <p:spPr bwMode="auto">
          <a:xfrm>
            <a:off x="3873500" y="6273800"/>
            <a:ext cx="4803775" cy="238125"/>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r">
              <a:defRPr sz="900">
                <a:latin typeface="Arial" charset="0"/>
                <a:ea typeface="Geneva" charset="0"/>
                <a:cs typeface="+mn-cs"/>
              </a:defRPr>
            </a:lvl1pPr>
          </a:lstStyle>
          <a:p>
            <a:pPr>
              <a:defRPr/>
            </a:pPr>
            <a:endParaRPr lang="en-GB"/>
          </a:p>
        </p:txBody>
      </p:sp>
      <p:pic>
        <p:nvPicPr>
          <p:cNvPr id="5125" name="Picture 18"/>
          <p:cNvPicPr>
            <a:picLocks noChangeAspect="1" noChangeArrowheads="1"/>
          </p:cNvPicPr>
          <p:nvPr/>
        </p:nvPicPr>
        <p:blipFill>
          <a:blip r:embed="rId14"/>
          <a:srcRect/>
          <a:stretch>
            <a:fillRect/>
          </a:stretch>
        </p:blipFill>
        <p:spPr bwMode="auto">
          <a:xfrm>
            <a:off x="506413" y="6311900"/>
            <a:ext cx="3598862" cy="131763"/>
          </a:xfrm>
          <a:prstGeom prst="rect">
            <a:avLst/>
          </a:prstGeom>
          <a:noFill/>
          <a:ln w="9525">
            <a:noFill/>
            <a:miter lim="800000"/>
            <a:headEnd/>
            <a:tailEnd/>
          </a:ln>
        </p:spPr>
      </p:pic>
      <p:pic>
        <p:nvPicPr>
          <p:cNvPr id="5126" name="Billede 7" descr="SS_logo_2011_neg.png"/>
          <p:cNvPicPr>
            <a:picLocks noChangeAspect="1"/>
          </p:cNvPicPr>
          <p:nvPr userDrawn="1"/>
        </p:nvPicPr>
        <p:blipFill>
          <a:blip r:embed="rId15"/>
          <a:srcRect/>
          <a:stretch>
            <a:fillRect/>
          </a:stretch>
        </p:blipFill>
        <p:spPr bwMode="auto">
          <a:xfrm>
            <a:off x="6880225" y="358775"/>
            <a:ext cx="1916113" cy="731838"/>
          </a:xfrm>
          <a:prstGeom prst="rect">
            <a:avLst/>
          </a:prstGeom>
          <a:noFill/>
          <a:ln w="9525">
            <a:noFill/>
            <a:miter lim="800000"/>
            <a:headEnd/>
            <a:tailEnd/>
          </a:ln>
        </p:spPr>
      </p:pic>
      <p:pic>
        <p:nvPicPr>
          <p:cNvPr id="5127" name="Picture 2"/>
          <p:cNvPicPr>
            <a:picLocks noChangeAspect="1" noChangeArrowheads="1"/>
          </p:cNvPicPr>
          <p:nvPr userDrawn="1"/>
        </p:nvPicPr>
        <p:blipFill>
          <a:blip r:embed="rId16"/>
          <a:srcRect/>
          <a:stretch>
            <a:fillRect/>
          </a:stretch>
        </p:blipFill>
        <p:spPr bwMode="auto">
          <a:xfrm>
            <a:off x="682625" y="2543175"/>
            <a:ext cx="7593013" cy="264001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525" r:id="rId1"/>
    <p:sldLayoutId id="2147484477" r:id="rId2"/>
    <p:sldLayoutId id="2147484478" r:id="rId3"/>
    <p:sldLayoutId id="2147484479" r:id="rId4"/>
    <p:sldLayoutId id="2147484480" r:id="rId5"/>
    <p:sldLayoutId id="2147484481" r:id="rId6"/>
    <p:sldLayoutId id="2147484482" r:id="rId7"/>
    <p:sldLayoutId id="2147484483" r:id="rId8"/>
    <p:sldLayoutId id="2147484484" r:id="rId9"/>
    <p:sldLayoutId id="2147484485" r:id="rId10"/>
    <p:sldLayoutId id="2147484486" r:id="rId11"/>
  </p:sldLayoutIdLst>
  <p:txStyles>
    <p:titleStyle>
      <a:lvl1pPr algn="l" rtl="0" eaLnBrk="0" fontAlgn="base" hangingPunct="0">
        <a:spcBef>
          <a:spcPct val="0"/>
        </a:spcBef>
        <a:spcAft>
          <a:spcPct val="0"/>
        </a:spcAft>
        <a:defRPr sz="2000" b="1">
          <a:solidFill>
            <a:schemeClr val="bg1"/>
          </a:solidFill>
          <a:latin typeface="+mj-lt"/>
          <a:ea typeface="+mj-ea"/>
          <a:cs typeface="Geneva" charset="0"/>
        </a:defRPr>
      </a:lvl1pPr>
      <a:lvl2pPr algn="l" rtl="0" eaLnBrk="0" fontAlgn="base" hangingPunct="0">
        <a:spcBef>
          <a:spcPct val="0"/>
        </a:spcBef>
        <a:spcAft>
          <a:spcPct val="0"/>
        </a:spcAft>
        <a:defRPr sz="2000" b="1">
          <a:solidFill>
            <a:schemeClr val="bg1"/>
          </a:solidFill>
          <a:latin typeface="Arial" charset="0"/>
          <a:ea typeface="Geneva" charset="0"/>
          <a:cs typeface="Geneva" charset="0"/>
        </a:defRPr>
      </a:lvl2pPr>
      <a:lvl3pPr algn="l" rtl="0" eaLnBrk="0" fontAlgn="base" hangingPunct="0">
        <a:spcBef>
          <a:spcPct val="0"/>
        </a:spcBef>
        <a:spcAft>
          <a:spcPct val="0"/>
        </a:spcAft>
        <a:defRPr sz="2000" b="1">
          <a:solidFill>
            <a:schemeClr val="bg1"/>
          </a:solidFill>
          <a:latin typeface="Arial" charset="0"/>
          <a:ea typeface="Geneva" charset="0"/>
          <a:cs typeface="Geneva" charset="0"/>
        </a:defRPr>
      </a:lvl3pPr>
      <a:lvl4pPr algn="l" rtl="0" eaLnBrk="0" fontAlgn="base" hangingPunct="0">
        <a:spcBef>
          <a:spcPct val="0"/>
        </a:spcBef>
        <a:spcAft>
          <a:spcPct val="0"/>
        </a:spcAft>
        <a:defRPr sz="2000" b="1">
          <a:solidFill>
            <a:schemeClr val="bg1"/>
          </a:solidFill>
          <a:latin typeface="Arial" charset="0"/>
          <a:ea typeface="Geneva" charset="0"/>
          <a:cs typeface="Geneva" charset="0"/>
        </a:defRPr>
      </a:lvl4pPr>
      <a:lvl5pPr algn="l" rtl="0" eaLnBrk="0" fontAlgn="base" hangingPunct="0">
        <a:spcBef>
          <a:spcPct val="0"/>
        </a:spcBef>
        <a:spcAft>
          <a:spcPct val="0"/>
        </a:spcAft>
        <a:defRPr sz="2000" b="1">
          <a:solidFill>
            <a:schemeClr val="bg1"/>
          </a:solidFill>
          <a:latin typeface="Arial" charset="0"/>
          <a:ea typeface="Geneva" charset="0"/>
          <a:cs typeface="Geneva" charset="0"/>
        </a:defRPr>
      </a:lvl5pPr>
      <a:lvl6pPr marL="457200" algn="l" rtl="0" fontAlgn="base">
        <a:spcBef>
          <a:spcPct val="0"/>
        </a:spcBef>
        <a:spcAft>
          <a:spcPct val="0"/>
        </a:spcAft>
        <a:defRPr sz="2000" b="1">
          <a:solidFill>
            <a:schemeClr val="bg1"/>
          </a:solidFill>
          <a:latin typeface="Arial" charset="0"/>
          <a:ea typeface="Geneva" charset="0"/>
        </a:defRPr>
      </a:lvl6pPr>
      <a:lvl7pPr marL="914400" algn="l" rtl="0" fontAlgn="base">
        <a:spcBef>
          <a:spcPct val="0"/>
        </a:spcBef>
        <a:spcAft>
          <a:spcPct val="0"/>
        </a:spcAft>
        <a:defRPr sz="2000" b="1">
          <a:solidFill>
            <a:schemeClr val="bg1"/>
          </a:solidFill>
          <a:latin typeface="Arial" charset="0"/>
          <a:ea typeface="Geneva" charset="0"/>
        </a:defRPr>
      </a:lvl7pPr>
      <a:lvl8pPr marL="1371600" algn="l" rtl="0" fontAlgn="base">
        <a:spcBef>
          <a:spcPct val="0"/>
        </a:spcBef>
        <a:spcAft>
          <a:spcPct val="0"/>
        </a:spcAft>
        <a:defRPr sz="2000" b="1">
          <a:solidFill>
            <a:schemeClr val="bg1"/>
          </a:solidFill>
          <a:latin typeface="Arial" charset="0"/>
          <a:ea typeface="Geneva" charset="0"/>
        </a:defRPr>
      </a:lvl8pPr>
      <a:lvl9pPr marL="1828800" algn="l" rtl="0" fontAlgn="base">
        <a:spcBef>
          <a:spcPct val="0"/>
        </a:spcBef>
        <a:spcAft>
          <a:spcPct val="0"/>
        </a:spcAft>
        <a:defRPr sz="2000" b="1">
          <a:solidFill>
            <a:schemeClr val="bg1"/>
          </a:solidFill>
          <a:latin typeface="Arial" charset="0"/>
          <a:ea typeface="Geneva" charset="0"/>
        </a:defRPr>
      </a:lvl9pPr>
    </p:titleStyle>
    <p:bodyStyle>
      <a:lvl1pPr marL="342900" indent="-342900" algn="l" rtl="0" eaLnBrk="0" fontAlgn="base" hangingPunct="0">
        <a:spcBef>
          <a:spcPct val="20000"/>
        </a:spcBef>
        <a:spcAft>
          <a:spcPct val="0"/>
        </a:spcAft>
        <a:buChar char="•"/>
        <a:defRPr>
          <a:solidFill>
            <a:schemeClr val="tx1"/>
          </a:solidFill>
          <a:latin typeface="+mn-lt"/>
          <a:ea typeface="+mn-ea"/>
          <a:cs typeface="Geneva" charset="0"/>
        </a:defRPr>
      </a:lvl1pPr>
      <a:lvl2pPr marL="742950" indent="-285750" algn="l" rtl="0" eaLnBrk="0" fontAlgn="base" hangingPunct="0">
        <a:spcBef>
          <a:spcPct val="20000"/>
        </a:spcBef>
        <a:spcAft>
          <a:spcPct val="0"/>
        </a:spcAft>
        <a:buChar char="–"/>
        <a:defRPr>
          <a:solidFill>
            <a:schemeClr val="tx1"/>
          </a:solidFill>
          <a:latin typeface="+mn-lt"/>
          <a:ea typeface="+mn-ea"/>
        </a:defRPr>
      </a:lvl2pPr>
      <a:lvl3pPr marL="1143000" indent="-228600" algn="l" rtl="0" eaLnBrk="0" fontAlgn="base" hangingPunct="0">
        <a:spcBef>
          <a:spcPct val="20000"/>
        </a:spcBef>
        <a:spcAft>
          <a:spcPct val="0"/>
        </a:spcAft>
        <a:buChar char="•"/>
        <a:defRPr>
          <a:solidFill>
            <a:schemeClr val="tx1"/>
          </a:solidFill>
          <a:latin typeface="+mn-lt"/>
          <a:ea typeface="+mn-ea"/>
        </a:defRPr>
      </a:lvl3pPr>
      <a:lvl4pPr marL="1600200" indent="-228600" algn="l" rtl="0" eaLnBrk="0" fontAlgn="base" hangingPunct="0">
        <a:spcBef>
          <a:spcPct val="20000"/>
        </a:spcBef>
        <a:spcAft>
          <a:spcPct val="0"/>
        </a:spcAft>
        <a:buChar char="–"/>
        <a:defRPr>
          <a:solidFill>
            <a:schemeClr val="tx1"/>
          </a:solidFill>
          <a:latin typeface="+mn-lt"/>
          <a:ea typeface="+mn-ea"/>
        </a:defRPr>
      </a:lvl4pPr>
      <a:lvl5pPr marL="2057400" indent="-228600" algn="l" rtl="0" eaLnBrk="0" fontAlgn="base" hangingPunct="0">
        <a:spcBef>
          <a:spcPct val="20000"/>
        </a:spcBef>
        <a:spcAft>
          <a:spcPct val="0"/>
        </a:spcAft>
        <a:buChar char="»"/>
        <a:defRPr>
          <a:solidFill>
            <a:schemeClr val="tx1"/>
          </a:solidFill>
          <a:latin typeface="+mn-lt"/>
          <a:ea typeface="+mn-ea"/>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p:bodyStyle>
    <p:otherStyle>
      <a:defPPr>
        <a:defRPr lang="da-DK"/>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C41F2F"/>
            </a:gs>
            <a:gs pos="100000">
              <a:srgbClr val="490000"/>
            </a:gs>
          </a:gsLst>
          <a:lin ang="5400000" scaled="1"/>
        </a:gradFill>
        <a:effectLst/>
      </p:bgPr>
    </p:bg>
    <p:spTree>
      <p:nvGrpSpPr>
        <p:cNvPr id="1" name=""/>
        <p:cNvGrpSpPr/>
        <p:nvPr/>
      </p:nvGrpSpPr>
      <p:grpSpPr>
        <a:xfrm>
          <a:off x="0" y="0"/>
          <a:ext cx="0" cy="0"/>
          <a:chOff x="0" y="0"/>
          <a:chExt cx="0" cy="0"/>
        </a:xfrm>
      </p:grpSpPr>
      <p:pic>
        <p:nvPicPr>
          <p:cNvPr id="6146" name="Picture 21" descr="Hvid-bund"/>
          <p:cNvPicPr>
            <a:picLocks noChangeAspect="1" noChangeArrowheads="1"/>
          </p:cNvPicPr>
          <p:nvPr userDrawn="1"/>
        </p:nvPicPr>
        <p:blipFill>
          <a:blip r:embed="rId13"/>
          <a:srcRect/>
          <a:stretch>
            <a:fillRect/>
          </a:stretch>
        </p:blipFill>
        <p:spPr bwMode="auto">
          <a:xfrm>
            <a:off x="-7938" y="1365250"/>
            <a:ext cx="9151938" cy="5492750"/>
          </a:xfrm>
          <a:prstGeom prst="rect">
            <a:avLst/>
          </a:prstGeom>
          <a:noFill/>
          <a:ln w="9525">
            <a:noFill/>
            <a:miter lim="800000"/>
            <a:headEnd/>
            <a:tailEnd/>
          </a:ln>
        </p:spPr>
      </p:pic>
      <p:sp>
        <p:nvSpPr>
          <p:cNvPr id="6147" name="Rectangle 2"/>
          <p:cNvSpPr>
            <a:spLocks noGrp="1" noChangeArrowheads="1"/>
          </p:cNvSpPr>
          <p:nvPr>
            <p:ph type="title"/>
          </p:nvPr>
        </p:nvSpPr>
        <p:spPr bwMode="auto">
          <a:xfrm>
            <a:off x="457200" y="457200"/>
            <a:ext cx="5662613" cy="809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da-DK" smtClean="0"/>
          </a:p>
        </p:txBody>
      </p:sp>
      <p:sp>
        <p:nvSpPr>
          <p:cNvPr id="1029" name="Rectangle 5"/>
          <p:cNvSpPr>
            <a:spLocks noGrp="1" noChangeArrowheads="1"/>
          </p:cNvSpPr>
          <p:nvPr>
            <p:ph type="ftr" sz="quarter" idx="3"/>
          </p:nvPr>
        </p:nvSpPr>
        <p:spPr bwMode="auto">
          <a:xfrm>
            <a:off x="3873500" y="6273800"/>
            <a:ext cx="4803775" cy="238125"/>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r">
              <a:defRPr sz="900">
                <a:latin typeface="Arial" charset="0"/>
                <a:ea typeface="Geneva" charset="0"/>
                <a:cs typeface="+mn-cs"/>
              </a:defRPr>
            </a:lvl1pPr>
          </a:lstStyle>
          <a:p>
            <a:pPr>
              <a:defRPr/>
            </a:pPr>
            <a:endParaRPr lang="en-GB"/>
          </a:p>
        </p:txBody>
      </p:sp>
      <p:pic>
        <p:nvPicPr>
          <p:cNvPr id="6149" name="Picture 18"/>
          <p:cNvPicPr>
            <a:picLocks noChangeAspect="1" noChangeArrowheads="1"/>
          </p:cNvPicPr>
          <p:nvPr/>
        </p:nvPicPr>
        <p:blipFill>
          <a:blip r:embed="rId14"/>
          <a:srcRect/>
          <a:stretch>
            <a:fillRect/>
          </a:stretch>
        </p:blipFill>
        <p:spPr bwMode="auto">
          <a:xfrm>
            <a:off x="506413" y="6311900"/>
            <a:ext cx="3598862" cy="131763"/>
          </a:xfrm>
          <a:prstGeom prst="rect">
            <a:avLst/>
          </a:prstGeom>
          <a:noFill/>
          <a:ln w="9525">
            <a:noFill/>
            <a:miter lim="800000"/>
            <a:headEnd/>
            <a:tailEnd/>
          </a:ln>
        </p:spPr>
      </p:pic>
      <p:pic>
        <p:nvPicPr>
          <p:cNvPr id="6150" name="Billede 7" descr="SS_logo_2011_neg.png"/>
          <p:cNvPicPr>
            <a:picLocks noChangeAspect="1"/>
          </p:cNvPicPr>
          <p:nvPr userDrawn="1"/>
        </p:nvPicPr>
        <p:blipFill>
          <a:blip r:embed="rId15"/>
          <a:srcRect/>
          <a:stretch>
            <a:fillRect/>
          </a:stretch>
        </p:blipFill>
        <p:spPr bwMode="auto">
          <a:xfrm>
            <a:off x="6880225" y="358775"/>
            <a:ext cx="1916113" cy="731838"/>
          </a:xfrm>
          <a:prstGeom prst="rect">
            <a:avLst/>
          </a:prstGeom>
          <a:noFill/>
          <a:ln w="9525">
            <a:noFill/>
            <a:miter lim="800000"/>
            <a:headEnd/>
            <a:tailEnd/>
          </a:ln>
        </p:spPr>
      </p:pic>
      <p:pic>
        <p:nvPicPr>
          <p:cNvPr id="6151" name="Billede 3"/>
          <p:cNvPicPr>
            <a:picLocks noChangeAspect="1"/>
          </p:cNvPicPr>
          <p:nvPr userDrawn="1"/>
        </p:nvPicPr>
        <p:blipFill>
          <a:blip r:embed="rId16"/>
          <a:srcRect/>
          <a:stretch>
            <a:fillRect/>
          </a:stretch>
        </p:blipFill>
        <p:spPr bwMode="auto">
          <a:xfrm>
            <a:off x="1277938" y="2497138"/>
            <a:ext cx="2667000" cy="2667000"/>
          </a:xfrm>
          <a:prstGeom prst="rect">
            <a:avLst/>
          </a:prstGeom>
          <a:noFill/>
          <a:ln w="9525">
            <a:noFill/>
            <a:miter lim="800000"/>
            <a:headEnd/>
            <a:tailEnd/>
          </a:ln>
        </p:spPr>
      </p:pic>
      <p:pic>
        <p:nvPicPr>
          <p:cNvPr id="6152" name="Picture 2"/>
          <p:cNvPicPr>
            <a:picLocks noChangeAspect="1" noChangeArrowheads="1"/>
          </p:cNvPicPr>
          <p:nvPr userDrawn="1"/>
        </p:nvPicPr>
        <p:blipFill>
          <a:blip r:embed="rId17"/>
          <a:srcRect/>
          <a:stretch>
            <a:fillRect/>
          </a:stretch>
        </p:blipFill>
        <p:spPr bwMode="auto">
          <a:xfrm>
            <a:off x="4859338" y="2930525"/>
            <a:ext cx="3762375" cy="143668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526" r:id="rId1"/>
    <p:sldLayoutId id="2147484487" r:id="rId2"/>
    <p:sldLayoutId id="2147484488" r:id="rId3"/>
    <p:sldLayoutId id="2147484489" r:id="rId4"/>
    <p:sldLayoutId id="2147484490" r:id="rId5"/>
    <p:sldLayoutId id="2147484491" r:id="rId6"/>
    <p:sldLayoutId id="2147484492" r:id="rId7"/>
    <p:sldLayoutId id="2147484493" r:id="rId8"/>
    <p:sldLayoutId id="2147484494" r:id="rId9"/>
    <p:sldLayoutId id="2147484495" r:id="rId10"/>
    <p:sldLayoutId id="2147484496" r:id="rId11"/>
  </p:sldLayoutIdLst>
  <p:txStyles>
    <p:titleStyle>
      <a:lvl1pPr algn="l" rtl="0" eaLnBrk="0" fontAlgn="base" hangingPunct="0">
        <a:spcBef>
          <a:spcPct val="0"/>
        </a:spcBef>
        <a:spcAft>
          <a:spcPct val="0"/>
        </a:spcAft>
        <a:defRPr sz="2000" b="1">
          <a:solidFill>
            <a:schemeClr val="bg1"/>
          </a:solidFill>
          <a:latin typeface="+mj-lt"/>
          <a:ea typeface="+mj-ea"/>
          <a:cs typeface="Geneva" charset="0"/>
        </a:defRPr>
      </a:lvl1pPr>
      <a:lvl2pPr algn="l" rtl="0" eaLnBrk="0" fontAlgn="base" hangingPunct="0">
        <a:spcBef>
          <a:spcPct val="0"/>
        </a:spcBef>
        <a:spcAft>
          <a:spcPct val="0"/>
        </a:spcAft>
        <a:defRPr sz="2000" b="1">
          <a:solidFill>
            <a:schemeClr val="bg1"/>
          </a:solidFill>
          <a:latin typeface="Arial" charset="0"/>
          <a:ea typeface="Geneva" charset="0"/>
          <a:cs typeface="Geneva" charset="0"/>
        </a:defRPr>
      </a:lvl2pPr>
      <a:lvl3pPr algn="l" rtl="0" eaLnBrk="0" fontAlgn="base" hangingPunct="0">
        <a:spcBef>
          <a:spcPct val="0"/>
        </a:spcBef>
        <a:spcAft>
          <a:spcPct val="0"/>
        </a:spcAft>
        <a:defRPr sz="2000" b="1">
          <a:solidFill>
            <a:schemeClr val="bg1"/>
          </a:solidFill>
          <a:latin typeface="Arial" charset="0"/>
          <a:ea typeface="Geneva" charset="0"/>
          <a:cs typeface="Geneva" charset="0"/>
        </a:defRPr>
      </a:lvl3pPr>
      <a:lvl4pPr algn="l" rtl="0" eaLnBrk="0" fontAlgn="base" hangingPunct="0">
        <a:spcBef>
          <a:spcPct val="0"/>
        </a:spcBef>
        <a:spcAft>
          <a:spcPct val="0"/>
        </a:spcAft>
        <a:defRPr sz="2000" b="1">
          <a:solidFill>
            <a:schemeClr val="bg1"/>
          </a:solidFill>
          <a:latin typeface="Arial" charset="0"/>
          <a:ea typeface="Geneva" charset="0"/>
          <a:cs typeface="Geneva" charset="0"/>
        </a:defRPr>
      </a:lvl4pPr>
      <a:lvl5pPr algn="l" rtl="0" eaLnBrk="0" fontAlgn="base" hangingPunct="0">
        <a:spcBef>
          <a:spcPct val="0"/>
        </a:spcBef>
        <a:spcAft>
          <a:spcPct val="0"/>
        </a:spcAft>
        <a:defRPr sz="2000" b="1">
          <a:solidFill>
            <a:schemeClr val="bg1"/>
          </a:solidFill>
          <a:latin typeface="Arial" charset="0"/>
          <a:ea typeface="Geneva" charset="0"/>
          <a:cs typeface="Geneva" charset="0"/>
        </a:defRPr>
      </a:lvl5pPr>
      <a:lvl6pPr marL="457200" algn="l" rtl="0" fontAlgn="base">
        <a:spcBef>
          <a:spcPct val="0"/>
        </a:spcBef>
        <a:spcAft>
          <a:spcPct val="0"/>
        </a:spcAft>
        <a:defRPr sz="2000" b="1">
          <a:solidFill>
            <a:schemeClr val="bg1"/>
          </a:solidFill>
          <a:latin typeface="Arial" charset="0"/>
          <a:ea typeface="Geneva" charset="0"/>
        </a:defRPr>
      </a:lvl6pPr>
      <a:lvl7pPr marL="914400" algn="l" rtl="0" fontAlgn="base">
        <a:spcBef>
          <a:spcPct val="0"/>
        </a:spcBef>
        <a:spcAft>
          <a:spcPct val="0"/>
        </a:spcAft>
        <a:defRPr sz="2000" b="1">
          <a:solidFill>
            <a:schemeClr val="bg1"/>
          </a:solidFill>
          <a:latin typeface="Arial" charset="0"/>
          <a:ea typeface="Geneva" charset="0"/>
        </a:defRPr>
      </a:lvl7pPr>
      <a:lvl8pPr marL="1371600" algn="l" rtl="0" fontAlgn="base">
        <a:spcBef>
          <a:spcPct val="0"/>
        </a:spcBef>
        <a:spcAft>
          <a:spcPct val="0"/>
        </a:spcAft>
        <a:defRPr sz="2000" b="1">
          <a:solidFill>
            <a:schemeClr val="bg1"/>
          </a:solidFill>
          <a:latin typeface="Arial" charset="0"/>
          <a:ea typeface="Geneva" charset="0"/>
        </a:defRPr>
      </a:lvl8pPr>
      <a:lvl9pPr marL="1828800" algn="l" rtl="0" fontAlgn="base">
        <a:spcBef>
          <a:spcPct val="0"/>
        </a:spcBef>
        <a:spcAft>
          <a:spcPct val="0"/>
        </a:spcAft>
        <a:defRPr sz="2000" b="1">
          <a:solidFill>
            <a:schemeClr val="bg1"/>
          </a:solidFill>
          <a:latin typeface="Arial" charset="0"/>
          <a:ea typeface="Geneva" charset="0"/>
        </a:defRPr>
      </a:lvl9pPr>
    </p:titleStyle>
    <p:bodyStyle>
      <a:lvl1pPr marL="342900" indent="-342900" algn="l" rtl="0" eaLnBrk="0" fontAlgn="base" hangingPunct="0">
        <a:spcBef>
          <a:spcPct val="20000"/>
        </a:spcBef>
        <a:spcAft>
          <a:spcPct val="0"/>
        </a:spcAft>
        <a:buChar char="•"/>
        <a:defRPr>
          <a:solidFill>
            <a:schemeClr val="tx1"/>
          </a:solidFill>
          <a:latin typeface="+mn-lt"/>
          <a:ea typeface="+mn-ea"/>
          <a:cs typeface="Geneva" charset="0"/>
        </a:defRPr>
      </a:lvl1pPr>
      <a:lvl2pPr marL="742950" indent="-285750" algn="l" rtl="0" eaLnBrk="0" fontAlgn="base" hangingPunct="0">
        <a:spcBef>
          <a:spcPct val="20000"/>
        </a:spcBef>
        <a:spcAft>
          <a:spcPct val="0"/>
        </a:spcAft>
        <a:buChar char="–"/>
        <a:defRPr>
          <a:solidFill>
            <a:schemeClr val="tx1"/>
          </a:solidFill>
          <a:latin typeface="+mn-lt"/>
          <a:ea typeface="+mn-ea"/>
        </a:defRPr>
      </a:lvl2pPr>
      <a:lvl3pPr marL="1143000" indent="-228600" algn="l" rtl="0" eaLnBrk="0" fontAlgn="base" hangingPunct="0">
        <a:spcBef>
          <a:spcPct val="20000"/>
        </a:spcBef>
        <a:spcAft>
          <a:spcPct val="0"/>
        </a:spcAft>
        <a:buChar char="•"/>
        <a:defRPr>
          <a:solidFill>
            <a:schemeClr val="tx1"/>
          </a:solidFill>
          <a:latin typeface="+mn-lt"/>
          <a:ea typeface="+mn-ea"/>
        </a:defRPr>
      </a:lvl3pPr>
      <a:lvl4pPr marL="1600200" indent="-228600" algn="l" rtl="0" eaLnBrk="0" fontAlgn="base" hangingPunct="0">
        <a:spcBef>
          <a:spcPct val="20000"/>
        </a:spcBef>
        <a:spcAft>
          <a:spcPct val="0"/>
        </a:spcAft>
        <a:buChar char="–"/>
        <a:defRPr>
          <a:solidFill>
            <a:schemeClr val="tx1"/>
          </a:solidFill>
          <a:latin typeface="+mn-lt"/>
          <a:ea typeface="+mn-ea"/>
        </a:defRPr>
      </a:lvl4pPr>
      <a:lvl5pPr marL="2057400" indent="-228600" algn="l" rtl="0" eaLnBrk="0" fontAlgn="base" hangingPunct="0">
        <a:spcBef>
          <a:spcPct val="20000"/>
        </a:spcBef>
        <a:spcAft>
          <a:spcPct val="0"/>
        </a:spcAft>
        <a:buChar char="»"/>
        <a:defRPr>
          <a:solidFill>
            <a:schemeClr val="tx1"/>
          </a:solidFill>
          <a:latin typeface="+mn-lt"/>
          <a:ea typeface="+mn-ea"/>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p:bodyStyle>
    <p:otherStyle>
      <a:defPPr>
        <a:defRPr lang="da-DK"/>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C41F2F"/>
            </a:gs>
            <a:gs pos="100000">
              <a:srgbClr val="490000"/>
            </a:gs>
          </a:gsLst>
          <a:lin ang="5400000" scaled="1"/>
        </a:gradFill>
        <a:effectLst/>
      </p:bgPr>
    </p:bg>
    <p:spTree>
      <p:nvGrpSpPr>
        <p:cNvPr id="1" name=""/>
        <p:cNvGrpSpPr/>
        <p:nvPr/>
      </p:nvGrpSpPr>
      <p:grpSpPr>
        <a:xfrm>
          <a:off x="0" y="0"/>
          <a:ext cx="0" cy="0"/>
          <a:chOff x="0" y="0"/>
          <a:chExt cx="0" cy="0"/>
        </a:xfrm>
      </p:grpSpPr>
      <p:pic>
        <p:nvPicPr>
          <p:cNvPr id="7170" name="Picture 21" descr="Hvid-bund"/>
          <p:cNvPicPr>
            <a:picLocks noChangeAspect="1" noChangeArrowheads="1"/>
          </p:cNvPicPr>
          <p:nvPr userDrawn="1"/>
        </p:nvPicPr>
        <p:blipFill>
          <a:blip r:embed="rId13"/>
          <a:srcRect/>
          <a:stretch>
            <a:fillRect/>
          </a:stretch>
        </p:blipFill>
        <p:spPr bwMode="auto">
          <a:xfrm>
            <a:off x="-7938" y="1365250"/>
            <a:ext cx="9151938" cy="5492750"/>
          </a:xfrm>
          <a:prstGeom prst="rect">
            <a:avLst/>
          </a:prstGeom>
          <a:noFill/>
          <a:ln w="9525">
            <a:noFill/>
            <a:miter lim="800000"/>
            <a:headEnd/>
            <a:tailEnd/>
          </a:ln>
        </p:spPr>
      </p:pic>
      <p:sp>
        <p:nvSpPr>
          <p:cNvPr id="7171" name="Rectangle 2"/>
          <p:cNvSpPr>
            <a:spLocks noGrp="1" noChangeArrowheads="1"/>
          </p:cNvSpPr>
          <p:nvPr>
            <p:ph type="title"/>
          </p:nvPr>
        </p:nvSpPr>
        <p:spPr bwMode="auto">
          <a:xfrm>
            <a:off x="457200" y="457200"/>
            <a:ext cx="5662613" cy="809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da-DK" smtClean="0"/>
          </a:p>
        </p:txBody>
      </p:sp>
      <p:sp>
        <p:nvSpPr>
          <p:cNvPr id="1029" name="Rectangle 5"/>
          <p:cNvSpPr>
            <a:spLocks noGrp="1" noChangeArrowheads="1"/>
          </p:cNvSpPr>
          <p:nvPr>
            <p:ph type="ftr" sz="quarter" idx="3"/>
          </p:nvPr>
        </p:nvSpPr>
        <p:spPr bwMode="auto">
          <a:xfrm>
            <a:off x="3873500" y="6273800"/>
            <a:ext cx="4803775" cy="238125"/>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r">
              <a:defRPr sz="900">
                <a:latin typeface="Arial" charset="0"/>
                <a:ea typeface="Geneva" charset="0"/>
                <a:cs typeface="+mn-cs"/>
              </a:defRPr>
            </a:lvl1pPr>
          </a:lstStyle>
          <a:p>
            <a:pPr>
              <a:defRPr/>
            </a:pPr>
            <a:endParaRPr lang="en-GB"/>
          </a:p>
        </p:txBody>
      </p:sp>
      <p:pic>
        <p:nvPicPr>
          <p:cNvPr id="7173" name="Picture 18"/>
          <p:cNvPicPr>
            <a:picLocks noChangeAspect="1" noChangeArrowheads="1"/>
          </p:cNvPicPr>
          <p:nvPr/>
        </p:nvPicPr>
        <p:blipFill>
          <a:blip r:embed="rId14"/>
          <a:srcRect/>
          <a:stretch>
            <a:fillRect/>
          </a:stretch>
        </p:blipFill>
        <p:spPr bwMode="auto">
          <a:xfrm>
            <a:off x="506413" y="6311900"/>
            <a:ext cx="3598862" cy="131763"/>
          </a:xfrm>
          <a:prstGeom prst="rect">
            <a:avLst/>
          </a:prstGeom>
          <a:noFill/>
          <a:ln w="9525">
            <a:noFill/>
            <a:miter lim="800000"/>
            <a:headEnd/>
            <a:tailEnd/>
          </a:ln>
        </p:spPr>
      </p:pic>
      <p:pic>
        <p:nvPicPr>
          <p:cNvPr id="7174" name="Billede 7" descr="SS_logo_2011_neg.png"/>
          <p:cNvPicPr>
            <a:picLocks noChangeAspect="1"/>
          </p:cNvPicPr>
          <p:nvPr userDrawn="1"/>
        </p:nvPicPr>
        <p:blipFill>
          <a:blip r:embed="rId15"/>
          <a:srcRect/>
          <a:stretch>
            <a:fillRect/>
          </a:stretch>
        </p:blipFill>
        <p:spPr bwMode="auto">
          <a:xfrm>
            <a:off x="6880225" y="358775"/>
            <a:ext cx="1916113" cy="73183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527"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Lst>
  <p:txStyles>
    <p:titleStyle>
      <a:lvl1pPr algn="l" rtl="0" eaLnBrk="0" fontAlgn="base" hangingPunct="0">
        <a:spcBef>
          <a:spcPct val="0"/>
        </a:spcBef>
        <a:spcAft>
          <a:spcPct val="0"/>
        </a:spcAft>
        <a:defRPr sz="2000" b="1">
          <a:solidFill>
            <a:schemeClr val="bg1"/>
          </a:solidFill>
          <a:latin typeface="+mj-lt"/>
          <a:ea typeface="+mj-ea"/>
          <a:cs typeface="Geneva" charset="0"/>
        </a:defRPr>
      </a:lvl1pPr>
      <a:lvl2pPr algn="l" rtl="0" eaLnBrk="0" fontAlgn="base" hangingPunct="0">
        <a:spcBef>
          <a:spcPct val="0"/>
        </a:spcBef>
        <a:spcAft>
          <a:spcPct val="0"/>
        </a:spcAft>
        <a:defRPr sz="2000" b="1">
          <a:solidFill>
            <a:schemeClr val="bg1"/>
          </a:solidFill>
          <a:latin typeface="Arial" charset="0"/>
          <a:ea typeface="Geneva" charset="0"/>
          <a:cs typeface="Geneva" charset="0"/>
        </a:defRPr>
      </a:lvl2pPr>
      <a:lvl3pPr algn="l" rtl="0" eaLnBrk="0" fontAlgn="base" hangingPunct="0">
        <a:spcBef>
          <a:spcPct val="0"/>
        </a:spcBef>
        <a:spcAft>
          <a:spcPct val="0"/>
        </a:spcAft>
        <a:defRPr sz="2000" b="1">
          <a:solidFill>
            <a:schemeClr val="bg1"/>
          </a:solidFill>
          <a:latin typeface="Arial" charset="0"/>
          <a:ea typeface="Geneva" charset="0"/>
          <a:cs typeface="Geneva" charset="0"/>
        </a:defRPr>
      </a:lvl3pPr>
      <a:lvl4pPr algn="l" rtl="0" eaLnBrk="0" fontAlgn="base" hangingPunct="0">
        <a:spcBef>
          <a:spcPct val="0"/>
        </a:spcBef>
        <a:spcAft>
          <a:spcPct val="0"/>
        </a:spcAft>
        <a:defRPr sz="2000" b="1">
          <a:solidFill>
            <a:schemeClr val="bg1"/>
          </a:solidFill>
          <a:latin typeface="Arial" charset="0"/>
          <a:ea typeface="Geneva" charset="0"/>
          <a:cs typeface="Geneva" charset="0"/>
        </a:defRPr>
      </a:lvl4pPr>
      <a:lvl5pPr algn="l" rtl="0" eaLnBrk="0" fontAlgn="base" hangingPunct="0">
        <a:spcBef>
          <a:spcPct val="0"/>
        </a:spcBef>
        <a:spcAft>
          <a:spcPct val="0"/>
        </a:spcAft>
        <a:defRPr sz="2000" b="1">
          <a:solidFill>
            <a:schemeClr val="bg1"/>
          </a:solidFill>
          <a:latin typeface="Arial" charset="0"/>
          <a:ea typeface="Geneva" charset="0"/>
          <a:cs typeface="Geneva" charset="0"/>
        </a:defRPr>
      </a:lvl5pPr>
      <a:lvl6pPr marL="457200" algn="l" rtl="0" fontAlgn="base">
        <a:spcBef>
          <a:spcPct val="0"/>
        </a:spcBef>
        <a:spcAft>
          <a:spcPct val="0"/>
        </a:spcAft>
        <a:defRPr sz="2000" b="1">
          <a:solidFill>
            <a:schemeClr val="bg1"/>
          </a:solidFill>
          <a:latin typeface="Arial" charset="0"/>
          <a:ea typeface="Geneva" charset="0"/>
        </a:defRPr>
      </a:lvl6pPr>
      <a:lvl7pPr marL="914400" algn="l" rtl="0" fontAlgn="base">
        <a:spcBef>
          <a:spcPct val="0"/>
        </a:spcBef>
        <a:spcAft>
          <a:spcPct val="0"/>
        </a:spcAft>
        <a:defRPr sz="2000" b="1">
          <a:solidFill>
            <a:schemeClr val="bg1"/>
          </a:solidFill>
          <a:latin typeface="Arial" charset="0"/>
          <a:ea typeface="Geneva" charset="0"/>
        </a:defRPr>
      </a:lvl7pPr>
      <a:lvl8pPr marL="1371600" algn="l" rtl="0" fontAlgn="base">
        <a:spcBef>
          <a:spcPct val="0"/>
        </a:spcBef>
        <a:spcAft>
          <a:spcPct val="0"/>
        </a:spcAft>
        <a:defRPr sz="2000" b="1">
          <a:solidFill>
            <a:schemeClr val="bg1"/>
          </a:solidFill>
          <a:latin typeface="Arial" charset="0"/>
          <a:ea typeface="Geneva" charset="0"/>
        </a:defRPr>
      </a:lvl8pPr>
      <a:lvl9pPr marL="1828800" algn="l" rtl="0" fontAlgn="base">
        <a:spcBef>
          <a:spcPct val="0"/>
        </a:spcBef>
        <a:spcAft>
          <a:spcPct val="0"/>
        </a:spcAft>
        <a:defRPr sz="2000" b="1">
          <a:solidFill>
            <a:schemeClr val="bg1"/>
          </a:solidFill>
          <a:latin typeface="Arial" charset="0"/>
          <a:ea typeface="Geneva" charset="0"/>
        </a:defRPr>
      </a:lvl9pPr>
    </p:titleStyle>
    <p:bodyStyle>
      <a:lvl1pPr marL="342900" indent="-342900" algn="l" rtl="0" eaLnBrk="0" fontAlgn="base" hangingPunct="0">
        <a:spcBef>
          <a:spcPct val="20000"/>
        </a:spcBef>
        <a:spcAft>
          <a:spcPct val="0"/>
        </a:spcAft>
        <a:buChar char="•"/>
        <a:defRPr>
          <a:solidFill>
            <a:schemeClr val="tx1"/>
          </a:solidFill>
          <a:latin typeface="+mn-lt"/>
          <a:ea typeface="+mn-ea"/>
          <a:cs typeface="Geneva" charset="0"/>
        </a:defRPr>
      </a:lvl1pPr>
      <a:lvl2pPr marL="742950" indent="-285750" algn="l" rtl="0" eaLnBrk="0" fontAlgn="base" hangingPunct="0">
        <a:spcBef>
          <a:spcPct val="20000"/>
        </a:spcBef>
        <a:spcAft>
          <a:spcPct val="0"/>
        </a:spcAft>
        <a:buChar char="–"/>
        <a:defRPr>
          <a:solidFill>
            <a:schemeClr val="tx1"/>
          </a:solidFill>
          <a:latin typeface="+mn-lt"/>
          <a:ea typeface="+mn-ea"/>
        </a:defRPr>
      </a:lvl2pPr>
      <a:lvl3pPr marL="1143000" indent="-228600" algn="l" rtl="0" eaLnBrk="0" fontAlgn="base" hangingPunct="0">
        <a:spcBef>
          <a:spcPct val="20000"/>
        </a:spcBef>
        <a:spcAft>
          <a:spcPct val="0"/>
        </a:spcAft>
        <a:buChar char="•"/>
        <a:defRPr>
          <a:solidFill>
            <a:schemeClr val="tx1"/>
          </a:solidFill>
          <a:latin typeface="+mn-lt"/>
          <a:ea typeface="+mn-ea"/>
        </a:defRPr>
      </a:lvl3pPr>
      <a:lvl4pPr marL="1600200" indent="-228600" algn="l" rtl="0" eaLnBrk="0" fontAlgn="base" hangingPunct="0">
        <a:spcBef>
          <a:spcPct val="20000"/>
        </a:spcBef>
        <a:spcAft>
          <a:spcPct val="0"/>
        </a:spcAft>
        <a:buChar char="–"/>
        <a:defRPr>
          <a:solidFill>
            <a:schemeClr val="tx1"/>
          </a:solidFill>
          <a:latin typeface="+mn-lt"/>
          <a:ea typeface="+mn-ea"/>
        </a:defRPr>
      </a:lvl4pPr>
      <a:lvl5pPr marL="2057400" indent="-228600" algn="l" rtl="0" eaLnBrk="0" fontAlgn="base" hangingPunct="0">
        <a:spcBef>
          <a:spcPct val="20000"/>
        </a:spcBef>
        <a:spcAft>
          <a:spcPct val="0"/>
        </a:spcAft>
        <a:buChar char="»"/>
        <a:defRPr>
          <a:solidFill>
            <a:schemeClr val="tx1"/>
          </a:solidFill>
          <a:latin typeface="+mn-lt"/>
          <a:ea typeface="+mn-ea"/>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p:bodyStyle>
    <p:otherStyle>
      <a:defPPr>
        <a:defRPr lang="da-DK"/>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194" name="Pladsholder til titel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a-DK" altLang="da-DK" smtClean="0"/>
              <a:t>Klik for at redigere i master</a:t>
            </a:r>
          </a:p>
        </p:txBody>
      </p:sp>
      <p:sp>
        <p:nvSpPr>
          <p:cNvPr id="8195" name="Pladsholder til tekst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a-DK" altLang="da-DK" smtClean="0"/>
              <a:t>Klik for at redigere i master</a:t>
            </a:r>
          </a:p>
          <a:p>
            <a:pPr lvl="1"/>
            <a:r>
              <a:rPr lang="da-DK" altLang="da-DK" smtClean="0"/>
              <a:t>Andet niveau</a:t>
            </a:r>
          </a:p>
          <a:p>
            <a:pPr lvl="2"/>
            <a:r>
              <a:rPr lang="da-DK" altLang="da-DK" smtClean="0"/>
              <a:t>Tredje niveau</a:t>
            </a:r>
          </a:p>
          <a:p>
            <a:pPr lvl="3"/>
            <a:r>
              <a:rPr lang="da-DK" altLang="da-DK" smtClean="0"/>
              <a:t>Fjerde niveau</a:t>
            </a:r>
          </a:p>
          <a:p>
            <a:pPr lvl="4"/>
            <a:r>
              <a:rPr lang="da-DK" altLang="da-DK" smtClean="0"/>
              <a:t>Femte niveau</a:t>
            </a:r>
          </a:p>
        </p:txBody>
      </p:sp>
      <p:sp>
        <p:nvSpPr>
          <p:cNvPr id="4" name="Pladsholder til dato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70346AC-F944-40E8-A732-E3AE05448041}" type="datetimeFigureOut">
              <a:rPr lang="da-DK"/>
              <a:pPr>
                <a:defRPr/>
              </a:pPr>
              <a:t>27-08-2015</a:t>
            </a:fld>
            <a:endParaRPr lang="da-DK"/>
          </a:p>
        </p:txBody>
      </p:sp>
      <p:sp>
        <p:nvSpPr>
          <p:cNvPr id="5" name="Pladsholder til sidefod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da-DK"/>
          </a:p>
        </p:txBody>
      </p:sp>
      <p:sp>
        <p:nvSpPr>
          <p:cNvPr id="6" name="Pladsholder til dias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AAEDFDB4-D73E-4AEB-A5D0-96CFDF564C9A}" type="slidenum">
              <a:rPr lang="da-DK"/>
              <a:pPr>
                <a:defRPr/>
              </a:pPr>
              <a:t>‹nr.›</a:t>
            </a:fld>
            <a:endParaRPr lang="da-DK"/>
          </a:p>
        </p:txBody>
      </p:sp>
    </p:spTree>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C41F2F"/>
            </a:gs>
            <a:gs pos="100000">
              <a:srgbClr val="490000"/>
            </a:gs>
          </a:gsLst>
          <a:lin ang="5400000" scaled="1"/>
        </a:gradFill>
        <a:effectLst/>
      </p:bgPr>
    </p:bg>
    <p:spTree>
      <p:nvGrpSpPr>
        <p:cNvPr id="1" name=""/>
        <p:cNvGrpSpPr/>
        <p:nvPr/>
      </p:nvGrpSpPr>
      <p:grpSpPr>
        <a:xfrm>
          <a:off x="0" y="0"/>
          <a:ext cx="0" cy="0"/>
          <a:chOff x="0" y="0"/>
          <a:chExt cx="0" cy="0"/>
        </a:xfrm>
      </p:grpSpPr>
      <p:pic>
        <p:nvPicPr>
          <p:cNvPr id="1026" name="Picture 21" descr="Hvid-bund"/>
          <p:cNvPicPr>
            <a:picLocks noChangeAspect="1" noChangeArrowheads="1"/>
          </p:cNvPicPr>
          <p:nvPr userDrawn="1"/>
        </p:nvPicPr>
        <p:blipFill>
          <a:blip r:embed="rId13"/>
          <a:srcRect/>
          <a:stretch>
            <a:fillRect/>
          </a:stretch>
        </p:blipFill>
        <p:spPr bwMode="auto">
          <a:xfrm>
            <a:off x="-7938" y="1365250"/>
            <a:ext cx="9151938" cy="5492750"/>
          </a:xfrm>
          <a:prstGeom prst="rect">
            <a:avLst/>
          </a:prstGeom>
          <a:noFill/>
          <a:ln w="9525">
            <a:noFill/>
            <a:miter lim="800000"/>
            <a:headEnd/>
            <a:tailEnd/>
          </a:ln>
        </p:spPr>
      </p:pic>
      <p:sp>
        <p:nvSpPr>
          <p:cNvPr id="2" name="Rectangle 2"/>
          <p:cNvSpPr>
            <a:spLocks noGrp="1" noChangeArrowheads="1"/>
          </p:cNvSpPr>
          <p:nvPr>
            <p:ph type="title"/>
          </p:nvPr>
        </p:nvSpPr>
        <p:spPr bwMode="auto">
          <a:xfrm>
            <a:off x="457200" y="457200"/>
            <a:ext cx="5662613"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endParaRPr lang="da-DK"/>
          </a:p>
        </p:txBody>
      </p:sp>
      <p:sp>
        <p:nvSpPr>
          <p:cNvPr id="1027" name="Rectangle 3"/>
          <p:cNvSpPr>
            <a:spLocks noGrp="1" noChangeArrowheads="1"/>
          </p:cNvSpPr>
          <p:nvPr>
            <p:ph type="body" idx="1"/>
          </p:nvPr>
        </p:nvSpPr>
        <p:spPr bwMode="auto">
          <a:xfrm>
            <a:off x="457200" y="1433513"/>
            <a:ext cx="8229600" cy="469265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29" name="Rectangle 5"/>
          <p:cNvSpPr>
            <a:spLocks noGrp="1" noChangeArrowheads="1"/>
          </p:cNvSpPr>
          <p:nvPr>
            <p:ph type="ftr" sz="quarter" idx="3"/>
          </p:nvPr>
        </p:nvSpPr>
        <p:spPr bwMode="auto">
          <a:xfrm>
            <a:off x="3873500" y="6273800"/>
            <a:ext cx="4803775"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900">
                <a:latin typeface="Arial" charset="0"/>
                <a:ea typeface="Geneva" charset="0"/>
                <a:cs typeface="+mn-cs"/>
              </a:defRPr>
            </a:lvl1pPr>
          </a:lstStyle>
          <a:p>
            <a:pPr>
              <a:defRPr/>
            </a:pPr>
            <a:endParaRPr lang="en-GB">
              <a:solidFill>
                <a:srgbClr val="000000"/>
              </a:solidFill>
            </a:endParaRPr>
          </a:p>
        </p:txBody>
      </p:sp>
      <p:pic>
        <p:nvPicPr>
          <p:cNvPr id="1030" name="Billede 7"/>
          <p:cNvPicPr>
            <a:picLocks noChangeAspect="1"/>
          </p:cNvPicPr>
          <p:nvPr userDrawn="1"/>
        </p:nvPicPr>
        <p:blipFill>
          <a:blip r:embed="rId14"/>
          <a:srcRect/>
          <a:stretch>
            <a:fillRect/>
          </a:stretch>
        </p:blipFill>
        <p:spPr bwMode="auto">
          <a:xfrm>
            <a:off x="6880225" y="358775"/>
            <a:ext cx="1916113" cy="731838"/>
          </a:xfrm>
          <a:prstGeom prst="rect">
            <a:avLst/>
          </a:prstGeom>
          <a:noFill/>
          <a:ln w="9525">
            <a:noFill/>
            <a:miter lim="800000"/>
            <a:headEnd/>
            <a:tailEnd/>
          </a:ln>
        </p:spPr>
      </p:pic>
      <p:pic>
        <p:nvPicPr>
          <p:cNvPr id="1031" name="Billede 10"/>
          <p:cNvPicPr>
            <a:picLocks noChangeAspect="1"/>
          </p:cNvPicPr>
          <p:nvPr userDrawn="1"/>
        </p:nvPicPr>
        <p:blipFill>
          <a:blip r:embed="rId15"/>
          <a:srcRect/>
          <a:stretch>
            <a:fillRect/>
          </a:stretch>
        </p:blipFill>
        <p:spPr bwMode="auto">
          <a:xfrm>
            <a:off x="534988" y="6332538"/>
            <a:ext cx="4492625" cy="90487"/>
          </a:xfrm>
          <a:prstGeom prst="rect">
            <a:avLst/>
          </a:prstGeom>
          <a:noFill/>
          <a:ln w="9525">
            <a:noFill/>
            <a:miter lim="800000"/>
            <a:headEnd/>
            <a:tailEnd/>
          </a:ln>
        </p:spPr>
      </p:pic>
    </p:spTree>
    <p:extLst>
      <p:ext uri="{BB962C8B-B14F-4D97-AF65-F5344CB8AC3E}">
        <p14:creationId xmlns:p14="http://schemas.microsoft.com/office/powerpoint/2010/main" val="2430348572"/>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 id="2147484532" r:id="rId4"/>
    <p:sldLayoutId id="2147484533" r:id="rId5"/>
    <p:sldLayoutId id="2147484534" r:id="rId6"/>
    <p:sldLayoutId id="2147484535" r:id="rId7"/>
    <p:sldLayoutId id="2147484536" r:id="rId8"/>
    <p:sldLayoutId id="2147484537" r:id="rId9"/>
    <p:sldLayoutId id="2147484538" r:id="rId10"/>
    <p:sldLayoutId id="2147484539" r:id="rId11"/>
  </p:sldLayoutIdLst>
  <p:txStyles>
    <p:titleStyle>
      <a:lvl1pPr algn="l" rtl="0" eaLnBrk="0" fontAlgn="base" hangingPunct="0">
        <a:spcBef>
          <a:spcPct val="0"/>
        </a:spcBef>
        <a:spcAft>
          <a:spcPct val="0"/>
        </a:spcAft>
        <a:defRPr sz="2000" b="1">
          <a:solidFill>
            <a:schemeClr val="bg1"/>
          </a:solidFill>
          <a:latin typeface="+mj-lt"/>
          <a:ea typeface="+mj-ea"/>
          <a:cs typeface="Geneva" charset="0"/>
        </a:defRPr>
      </a:lvl1pPr>
      <a:lvl2pPr algn="l" rtl="0" eaLnBrk="0" fontAlgn="base" hangingPunct="0">
        <a:spcBef>
          <a:spcPct val="0"/>
        </a:spcBef>
        <a:spcAft>
          <a:spcPct val="0"/>
        </a:spcAft>
        <a:defRPr sz="2000" b="1">
          <a:solidFill>
            <a:schemeClr val="bg1"/>
          </a:solidFill>
          <a:latin typeface="Arial" charset="0"/>
          <a:ea typeface="Geneva" charset="0"/>
          <a:cs typeface="Geneva" charset="0"/>
        </a:defRPr>
      </a:lvl2pPr>
      <a:lvl3pPr algn="l" rtl="0" eaLnBrk="0" fontAlgn="base" hangingPunct="0">
        <a:spcBef>
          <a:spcPct val="0"/>
        </a:spcBef>
        <a:spcAft>
          <a:spcPct val="0"/>
        </a:spcAft>
        <a:defRPr sz="2000" b="1">
          <a:solidFill>
            <a:schemeClr val="bg1"/>
          </a:solidFill>
          <a:latin typeface="Arial" charset="0"/>
          <a:ea typeface="Geneva" charset="0"/>
          <a:cs typeface="Geneva" charset="0"/>
        </a:defRPr>
      </a:lvl3pPr>
      <a:lvl4pPr algn="l" rtl="0" eaLnBrk="0" fontAlgn="base" hangingPunct="0">
        <a:spcBef>
          <a:spcPct val="0"/>
        </a:spcBef>
        <a:spcAft>
          <a:spcPct val="0"/>
        </a:spcAft>
        <a:defRPr sz="2000" b="1">
          <a:solidFill>
            <a:schemeClr val="bg1"/>
          </a:solidFill>
          <a:latin typeface="Arial" charset="0"/>
          <a:ea typeface="Geneva" charset="0"/>
          <a:cs typeface="Geneva" charset="0"/>
        </a:defRPr>
      </a:lvl4pPr>
      <a:lvl5pPr algn="l" rtl="0" eaLnBrk="0" fontAlgn="base" hangingPunct="0">
        <a:spcBef>
          <a:spcPct val="0"/>
        </a:spcBef>
        <a:spcAft>
          <a:spcPct val="0"/>
        </a:spcAft>
        <a:defRPr sz="2000" b="1">
          <a:solidFill>
            <a:schemeClr val="bg1"/>
          </a:solidFill>
          <a:latin typeface="Arial" charset="0"/>
          <a:ea typeface="Geneva" charset="0"/>
          <a:cs typeface="Geneva" charset="0"/>
        </a:defRPr>
      </a:lvl5pPr>
      <a:lvl6pPr marL="457200" algn="l" rtl="0" fontAlgn="base">
        <a:spcBef>
          <a:spcPct val="0"/>
        </a:spcBef>
        <a:spcAft>
          <a:spcPct val="0"/>
        </a:spcAft>
        <a:defRPr sz="2000" b="1">
          <a:solidFill>
            <a:schemeClr val="bg1"/>
          </a:solidFill>
          <a:latin typeface="Arial" charset="0"/>
          <a:ea typeface="Geneva" charset="0"/>
        </a:defRPr>
      </a:lvl6pPr>
      <a:lvl7pPr marL="914400" algn="l" rtl="0" fontAlgn="base">
        <a:spcBef>
          <a:spcPct val="0"/>
        </a:spcBef>
        <a:spcAft>
          <a:spcPct val="0"/>
        </a:spcAft>
        <a:defRPr sz="2000" b="1">
          <a:solidFill>
            <a:schemeClr val="bg1"/>
          </a:solidFill>
          <a:latin typeface="Arial" charset="0"/>
          <a:ea typeface="Geneva" charset="0"/>
        </a:defRPr>
      </a:lvl7pPr>
      <a:lvl8pPr marL="1371600" algn="l" rtl="0" fontAlgn="base">
        <a:spcBef>
          <a:spcPct val="0"/>
        </a:spcBef>
        <a:spcAft>
          <a:spcPct val="0"/>
        </a:spcAft>
        <a:defRPr sz="2000" b="1">
          <a:solidFill>
            <a:schemeClr val="bg1"/>
          </a:solidFill>
          <a:latin typeface="Arial" charset="0"/>
          <a:ea typeface="Geneva" charset="0"/>
        </a:defRPr>
      </a:lvl8pPr>
      <a:lvl9pPr marL="1828800" algn="l" rtl="0" fontAlgn="base">
        <a:spcBef>
          <a:spcPct val="0"/>
        </a:spcBef>
        <a:spcAft>
          <a:spcPct val="0"/>
        </a:spcAft>
        <a:defRPr sz="2000" b="1">
          <a:solidFill>
            <a:schemeClr val="bg1"/>
          </a:solidFill>
          <a:latin typeface="Arial" charset="0"/>
          <a:ea typeface="Geneva" charset="0"/>
        </a:defRPr>
      </a:lvl9pPr>
    </p:titleStyle>
    <p:bodyStyle>
      <a:lvl1pPr marL="342900" indent="-342900" algn="l" rtl="0" eaLnBrk="0" fontAlgn="base" hangingPunct="0">
        <a:spcBef>
          <a:spcPct val="20000"/>
        </a:spcBef>
        <a:spcAft>
          <a:spcPct val="0"/>
        </a:spcAft>
        <a:buChar char="•"/>
        <a:defRPr>
          <a:solidFill>
            <a:schemeClr val="tx1"/>
          </a:solidFill>
          <a:latin typeface="+mn-lt"/>
          <a:ea typeface="+mn-ea"/>
          <a:cs typeface="Geneva" charset="0"/>
        </a:defRPr>
      </a:lvl1pPr>
      <a:lvl2pPr marL="742950" indent="-285750" algn="l" rtl="0" eaLnBrk="0" fontAlgn="base" hangingPunct="0">
        <a:spcBef>
          <a:spcPct val="20000"/>
        </a:spcBef>
        <a:spcAft>
          <a:spcPct val="0"/>
        </a:spcAft>
        <a:buChar char="–"/>
        <a:defRPr>
          <a:solidFill>
            <a:schemeClr val="tx1"/>
          </a:solidFill>
          <a:latin typeface="+mn-lt"/>
          <a:ea typeface="+mn-ea"/>
        </a:defRPr>
      </a:lvl2pPr>
      <a:lvl3pPr marL="1143000" indent="-228600" algn="l" rtl="0" eaLnBrk="0" fontAlgn="base" hangingPunct="0">
        <a:spcBef>
          <a:spcPct val="20000"/>
        </a:spcBef>
        <a:spcAft>
          <a:spcPct val="0"/>
        </a:spcAft>
        <a:buChar char="•"/>
        <a:defRPr>
          <a:solidFill>
            <a:schemeClr val="tx1"/>
          </a:solidFill>
          <a:latin typeface="+mn-lt"/>
          <a:ea typeface="+mn-ea"/>
        </a:defRPr>
      </a:lvl3pPr>
      <a:lvl4pPr marL="1600200" indent="-228600" algn="l" rtl="0" eaLnBrk="0" fontAlgn="base" hangingPunct="0">
        <a:spcBef>
          <a:spcPct val="20000"/>
        </a:spcBef>
        <a:spcAft>
          <a:spcPct val="0"/>
        </a:spcAft>
        <a:buChar char="–"/>
        <a:defRPr>
          <a:solidFill>
            <a:schemeClr val="tx1"/>
          </a:solidFill>
          <a:latin typeface="+mn-lt"/>
          <a:ea typeface="+mn-ea"/>
        </a:defRPr>
      </a:lvl4pPr>
      <a:lvl5pPr marL="2057400" indent="-228600" algn="l" rtl="0" eaLnBrk="0" fontAlgn="base" hangingPunct="0">
        <a:spcBef>
          <a:spcPct val="20000"/>
        </a:spcBef>
        <a:spcAft>
          <a:spcPct val="0"/>
        </a:spcAft>
        <a:buChar char="»"/>
        <a:defRPr>
          <a:solidFill>
            <a:schemeClr val="tx1"/>
          </a:solidFill>
          <a:latin typeface="+mn-lt"/>
          <a:ea typeface="+mn-ea"/>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p:bodyStyle>
    <p:otherStyle>
      <a:defPPr>
        <a:defRPr lang="da-DK"/>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8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3.xml"/><Relationship Id="rId1" Type="http://schemas.openxmlformats.org/officeDocument/2006/relationships/vmlDrawing" Target="../drawings/vmlDrawing1.vml"/><Relationship Id="rId6" Type="http://schemas.openxmlformats.org/officeDocument/2006/relationships/image" Target="../media/image18.emf"/><Relationship Id="rId5" Type="http://schemas.openxmlformats.org/officeDocument/2006/relationships/package" Target="../embeddings/Microsoft_PowerPoint_Presentation1.pptx"/><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type="subTitle" idx="1"/>
          </p:nvPr>
        </p:nvSpPr>
        <p:spPr>
          <a:xfrm>
            <a:off x="514350" y="2175164"/>
            <a:ext cx="7772400" cy="2770909"/>
          </a:xfrm>
          <a:noFill/>
        </p:spPr>
        <p:txBody>
          <a:bodyPr/>
          <a:lstStyle/>
          <a:p>
            <a:pPr algn="ctr" eaLnBrk="1" hangingPunct="1"/>
            <a:r>
              <a:rPr lang="da-DK" sz="3600" dirty="0" err="1" smtClean="0">
                <a:solidFill>
                  <a:schemeClr val="bg1"/>
                </a:solidFill>
              </a:rPr>
              <a:t>Sexual</a:t>
            </a:r>
            <a:r>
              <a:rPr lang="da-DK" sz="3600" dirty="0" smtClean="0">
                <a:solidFill>
                  <a:schemeClr val="bg1"/>
                </a:solidFill>
              </a:rPr>
              <a:t> </a:t>
            </a:r>
            <a:r>
              <a:rPr lang="da-DK" sz="3600" dirty="0" err="1" smtClean="0">
                <a:solidFill>
                  <a:schemeClr val="bg1"/>
                </a:solidFill>
              </a:rPr>
              <a:t>abuse</a:t>
            </a:r>
            <a:r>
              <a:rPr lang="da-DK" sz="3600" dirty="0" smtClean="0">
                <a:solidFill>
                  <a:schemeClr val="bg1"/>
                </a:solidFill>
              </a:rPr>
              <a:t> and </a:t>
            </a:r>
            <a:r>
              <a:rPr lang="da-DK" sz="3600" dirty="0" err="1" smtClean="0">
                <a:solidFill>
                  <a:schemeClr val="bg1"/>
                </a:solidFill>
              </a:rPr>
              <a:t>violence</a:t>
            </a:r>
            <a:r>
              <a:rPr lang="da-DK" sz="3600" dirty="0" smtClean="0">
                <a:solidFill>
                  <a:schemeClr val="bg1"/>
                </a:solidFill>
              </a:rPr>
              <a:t> </a:t>
            </a:r>
          </a:p>
          <a:p>
            <a:pPr algn="ctr" eaLnBrk="1" hangingPunct="1"/>
            <a:r>
              <a:rPr lang="da-DK" sz="3600" dirty="0" err="1" smtClean="0">
                <a:solidFill>
                  <a:schemeClr val="bg1"/>
                </a:solidFill>
              </a:rPr>
              <a:t>against</a:t>
            </a:r>
            <a:r>
              <a:rPr lang="da-DK" sz="3600" dirty="0" smtClean="0">
                <a:solidFill>
                  <a:schemeClr val="bg1"/>
                </a:solidFill>
              </a:rPr>
              <a:t> </a:t>
            </a:r>
            <a:r>
              <a:rPr lang="da-DK" sz="3600" smtClean="0">
                <a:solidFill>
                  <a:schemeClr val="bg1"/>
                </a:solidFill>
              </a:rPr>
              <a:t>children</a:t>
            </a:r>
            <a:endParaRPr lang="da-DK" sz="3600" dirty="0" smtClean="0">
              <a:solidFill>
                <a:schemeClr val="bg1"/>
              </a:solidFill>
            </a:endParaRPr>
          </a:p>
          <a:p>
            <a:pPr algn="ctr" eaLnBrk="1" hangingPunct="1"/>
            <a:endParaRPr lang="da-DK" sz="3200" dirty="0" smtClean="0">
              <a:solidFill>
                <a:schemeClr val="bg1"/>
              </a:solidFill>
            </a:endParaRPr>
          </a:p>
          <a:p>
            <a:pPr eaLnBrk="1" hangingPunct="1"/>
            <a:endParaRPr lang="da-DK" sz="3200" dirty="0" smtClean="0">
              <a:solidFill>
                <a:schemeClr val="bg1"/>
              </a:solidFill>
            </a:endParaRPr>
          </a:p>
          <a:p>
            <a:pPr eaLnBrk="1" hangingPunct="1"/>
            <a:endParaRPr lang="da-DK" b="1" i="1" dirty="0" smtClean="0"/>
          </a:p>
          <a:p>
            <a:pPr eaLnBrk="1" hangingPunct="1"/>
            <a:endParaRPr lang="da-DK" dirty="0" smtClean="0"/>
          </a:p>
          <a:p>
            <a:pPr eaLnBrk="1" hangingPunct="1"/>
            <a:endParaRPr lang="da-DK" dirty="0" smtClean="0">
              <a:solidFill>
                <a:schemeClr val="bg1"/>
              </a:solidFill>
            </a:endParaRPr>
          </a:p>
        </p:txBody>
      </p:sp>
    </p:spTree>
    <p:extLst>
      <p:ext uri="{BB962C8B-B14F-4D97-AF65-F5344CB8AC3E}">
        <p14:creationId xmlns:p14="http://schemas.microsoft.com/office/powerpoint/2010/main" val="39338290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318655"/>
            <a:ext cx="5662613" cy="948170"/>
          </a:xfrm>
        </p:spPr>
        <p:txBody>
          <a:bodyPr/>
          <a:lstStyle/>
          <a:p>
            <a:pPr eaLnBrk="1" hangingPunct="1"/>
            <a:r>
              <a:rPr lang="da-DK" sz="2400" dirty="0" err="1" smtClean="0">
                <a:latin typeface="Verdana" pitchFamily="34" charset="0"/>
              </a:rPr>
              <a:t>Why</a:t>
            </a:r>
            <a:r>
              <a:rPr lang="da-DK" sz="2400" dirty="0" smtClean="0">
                <a:latin typeface="Verdana" pitchFamily="34" charset="0"/>
              </a:rPr>
              <a:t> </a:t>
            </a:r>
            <a:r>
              <a:rPr lang="da-DK" sz="2400" dirty="0" err="1" smtClean="0">
                <a:latin typeface="Verdana" pitchFamily="34" charset="0"/>
              </a:rPr>
              <a:t>parents</a:t>
            </a:r>
            <a:r>
              <a:rPr lang="da-DK" sz="2400" dirty="0" smtClean="0">
                <a:latin typeface="Verdana" pitchFamily="34" charset="0"/>
              </a:rPr>
              <a:t> </a:t>
            </a:r>
            <a:r>
              <a:rPr lang="da-DK" sz="2400" dirty="0" err="1" smtClean="0">
                <a:latin typeface="Verdana" pitchFamily="34" charset="0"/>
              </a:rPr>
              <a:t>are</a:t>
            </a:r>
            <a:r>
              <a:rPr lang="da-DK" sz="2400" dirty="0" smtClean="0">
                <a:latin typeface="Verdana" pitchFamily="34" charset="0"/>
              </a:rPr>
              <a:t> </a:t>
            </a:r>
            <a:r>
              <a:rPr lang="da-DK" sz="2400" dirty="0" err="1" smtClean="0">
                <a:latin typeface="Verdana" pitchFamily="34" charset="0"/>
              </a:rPr>
              <a:t>violent</a:t>
            </a:r>
            <a:r>
              <a:rPr lang="da-DK" sz="2400" dirty="0" smtClean="0">
                <a:latin typeface="Verdana" pitchFamily="34" charset="0"/>
              </a:rPr>
              <a:t> </a:t>
            </a:r>
            <a:r>
              <a:rPr lang="da-DK" sz="2400" dirty="0" err="1" smtClean="0">
                <a:latin typeface="Verdana" pitchFamily="34" charset="0"/>
              </a:rPr>
              <a:t>towards</a:t>
            </a:r>
            <a:r>
              <a:rPr lang="da-DK" sz="2400" dirty="0" smtClean="0">
                <a:latin typeface="Verdana" pitchFamily="34" charset="0"/>
              </a:rPr>
              <a:t> </a:t>
            </a:r>
            <a:r>
              <a:rPr lang="da-DK" sz="2400" dirty="0" err="1" smtClean="0">
                <a:latin typeface="Verdana" pitchFamily="34" charset="0"/>
              </a:rPr>
              <a:t>their</a:t>
            </a:r>
            <a:r>
              <a:rPr lang="da-DK" sz="2400" dirty="0" smtClean="0">
                <a:latin typeface="Verdana" pitchFamily="34" charset="0"/>
              </a:rPr>
              <a:t> </a:t>
            </a:r>
            <a:r>
              <a:rPr lang="da-DK" sz="2400" dirty="0" err="1" smtClean="0">
                <a:latin typeface="Verdana" pitchFamily="34" charset="0"/>
              </a:rPr>
              <a:t>children</a:t>
            </a:r>
            <a:r>
              <a:rPr lang="da-DK" sz="2400" dirty="0" smtClean="0">
                <a:latin typeface="Verdana" pitchFamily="34" charset="0"/>
              </a:rPr>
              <a:t>?</a:t>
            </a:r>
          </a:p>
        </p:txBody>
      </p:sp>
      <p:sp>
        <p:nvSpPr>
          <p:cNvPr id="90115" name="Rectangle 3"/>
          <p:cNvSpPr>
            <a:spLocks noGrp="1" noChangeArrowheads="1"/>
          </p:cNvSpPr>
          <p:nvPr>
            <p:ph idx="1"/>
          </p:nvPr>
        </p:nvSpPr>
        <p:spPr>
          <a:xfrm>
            <a:off x="477838" y="1671638"/>
            <a:ext cx="7877175" cy="4119562"/>
          </a:xfrm>
        </p:spPr>
        <p:txBody>
          <a:bodyPr/>
          <a:lstStyle/>
          <a:p>
            <a:pPr eaLnBrk="1" hangingPunct="1"/>
            <a:r>
              <a:rPr lang="da-DK" sz="2000" dirty="0" err="1" smtClean="0"/>
              <a:t>Punishment</a:t>
            </a:r>
            <a:r>
              <a:rPr lang="da-DK" sz="2000" dirty="0" smtClean="0"/>
              <a:t> – as a part of ”</a:t>
            </a:r>
            <a:r>
              <a:rPr lang="da-DK" sz="2000" dirty="0" err="1" smtClean="0"/>
              <a:t>traditional</a:t>
            </a:r>
            <a:r>
              <a:rPr lang="da-DK" sz="2000" dirty="0" smtClean="0"/>
              <a:t>” </a:t>
            </a:r>
            <a:r>
              <a:rPr lang="da-DK" sz="2000" dirty="0" err="1" smtClean="0"/>
              <a:t>way</a:t>
            </a:r>
            <a:r>
              <a:rPr lang="da-DK" sz="2000" dirty="0" smtClean="0"/>
              <a:t> of </a:t>
            </a:r>
            <a:r>
              <a:rPr lang="da-DK" sz="2000" dirty="0" err="1" smtClean="0"/>
              <a:t>training</a:t>
            </a:r>
            <a:r>
              <a:rPr lang="da-DK" sz="2000" dirty="0" smtClean="0"/>
              <a:t>/ </a:t>
            </a:r>
            <a:r>
              <a:rPr lang="da-DK" sz="2000" dirty="0" err="1" smtClean="0"/>
              <a:t>teaching</a:t>
            </a:r>
            <a:endParaRPr lang="da-DK" sz="2000" dirty="0" smtClean="0"/>
          </a:p>
          <a:p>
            <a:pPr eaLnBrk="1" hangingPunct="1"/>
            <a:r>
              <a:rPr lang="da-DK" sz="2000" dirty="0" smtClean="0"/>
              <a:t>As repetition of </a:t>
            </a:r>
            <a:r>
              <a:rPr lang="da-DK" sz="2000" dirty="0" err="1" smtClean="0"/>
              <a:t>own</a:t>
            </a:r>
            <a:r>
              <a:rPr lang="da-DK" sz="2000" dirty="0" smtClean="0"/>
              <a:t> </a:t>
            </a:r>
            <a:r>
              <a:rPr lang="da-DK" sz="2000" dirty="0" err="1" smtClean="0"/>
              <a:t>expiriences</a:t>
            </a:r>
            <a:endParaRPr lang="da-DK" sz="2000" dirty="0" smtClean="0"/>
          </a:p>
          <a:p>
            <a:pPr eaLnBrk="1" hangingPunct="1"/>
            <a:r>
              <a:rPr lang="da-DK" sz="2000" dirty="0" err="1" smtClean="0"/>
              <a:t>Powerlesness</a:t>
            </a:r>
            <a:endParaRPr lang="da-DK" sz="2000" dirty="0" smtClean="0"/>
          </a:p>
          <a:p>
            <a:pPr eaLnBrk="1" hangingPunct="1"/>
            <a:r>
              <a:rPr lang="da-DK" sz="2000" dirty="0" err="1" smtClean="0"/>
              <a:t>Shorter</a:t>
            </a:r>
            <a:r>
              <a:rPr lang="da-DK" sz="2000" dirty="0" smtClean="0"/>
              <a:t> or longer </a:t>
            </a:r>
            <a:r>
              <a:rPr lang="da-DK" sz="2000" dirty="0" err="1" smtClean="0"/>
              <a:t>crises</a:t>
            </a:r>
            <a:r>
              <a:rPr lang="da-DK" sz="2000" dirty="0" smtClean="0"/>
              <a:t> </a:t>
            </a:r>
            <a:r>
              <a:rPr lang="da-DK" sz="2000" dirty="0" err="1" smtClean="0"/>
              <a:t>related</a:t>
            </a:r>
            <a:r>
              <a:rPr lang="da-DK" sz="2000" dirty="0" smtClean="0"/>
              <a:t> to</a:t>
            </a:r>
          </a:p>
          <a:p>
            <a:pPr lvl="1" eaLnBrk="1" hangingPunct="1"/>
            <a:r>
              <a:rPr lang="da-DK" sz="2000" dirty="0" err="1" smtClean="0"/>
              <a:t>Unemployment</a:t>
            </a:r>
            <a:r>
              <a:rPr lang="da-DK" sz="2000" dirty="0" smtClean="0"/>
              <a:t>, </a:t>
            </a:r>
            <a:r>
              <a:rPr lang="da-DK" sz="2000" dirty="0" err="1" smtClean="0"/>
              <a:t>economy</a:t>
            </a:r>
            <a:r>
              <a:rPr lang="da-DK" sz="2000" dirty="0" smtClean="0"/>
              <a:t> og </a:t>
            </a:r>
            <a:r>
              <a:rPr lang="da-DK" sz="2000" dirty="0" err="1" smtClean="0"/>
              <a:t>housing</a:t>
            </a:r>
            <a:endParaRPr lang="da-DK" sz="2000" dirty="0" smtClean="0"/>
          </a:p>
          <a:p>
            <a:pPr lvl="1" eaLnBrk="1" hangingPunct="1"/>
            <a:r>
              <a:rPr lang="da-DK" sz="2000" dirty="0" smtClean="0"/>
              <a:t>A </a:t>
            </a:r>
            <a:r>
              <a:rPr lang="da-DK" sz="2000" dirty="0" err="1" smtClean="0"/>
              <a:t>high</a:t>
            </a:r>
            <a:r>
              <a:rPr lang="da-DK" sz="2000" dirty="0" smtClean="0"/>
              <a:t> </a:t>
            </a:r>
            <a:r>
              <a:rPr lang="da-DK" sz="2000" dirty="0" err="1" smtClean="0"/>
              <a:t>level</a:t>
            </a:r>
            <a:r>
              <a:rPr lang="da-DK" sz="2000" dirty="0" smtClean="0"/>
              <a:t> of </a:t>
            </a:r>
            <a:r>
              <a:rPr lang="da-DK" sz="2000" dirty="0" err="1" smtClean="0"/>
              <a:t>violence</a:t>
            </a:r>
            <a:r>
              <a:rPr lang="da-DK" sz="2000" dirty="0" smtClean="0"/>
              <a:t> in the </a:t>
            </a:r>
            <a:r>
              <a:rPr lang="da-DK" sz="2000" dirty="0" err="1" smtClean="0"/>
              <a:t>family</a:t>
            </a:r>
            <a:endParaRPr lang="da-DK" dirty="0" smtClean="0"/>
          </a:p>
          <a:p>
            <a:pPr eaLnBrk="1" hangingPunct="1"/>
            <a:r>
              <a:rPr lang="da-DK" sz="2000" dirty="0" smtClean="0"/>
              <a:t>More permanent </a:t>
            </a:r>
            <a:r>
              <a:rPr lang="da-DK" sz="2000" dirty="0" err="1" smtClean="0"/>
              <a:t>psycho</a:t>
            </a:r>
            <a:r>
              <a:rPr lang="da-DK" sz="2000" dirty="0" smtClean="0"/>
              <a:t>-social problems</a:t>
            </a:r>
          </a:p>
          <a:p>
            <a:pPr lvl="1" eaLnBrk="1" hangingPunct="1"/>
            <a:r>
              <a:rPr lang="da-DK" sz="2000" dirty="0" smtClean="0"/>
              <a:t>(</a:t>
            </a:r>
            <a:r>
              <a:rPr lang="da-DK" sz="2000" dirty="0" err="1" smtClean="0"/>
              <a:t>Alcohol</a:t>
            </a:r>
            <a:r>
              <a:rPr lang="da-DK" sz="2000" dirty="0" smtClean="0"/>
              <a:t>) </a:t>
            </a:r>
            <a:r>
              <a:rPr lang="da-DK" sz="2000" dirty="0" err="1" smtClean="0"/>
              <a:t>abuse</a:t>
            </a:r>
            <a:endParaRPr lang="da-DK" sz="2000" dirty="0" smtClean="0"/>
          </a:p>
          <a:p>
            <a:pPr lvl="1" eaLnBrk="1" hangingPunct="1"/>
            <a:r>
              <a:rPr lang="da-DK" sz="2000" dirty="0" err="1" smtClean="0"/>
              <a:t>Psychological</a:t>
            </a:r>
            <a:r>
              <a:rPr lang="da-DK" sz="2000" dirty="0" smtClean="0"/>
              <a:t> problems</a:t>
            </a:r>
          </a:p>
          <a:p>
            <a:pPr lvl="1" eaLnBrk="1" hangingPunct="1"/>
            <a:r>
              <a:rPr lang="da-DK" sz="2000" dirty="0" err="1"/>
              <a:t>Immaturity</a:t>
            </a:r>
            <a:r>
              <a:rPr lang="da-DK" sz="2000" dirty="0"/>
              <a:t> </a:t>
            </a:r>
            <a:r>
              <a:rPr lang="da-DK" sz="2000" dirty="0" smtClean="0"/>
              <a:t>or mental </a:t>
            </a:r>
            <a:r>
              <a:rPr lang="da-DK" sz="2000" dirty="0" err="1" smtClean="0"/>
              <a:t>disabilities</a:t>
            </a:r>
            <a:endParaRPr lang="da-DK" sz="2000" dirty="0" smtClean="0"/>
          </a:p>
          <a:p>
            <a:pPr lvl="1" eaLnBrk="1" hangingPunct="1"/>
            <a:r>
              <a:rPr lang="da-DK" sz="2000" dirty="0" smtClean="0"/>
              <a:t>Trauma, </a:t>
            </a:r>
            <a:r>
              <a:rPr lang="da-DK" sz="2000" dirty="0" err="1" smtClean="0"/>
              <a:t>psychoses</a:t>
            </a:r>
            <a:endParaRPr lang="da-DK" sz="2000" dirty="0" smtClean="0"/>
          </a:p>
          <a:p>
            <a:pPr eaLnBrk="1" hangingPunct="1">
              <a:buFontTx/>
              <a:buNone/>
            </a:pPr>
            <a:endParaRPr lang="da-DK" sz="2800" dirty="0" smtClean="0"/>
          </a:p>
        </p:txBody>
      </p:sp>
    </p:spTree>
    <p:extLst>
      <p:ext uri="{BB962C8B-B14F-4D97-AF65-F5344CB8AC3E}">
        <p14:creationId xmlns:p14="http://schemas.microsoft.com/office/powerpoint/2010/main" val="266047220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2400" dirty="0" err="1" smtClean="0"/>
              <a:t>Group-reflection</a:t>
            </a:r>
            <a:endParaRPr lang="da-DK" sz="2400" dirty="0"/>
          </a:p>
        </p:txBody>
      </p:sp>
      <p:sp>
        <p:nvSpPr>
          <p:cNvPr id="3" name="Pladsholder til indhold 2"/>
          <p:cNvSpPr>
            <a:spLocks noGrp="1"/>
          </p:cNvSpPr>
          <p:nvPr>
            <p:ph idx="1"/>
          </p:nvPr>
        </p:nvSpPr>
        <p:spPr>
          <a:xfrm>
            <a:off x="457200" y="1866901"/>
            <a:ext cx="8229600" cy="4259262"/>
          </a:xfrm>
        </p:spPr>
        <p:txBody>
          <a:bodyPr/>
          <a:lstStyle/>
          <a:p>
            <a:r>
              <a:rPr lang="da-DK" sz="2400" dirty="0" err="1" smtClean="0"/>
              <a:t>What</a:t>
            </a:r>
            <a:r>
              <a:rPr lang="da-DK" sz="2400" dirty="0" smtClean="0"/>
              <a:t> is </a:t>
            </a:r>
            <a:r>
              <a:rPr lang="da-DK" sz="2400" dirty="0" err="1" smtClean="0"/>
              <a:t>violence</a:t>
            </a:r>
            <a:r>
              <a:rPr lang="da-DK" sz="2400" dirty="0" smtClean="0"/>
              <a:t> </a:t>
            </a:r>
            <a:r>
              <a:rPr lang="da-DK" sz="2400" dirty="0" err="1" smtClean="0"/>
              <a:t>against</a:t>
            </a:r>
            <a:r>
              <a:rPr lang="da-DK" sz="2400" dirty="0" smtClean="0"/>
              <a:t> </a:t>
            </a:r>
            <a:r>
              <a:rPr lang="da-DK" sz="2400" dirty="0" err="1" smtClean="0"/>
              <a:t>children</a:t>
            </a:r>
            <a:r>
              <a:rPr lang="da-DK" sz="2400" dirty="0" smtClean="0"/>
              <a:t> in </a:t>
            </a:r>
            <a:r>
              <a:rPr lang="da-DK" sz="2400" dirty="0" err="1" smtClean="0"/>
              <a:t>Kyrgyzstan</a:t>
            </a:r>
            <a:r>
              <a:rPr lang="da-DK" sz="2400" dirty="0" smtClean="0"/>
              <a:t>?</a:t>
            </a:r>
          </a:p>
          <a:p>
            <a:endParaRPr lang="da-DK" sz="2400" dirty="0" smtClean="0"/>
          </a:p>
          <a:p>
            <a:r>
              <a:rPr lang="da-DK" sz="2400" dirty="0" err="1" smtClean="0"/>
              <a:t>How</a:t>
            </a:r>
            <a:r>
              <a:rPr lang="da-DK" sz="2400" dirty="0" smtClean="0"/>
              <a:t> </a:t>
            </a:r>
            <a:r>
              <a:rPr lang="da-DK" sz="2400" dirty="0" err="1" smtClean="0"/>
              <a:t>would</a:t>
            </a:r>
            <a:r>
              <a:rPr lang="da-DK" sz="2400" dirty="0" smtClean="0"/>
              <a:t> </a:t>
            </a:r>
            <a:r>
              <a:rPr lang="da-DK" sz="2400" dirty="0" err="1" smtClean="0"/>
              <a:t>You</a:t>
            </a:r>
            <a:r>
              <a:rPr lang="da-DK" sz="2400" dirty="0" smtClean="0"/>
              <a:t> </a:t>
            </a:r>
            <a:r>
              <a:rPr lang="da-DK" sz="2400" dirty="0" err="1" smtClean="0"/>
              <a:t>define</a:t>
            </a:r>
            <a:r>
              <a:rPr lang="da-DK" sz="2400" dirty="0" smtClean="0"/>
              <a:t> </a:t>
            </a:r>
            <a:r>
              <a:rPr lang="da-DK" sz="2400" dirty="0" err="1" smtClean="0"/>
              <a:t>violence</a:t>
            </a:r>
            <a:r>
              <a:rPr lang="da-DK" sz="2400" dirty="0" smtClean="0"/>
              <a:t> </a:t>
            </a:r>
            <a:r>
              <a:rPr lang="da-DK" sz="2400" dirty="0" err="1" smtClean="0"/>
              <a:t>against</a:t>
            </a:r>
            <a:r>
              <a:rPr lang="da-DK" sz="2400" dirty="0" smtClean="0"/>
              <a:t> </a:t>
            </a:r>
            <a:r>
              <a:rPr lang="da-DK" sz="2400" dirty="0" err="1" smtClean="0"/>
              <a:t>children</a:t>
            </a:r>
            <a:r>
              <a:rPr lang="da-DK" sz="2400" dirty="0" smtClean="0"/>
              <a:t> in </a:t>
            </a:r>
            <a:r>
              <a:rPr lang="da-DK" sz="2400" dirty="0" err="1" smtClean="0"/>
              <a:t>Your</a:t>
            </a:r>
            <a:r>
              <a:rPr lang="da-DK" sz="2400" dirty="0" smtClean="0"/>
              <a:t> </a:t>
            </a:r>
            <a:r>
              <a:rPr lang="da-DK" sz="2400" dirty="0" err="1" smtClean="0"/>
              <a:t>understanding</a:t>
            </a:r>
            <a:r>
              <a:rPr lang="da-DK" sz="2400" dirty="0" smtClean="0"/>
              <a:t> and </a:t>
            </a:r>
            <a:r>
              <a:rPr lang="da-DK" sz="2400" dirty="0" err="1" smtClean="0"/>
              <a:t>context</a:t>
            </a:r>
            <a:r>
              <a:rPr lang="da-DK" sz="2400" dirty="0" smtClean="0"/>
              <a:t>?</a:t>
            </a:r>
            <a:endParaRPr lang="da-DK"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2400" dirty="0" err="1" smtClean="0"/>
              <a:t>Children’s</a:t>
            </a:r>
            <a:r>
              <a:rPr lang="da-DK" sz="2400" dirty="0" smtClean="0"/>
              <a:t> </a:t>
            </a:r>
            <a:r>
              <a:rPr lang="da-DK" sz="2400" dirty="0" err="1" smtClean="0"/>
              <a:t>sexuality</a:t>
            </a:r>
            <a:endParaRPr lang="da-DK" sz="2400" dirty="0"/>
          </a:p>
        </p:txBody>
      </p:sp>
      <p:sp>
        <p:nvSpPr>
          <p:cNvPr id="3" name="Pladsholder til indhold 2"/>
          <p:cNvSpPr>
            <a:spLocks noGrp="1"/>
          </p:cNvSpPr>
          <p:nvPr>
            <p:ph idx="1"/>
          </p:nvPr>
        </p:nvSpPr>
        <p:spPr>
          <a:xfrm>
            <a:off x="457200" y="1790699"/>
            <a:ext cx="8229600" cy="4335463"/>
          </a:xfrm>
        </p:spPr>
        <p:txBody>
          <a:bodyPr/>
          <a:lstStyle/>
          <a:p>
            <a:r>
              <a:rPr lang="da-DK" sz="2000" dirty="0" err="1" smtClean="0"/>
              <a:t>We</a:t>
            </a:r>
            <a:r>
              <a:rPr lang="da-DK" sz="2000" dirty="0" smtClean="0"/>
              <a:t> </a:t>
            </a:r>
            <a:r>
              <a:rPr lang="da-DK" sz="2000" dirty="0" err="1" smtClean="0"/>
              <a:t>are</a:t>
            </a:r>
            <a:r>
              <a:rPr lang="da-DK" sz="2000" dirty="0" smtClean="0"/>
              <a:t> </a:t>
            </a:r>
            <a:r>
              <a:rPr lang="da-DK" sz="2000" dirty="0" err="1" smtClean="0"/>
              <a:t>going</a:t>
            </a:r>
            <a:r>
              <a:rPr lang="da-DK" sz="2000" dirty="0" smtClean="0"/>
              <a:t> to talk </a:t>
            </a:r>
            <a:r>
              <a:rPr lang="da-DK" sz="2000" dirty="0" err="1" smtClean="0"/>
              <a:t>about</a:t>
            </a:r>
            <a:r>
              <a:rPr lang="da-DK" sz="2000" dirty="0" smtClean="0"/>
              <a:t> </a:t>
            </a:r>
            <a:r>
              <a:rPr lang="da-DK" sz="2000" dirty="0" err="1" smtClean="0"/>
              <a:t>sexual</a:t>
            </a:r>
            <a:r>
              <a:rPr lang="da-DK" sz="2000" dirty="0" smtClean="0"/>
              <a:t> </a:t>
            </a:r>
            <a:r>
              <a:rPr lang="da-DK" sz="2000" dirty="0" err="1" smtClean="0"/>
              <a:t>abuse</a:t>
            </a:r>
            <a:r>
              <a:rPr lang="da-DK" sz="2000" dirty="0" smtClean="0"/>
              <a:t> – but the </a:t>
            </a:r>
            <a:r>
              <a:rPr lang="da-DK" sz="2000" dirty="0" err="1" smtClean="0"/>
              <a:t>child</a:t>
            </a:r>
            <a:r>
              <a:rPr lang="da-DK" sz="2000" dirty="0" smtClean="0"/>
              <a:t> </a:t>
            </a:r>
            <a:r>
              <a:rPr lang="da-DK" sz="2000" dirty="0" err="1" smtClean="0"/>
              <a:t>does</a:t>
            </a:r>
            <a:r>
              <a:rPr lang="da-DK" sz="2000" dirty="0" smtClean="0"/>
              <a:t> not </a:t>
            </a:r>
            <a:r>
              <a:rPr lang="da-DK" sz="2000" dirty="0" err="1" smtClean="0"/>
              <a:t>know</a:t>
            </a:r>
            <a:r>
              <a:rPr lang="da-DK" sz="2000" dirty="0" smtClean="0"/>
              <a:t> </a:t>
            </a:r>
            <a:r>
              <a:rPr lang="da-DK" sz="2000" dirty="0" err="1" smtClean="0"/>
              <a:t>about</a:t>
            </a:r>
            <a:r>
              <a:rPr lang="da-DK" sz="2000" dirty="0" smtClean="0"/>
              <a:t> </a:t>
            </a:r>
            <a:r>
              <a:rPr lang="da-DK" sz="2000" dirty="0" err="1" smtClean="0"/>
              <a:t>sexuality</a:t>
            </a:r>
            <a:r>
              <a:rPr lang="da-DK" sz="2000" dirty="0" smtClean="0"/>
              <a:t> in a </a:t>
            </a:r>
            <a:r>
              <a:rPr lang="da-DK" sz="2000" dirty="0" err="1" smtClean="0"/>
              <a:t>adult</a:t>
            </a:r>
            <a:r>
              <a:rPr lang="da-DK" sz="2000" dirty="0" smtClean="0"/>
              <a:t> </a:t>
            </a:r>
            <a:r>
              <a:rPr lang="da-DK" sz="2000" dirty="0" err="1" smtClean="0"/>
              <a:t>way</a:t>
            </a:r>
            <a:r>
              <a:rPr lang="da-DK" sz="2000" dirty="0" smtClean="0"/>
              <a:t> and </a:t>
            </a:r>
            <a:r>
              <a:rPr lang="da-DK" sz="2000" dirty="0" err="1" smtClean="0"/>
              <a:t>does</a:t>
            </a:r>
            <a:r>
              <a:rPr lang="da-DK" sz="2000" dirty="0" smtClean="0"/>
              <a:t> not </a:t>
            </a:r>
            <a:r>
              <a:rPr lang="da-DK" sz="2000" dirty="0" err="1" smtClean="0"/>
              <a:t>know</a:t>
            </a:r>
            <a:r>
              <a:rPr lang="da-DK" sz="2000" dirty="0" smtClean="0"/>
              <a:t> </a:t>
            </a:r>
            <a:r>
              <a:rPr lang="da-DK" sz="2000" dirty="0" err="1" smtClean="0"/>
              <a:t>about</a:t>
            </a:r>
            <a:r>
              <a:rPr lang="da-DK" sz="2000" dirty="0" smtClean="0"/>
              <a:t>  </a:t>
            </a:r>
            <a:r>
              <a:rPr lang="da-DK" sz="2000" dirty="0" err="1" smtClean="0"/>
              <a:t>sexual</a:t>
            </a:r>
            <a:r>
              <a:rPr lang="da-DK" sz="2000" dirty="0" smtClean="0"/>
              <a:t> </a:t>
            </a:r>
            <a:r>
              <a:rPr lang="da-DK" sz="2000" dirty="0" err="1" smtClean="0"/>
              <a:t>abuse</a:t>
            </a:r>
            <a:r>
              <a:rPr lang="da-DK" sz="2000" dirty="0" smtClean="0"/>
              <a:t>.</a:t>
            </a:r>
          </a:p>
          <a:p>
            <a:r>
              <a:rPr lang="da-DK" sz="2000" dirty="0" err="1" smtClean="0"/>
              <a:t>Both</a:t>
            </a:r>
            <a:r>
              <a:rPr lang="da-DK" sz="2000" dirty="0" smtClean="0"/>
              <a:t> the </a:t>
            </a:r>
            <a:r>
              <a:rPr lang="da-DK" sz="2000" dirty="0" err="1" smtClean="0"/>
              <a:t>child</a:t>
            </a:r>
            <a:r>
              <a:rPr lang="da-DK" sz="2000" dirty="0" smtClean="0"/>
              <a:t> has to </a:t>
            </a:r>
            <a:r>
              <a:rPr lang="da-DK" sz="2000" dirty="0" err="1" smtClean="0"/>
              <a:t>learn</a:t>
            </a:r>
            <a:r>
              <a:rPr lang="da-DK" sz="2000" dirty="0" smtClean="0"/>
              <a:t> from the </a:t>
            </a:r>
            <a:r>
              <a:rPr lang="da-DK" sz="2000" dirty="0" err="1" smtClean="0"/>
              <a:t>adults</a:t>
            </a:r>
            <a:r>
              <a:rPr lang="da-DK" sz="2000" dirty="0" smtClean="0"/>
              <a:t>.</a:t>
            </a:r>
          </a:p>
          <a:p>
            <a:r>
              <a:rPr lang="da-DK" sz="2000" dirty="0" err="1" smtClean="0"/>
              <a:t>That</a:t>
            </a:r>
            <a:r>
              <a:rPr lang="da-DK" sz="2000" dirty="0" smtClean="0"/>
              <a:t> it </a:t>
            </a:r>
            <a:r>
              <a:rPr lang="da-DK" sz="2000" dirty="0" err="1" smtClean="0"/>
              <a:t>what</a:t>
            </a:r>
            <a:r>
              <a:rPr lang="da-DK" sz="2000" dirty="0" smtClean="0"/>
              <a:t> </a:t>
            </a:r>
            <a:r>
              <a:rPr lang="da-DK" sz="2000" dirty="0" err="1" smtClean="0"/>
              <a:t>makes</a:t>
            </a:r>
            <a:r>
              <a:rPr lang="da-DK" sz="2000" dirty="0" smtClean="0"/>
              <a:t> </a:t>
            </a:r>
            <a:r>
              <a:rPr lang="da-DK" sz="2000" dirty="0" err="1" smtClean="0"/>
              <a:t>sexual</a:t>
            </a:r>
            <a:r>
              <a:rPr lang="da-DK" sz="2000" dirty="0" smtClean="0"/>
              <a:t> </a:t>
            </a:r>
            <a:r>
              <a:rPr lang="da-DK" sz="2000" dirty="0" err="1" smtClean="0"/>
              <a:t>abuse</a:t>
            </a:r>
            <a:r>
              <a:rPr lang="da-DK" sz="2000" dirty="0" smtClean="0"/>
              <a:t> to </a:t>
            </a:r>
            <a:r>
              <a:rPr lang="da-DK" sz="2000" dirty="0" err="1" smtClean="0"/>
              <a:t>children</a:t>
            </a:r>
            <a:r>
              <a:rPr lang="da-DK" sz="2000" dirty="0" smtClean="0"/>
              <a:t> so </a:t>
            </a:r>
            <a:r>
              <a:rPr lang="da-DK" sz="2000" dirty="0" err="1" smtClean="0"/>
              <a:t>difficult</a:t>
            </a:r>
            <a:endParaRPr lang="da-DK"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el 1"/>
          <p:cNvSpPr>
            <a:spLocks noGrp="1"/>
          </p:cNvSpPr>
          <p:nvPr>
            <p:ph type="title"/>
          </p:nvPr>
        </p:nvSpPr>
        <p:spPr>
          <a:xfrm>
            <a:off x="457200" y="457200"/>
            <a:ext cx="5662613" cy="539750"/>
          </a:xfrm>
        </p:spPr>
        <p:txBody>
          <a:bodyPr/>
          <a:lstStyle/>
          <a:p>
            <a:r>
              <a:rPr lang="da-DK" dirty="0" err="1" smtClean="0"/>
              <a:t>Sexuality</a:t>
            </a:r>
            <a:r>
              <a:rPr lang="da-DK" dirty="0" smtClean="0"/>
              <a:t>, WHO</a:t>
            </a:r>
          </a:p>
        </p:txBody>
      </p:sp>
      <p:sp>
        <p:nvSpPr>
          <p:cNvPr id="3" name="Pladsholder til indhold 2"/>
          <p:cNvSpPr>
            <a:spLocks noGrp="1"/>
          </p:cNvSpPr>
          <p:nvPr>
            <p:ph idx="1"/>
          </p:nvPr>
        </p:nvSpPr>
        <p:spPr>
          <a:xfrm>
            <a:off x="457200" y="1600200"/>
            <a:ext cx="8229600" cy="4525963"/>
          </a:xfrm>
          <a:extLst>
            <a:ext uri="{FAA26D3D-D897-4be2-8F04-BA451C77F1D7}"/>
          </a:extLst>
        </p:spPr>
        <p:txBody>
          <a:bodyPr/>
          <a:lstStyle/>
          <a:p>
            <a:pPr marL="0" indent="0" fontAlgn="t">
              <a:lnSpc>
                <a:spcPct val="115000"/>
              </a:lnSpc>
              <a:spcAft>
                <a:spcPts val="0"/>
              </a:spcAft>
              <a:buNone/>
            </a:pPr>
            <a:r>
              <a:rPr lang="da-DK" u="sng" dirty="0" err="1" smtClean="0">
                <a:solidFill>
                  <a:srgbClr val="222222"/>
                </a:solidFill>
                <a:ea typeface="Calibri"/>
                <a:cs typeface="Times New Roman"/>
              </a:rPr>
              <a:t>Sexuality</a:t>
            </a:r>
            <a:r>
              <a:rPr lang="da-DK" u="sng" dirty="0" smtClean="0">
                <a:solidFill>
                  <a:srgbClr val="222222"/>
                </a:solidFill>
                <a:ea typeface="Calibri"/>
                <a:cs typeface="Times New Roman"/>
              </a:rPr>
              <a:t> </a:t>
            </a:r>
            <a:r>
              <a:rPr lang="da-DK" u="sng" dirty="0">
                <a:solidFill>
                  <a:srgbClr val="222222"/>
                </a:solidFill>
                <a:ea typeface="Calibri"/>
                <a:cs typeface="Times New Roman"/>
              </a:rPr>
              <a:t>is an integral part of </a:t>
            </a:r>
            <a:r>
              <a:rPr lang="da-DK" u="sng" dirty="0" err="1">
                <a:solidFill>
                  <a:srgbClr val="222222"/>
                </a:solidFill>
                <a:ea typeface="Calibri"/>
                <a:cs typeface="Times New Roman"/>
              </a:rPr>
              <a:t>every</a:t>
            </a:r>
            <a:r>
              <a:rPr lang="da-DK" u="sng" dirty="0">
                <a:solidFill>
                  <a:srgbClr val="222222"/>
                </a:solidFill>
                <a:ea typeface="Calibri"/>
                <a:cs typeface="Times New Roman"/>
              </a:rPr>
              <a:t> </a:t>
            </a:r>
            <a:r>
              <a:rPr lang="da-DK" u="sng" dirty="0" err="1">
                <a:solidFill>
                  <a:srgbClr val="222222"/>
                </a:solidFill>
                <a:ea typeface="Calibri"/>
                <a:cs typeface="Times New Roman"/>
              </a:rPr>
              <a:t>person's</a:t>
            </a:r>
            <a:r>
              <a:rPr lang="da-DK" u="sng" dirty="0">
                <a:solidFill>
                  <a:srgbClr val="222222"/>
                </a:solidFill>
                <a:ea typeface="Calibri"/>
                <a:cs typeface="Times New Roman"/>
              </a:rPr>
              <a:t> personality</a:t>
            </a:r>
            <a:r>
              <a:rPr lang="da-DK" dirty="0">
                <a:solidFill>
                  <a:srgbClr val="222222"/>
                </a:solidFill>
                <a:ea typeface="Calibri"/>
                <a:cs typeface="Times New Roman"/>
              </a:rPr>
              <a:t>. It is a basic </a:t>
            </a:r>
            <a:r>
              <a:rPr lang="da-DK" dirty="0" err="1">
                <a:solidFill>
                  <a:srgbClr val="222222"/>
                </a:solidFill>
                <a:ea typeface="Calibri"/>
                <a:cs typeface="Times New Roman"/>
              </a:rPr>
              <a:t>need</a:t>
            </a:r>
            <a:r>
              <a:rPr lang="da-DK" dirty="0">
                <a:solidFill>
                  <a:srgbClr val="222222"/>
                </a:solidFill>
                <a:ea typeface="Calibri"/>
                <a:cs typeface="Times New Roman"/>
              </a:rPr>
              <a:t> and an </a:t>
            </a:r>
            <a:r>
              <a:rPr lang="da-DK" dirty="0" err="1">
                <a:solidFill>
                  <a:srgbClr val="222222"/>
                </a:solidFill>
                <a:ea typeface="Calibri"/>
                <a:cs typeface="Times New Roman"/>
              </a:rPr>
              <a:t>aspect</a:t>
            </a:r>
            <a:r>
              <a:rPr lang="da-DK" dirty="0">
                <a:solidFill>
                  <a:srgbClr val="222222"/>
                </a:solidFill>
                <a:ea typeface="Calibri"/>
                <a:cs typeface="Times New Roman"/>
              </a:rPr>
              <a:t> of </a:t>
            </a:r>
            <a:r>
              <a:rPr lang="da-DK" dirty="0" err="1">
                <a:solidFill>
                  <a:srgbClr val="222222"/>
                </a:solidFill>
                <a:ea typeface="Calibri"/>
                <a:cs typeface="Times New Roman"/>
              </a:rPr>
              <a:t>being</a:t>
            </a:r>
            <a:r>
              <a:rPr lang="da-DK" dirty="0">
                <a:solidFill>
                  <a:srgbClr val="222222"/>
                </a:solidFill>
                <a:ea typeface="Calibri"/>
                <a:cs typeface="Times New Roman"/>
              </a:rPr>
              <a:t> human </a:t>
            </a:r>
            <a:r>
              <a:rPr lang="da-DK" dirty="0" err="1">
                <a:solidFill>
                  <a:srgbClr val="222222"/>
                </a:solidFill>
                <a:ea typeface="Calibri"/>
                <a:cs typeface="Times New Roman"/>
              </a:rPr>
              <a:t>that</a:t>
            </a:r>
            <a:r>
              <a:rPr lang="da-DK" dirty="0">
                <a:solidFill>
                  <a:srgbClr val="222222"/>
                </a:solidFill>
                <a:ea typeface="Calibri"/>
                <a:cs typeface="Times New Roman"/>
              </a:rPr>
              <a:t> </a:t>
            </a:r>
            <a:r>
              <a:rPr lang="da-DK" dirty="0" err="1">
                <a:solidFill>
                  <a:srgbClr val="222222"/>
                </a:solidFill>
                <a:ea typeface="Calibri"/>
                <a:cs typeface="Times New Roman"/>
              </a:rPr>
              <a:t>can</a:t>
            </a:r>
            <a:r>
              <a:rPr lang="da-DK" dirty="0">
                <a:solidFill>
                  <a:srgbClr val="222222"/>
                </a:solidFill>
                <a:ea typeface="Calibri"/>
                <a:cs typeface="Times New Roman"/>
              </a:rPr>
              <a:t> not </a:t>
            </a:r>
            <a:r>
              <a:rPr lang="da-DK" dirty="0" err="1">
                <a:solidFill>
                  <a:srgbClr val="222222"/>
                </a:solidFill>
                <a:ea typeface="Calibri"/>
                <a:cs typeface="Times New Roman"/>
              </a:rPr>
              <a:t>be</a:t>
            </a:r>
            <a:r>
              <a:rPr lang="da-DK" dirty="0">
                <a:solidFill>
                  <a:srgbClr val="222222"/>
                </a:solidFill>
                <a:ea typeface="Calibri"/>
                <a:cs typeface="Times New Roman"/>
              </a:rPr>
              <a:t> </a:t>
            </a:r>
            <a:r>
              <a:rPr lang="da-DK" dirty="0" err="1">
                <a:solidFill>
                  <a:srgbClr val="222222"/>
                </a:solidFill>
                <a:ea typeface="Calibri"/>
                <a:cs typeface="Times New Roman"/>
              </a:rPr>
              <a:t>separated</a:t>
            </a:r>
            <a:r>
              <a:rPr lang="da-DK" dirty="0">
                <a:solidFill>
                  <a:srgbClr val="222222"/>
                </a:solidFill>
                <a:ea typeface="Calibri"/>
                <a:cs typeface="Times New Roman"/>
              </a:rPr>
              <a:t> from </a:t>
            </a:r>
            <a:r>
              <a:rPr lang="da-DK" dirty="0" err="1">
                <a:solidFill>
                  <a:srgbClr val="222222"/>
                </a:solidFill>
                <a:ea typeface="Calibri"/>
                <a:cs typeface="Times New Roman"/>
              </a:rPr>
              <a:t>other</a:t>
            </a:r>
            <a:r>
              <a:rPr lang="da-DK" dirty="0">
                <a:solidFill>
                  <a:srgbClr val="222222"/>
                </a:solidFill>
                <a:ea typeface="Calibri"/>
                <a:cs typeface="Times New Roman"/>
              </a:rPr>
              <a:t> </a:t>
            </a:r>
            <a:r>
              <a:rPr lang="da-DK" dirty="0" err="1">
                <a:solidFill>
                  <a:srgbClr val="222222"/>
                </a:solidFill>
                <a:ea typeface="Calibri"/>
                <a:cs typeface="Times New Roman"/>
              </a:rPr>
              <a:t>aspects</a:t>
            </a:r>
            <a:r>
              <a:rPr lang="da-DK" dirty="0">
                <a:solidFill>
                  <a:srgbClr val="222222"/>
                </a:solidFill>
                <a:ea typeface="Calibri"/>
                <a:cs typeface="Times New Roman"/>
              </a:rPr>
              <a:t> of </a:t>
            </a:r>
            <a:r>
              <a:rPr lang="da-DK" dirty="0" err="1">
                <a:solidFill>
                  <a:srgbClr val="222222"/>
                </a:solidFill>
                <a:ea typeface="Calibri"/>
                <a:cs typeface="Times New Roman"/>
              </a:rPr>
              <a:t>life</a:t>
            </a:r>
            <a:r>
              <a:rPr lang="da-DK" dirty="0">
                <a:solidFill>
                  <a:srgbClr val="222222"/>
                </a:solidFill>
                <a:ea typeface="Calibri"/>
                <a:cs typeface="Times New Roman"/>
              </a:rPr>
              <a:t>.</a:t>
            </a:r>
            <a:br>
              <a:rPr lang="da-DK" dirty="0">
                <a:solidFill>
                  <a:srgbClr val="222222"/>
                </a:solidFill>
                <a:ea typeface="Calibri"/>
                <a:cs typeface="Times New Roman"/>
              </a:rPr>
            </a:br>
            <a:r>
              <a:rPr lang="da-DK" dirty="0">
                <a:solidFill>
                  <a:srgbClr val="222222"/>
                </a:solidFill>
                <a:ea typeface="Calibri"/>
                <a:cs typeface="Times New Roman"/>
              </a:rPr>
              <a:t/>
            </a:r>
            <a:br>
              <a:rPr lang="da-DK" dirty="0">
                <a:solidFill>
                  <a:srgbClr val="222222"/>
                </a:solidFill>
                <a:ea typeface="Calibri"/>
                <a:cs typeface="Times New Roman"/>
              </a:rPr>
            </a:br>
            <a:r>
              <a:rPr lang="da-DK" u="sng" dirty="0" err="1">
                <a:solidFill>
                  <a:srgbClr val="222222"/>
                </a:solidFill>
                <a:ea typeface="Calibri"/>
                <a:cs typeface="Times New Roman"/>
              </a:rPr>
              <a:t>Sexuality</a:t>
            </a:r>
            <a:r>
              <a:rPr lang="da-DK" u="sng" dirty="0">
                <a:solidFill>
                  <a:srgbClr val="222222"/>
                </a:solidFill>
                <a:ea typeface="Calibri"/>
                <a:cs typeface="Times New Roman"/>
              </a:rPr>
              <a:t> is not </a:t>
            </a:r>
            <a:r>
              <a:rPr lang="da-DK" u="sng" dirty="0" err="1">
                <a:solidFill>
                  <a:srgbClr val="222222"/>
                </a:solidFill>
                <a:ea typeface="Calibri"/>
                <a:cs typeface="Times New Roman"/>
              </a:rPr>
              <a:t>synonymous</a:t>
            </a:r>
            <a:r>
              <a:rPr lang="da-DK" u="sng" dirty="0">
                <a:solidFill>
                  <a:srgbClr val="222222"/>
                </a:solidFill>
                <a:ea typeface="Calibri"/>
                <a:cs typeface="Times New Roman"/>
              </a:rPr>
              <a:t> with </a:t>
            </a:r>
            <a:r>
              <a:rPr lang="da-DK" u="sng" dirty="0" err="1">
                <a:solidFill>
                  <a:srgbClr val="222222"/>
                </a:solidFill>
                <a:ea typeface="Calibri"/>
                <a:cs typeface="Times New Roman"/>
              </a:rPr>
              <a:t>intercourse</a:t>
            </a:r>
            <a:r>
              <a:rPr lang="da-DK" dirty="0">
                <a:solidFill>
                  <a:srgbClr val="222222"/>
                </a:solidFill>
                <a:ea typeface="Calibri"/>
                <a:cs typeface="Times New Roman"/>
              </a:rPr>
              <a:t>. </a:t>
            </a:r>
            <a:r>
              <a:rPr lang="da-DK" dirty="0" err="1">
                <a:solidFill>
                  <a:srgbClr val="222222"/>
                </a:solidFill>
                <a:ea typeface="Calibri"/>
                <a:cs typeface="Times New Roman"/>
              </a:rPr>
              <a:t>It's</a:t>
            </a:r>
            <a:r>
              <a:rPr lang="da-DK" dirty="0">
                <a:solidFill>
                  <a:srgbClr val="222222"/>
                </a:solidFill>
                <a:ea typeface="Calibri"/>
                <a:cs typeface="Times New Roman"/>
              </a:rPr>
              <a:t> not </a:t>
            </a:r>
            <a:r>
              <a:rPr lang="da-DK" dirty="0" err="1">
                <a:solidFill>
                  <a:srgbClr val="222222"/>
                </a:solidFill>
                <a:ea typeface="Calibri"/>
                <a:cs typeface="Times New Roman"/>
              </a:rPr>
              <a:t>about</a:t>
            </a:r>
            <a:r>
              <a:rPr lang="da-DK" dirty="0">
                <a:solidFill>
                  <a:srgbClr val="222222"/>
                </a:solidFill>
                <a:ea typeface="Calibri"/>
                <a:cs typeface="Times New Roman"/>
              </a:rPr>
              <a:t> </a:t>
            </a:r>
            <a:r>
              <a:rPr lang="da-DK" dirty="0" err="1">
                <a:solidFill>
                  <a:srgbClr val="222222"/>
                </a:solidFill>
                <a:ea typeface="Calibri"/>
                <a:cs typeface="Times New Roman"/>
              </a:rPr>
              <a:t>whether</a:t>
            </a:r>
            <a:r>
              <a:rPr lang="da-DK" dirty="0">
                <a:solidFill>
                  <a:srgbClr val="222222"/>
                </a:solidFill>
                <a:ea typeface="Calibri"/>
                <a:cs typeface="Times New Roman"/>
              </a:rPr>
              <a:t> </a:t>
            </a:r>
            <a:r>
              <a:rPr lang="da-DK" dirty="0" err="1">
                <a:solidFill>
                  <a:srgbClr val="222222"/>
                </a:solidFill>
                <a:ea typeface="Calibri"/>
                <a:cs typeface="Times New Roman"/>
              </a:rPr>
              <a:t>we</a:t>
            </a:r>
            <a:r>
              <a:rPr lang="da-DK" dirty="0">
                <a:solidFill>
                  <a:srgbClr val="222222"/>
                </a:solidFill>
                <a:ea typeface="Calibri"/>
                <a:cs typeface="Times New Roman"/>
              </a:rPr>
              <a:t> have </a:t>
            </a:r>
            <a:r>
              <a:rPr lang="da-DK" dirty="0" err="1">
                <a:solidFill>
                  <a:srgbClr val="222222"/>
                </a:solidFill>
                <a:ea typeface="Calibri"/>
                <a:cs typeface="Times New Roman"/>
              </a:rPr>
              <a:t>orgasm</a:t>
            </a:r>
            <a:r>
              <a:rPr lang="da-DK" dirty="0">
                <a:solidFill>
                  <a:srgbClr val="222222"/>
                </a:solidFill>
                <a:ea typeface="Calibri"/>
                <a:cs typeface="Times New Roman"/>
              </a:rPr>
              <a:t> or not, and </a:t>
            </a:r>
            <a:r>
              <a:rPr lang="da-DK" dirty="0" err="1">
                <a:solidFill>
                  <a:srgbClr val="222222"/>
                </a:solidFill>
                <a:ea typeface="Calibri"/>
                <a:cs typeface="Times New Roman"/>
              </a:rPr>
              <a:t>finally</a:t>
            </a:r>
            <a:r>
              <a:rPr lang="da-DK" dirty="0">
                <a:solidFill>
                  <a:srgbClr val="222222"/>
                </a:solidFill>
                <a:ea typeface="Calibri"/>
                <a:cs typeface="Times New Roman"/>
              </a:rPr>
              <a:t>, it is not the sum of </a:t>
            </a:r>
            <a:r>
              <a:rPr lang="da-DK" dirty="0" err="1">
                <a:solidFill>
                  <a:srgbClr val="222222"/>
                </a:solidFill>
                <a:ea typeface="Calibri"/>
                <a:cs typeface="Times New Roman"/>
              </a:rPr>
              <a:t>our</a:t>
            </a:r>
            <a:r>
              <a:rPr lang="da-DK" dirty="0">
                <a:solidFill>
                  <a:srgbClr val="222222"/>
                </a:solidFill>
                <a:ea typeface="Calibri"/>
                <a:cs typeface="Times New Roman"/>
              </a:rPr>
              <a:t> </a:t>
            </a:r>
            <a:r>
              <a:rPr lang="da-DK" dirty="0" err="1">
                <a:solidFill>
                  <a:srgbClr val="222222"/>
                </a:solidFill>
                <a:ea typeface="Calibri"/>
                <a:cs typeface="Times New Roman"/>
              </a:rPr>
              <a:t>erotic</a:t>
            </a:r>
            <a:r>
              <a:rPr lang="da-DK" dirty="0">
                <a:solidFill>
                  <a:srgbClr val="222222"/>
                </a:solidFill>
                <a:ea typeface="Calibri"/>
                <a:cs typeface="Times New Roman"/>
              </a:rPr>
              <a:t> </a:t>
            </a:r>
            <a:r>
              <a:rPr lang="da-DK" dirty="0" err="1">
                <a:solidFill>
                  <a:srgbClr val="222222"/>
                </a:solidFill>
                <a:ea typeface="Calibri"/>
                <a:cs typeface="Times New Roman"/>
              </a:rPr>
              <a:t>life</a:t>
            </a:r>
            <a:r>
              <a:rPr lang="da-DK" dirty="0">
                <a:solidFill>
                  <a:srgbClr val="222222"/>
                </a:solidFill>
                <a:ea typeface="Calibri"/>
                <a:cs typeface="Times New Roman"/>
              </a:rPr>
              <a:t>. This </a:t>
            </a:r>
            <a:r>
              <a:rPr lang="da-DK" dirty="0" err="1">
                <a:solidFill>
                  <a:srgbClr val="222222"/>
                </a:solidFill>
                <a:ea typeface="Calibri"/>
                <a:cs typeface="Times New Roman"/>
              </a:rPr>
              <a:t>may</a:t>
            </a:r>
            <a:r>
              <a:rPr lang="da-DK" dirty="0">
                <a:solidFill>
                  <a:srgbClr val="222222"/>
                </a:solidFill>
                <a:ea typeface="Calibri"/>
                <a:cs typeface="Times New Roman"/>
              </a:rPr>
              <a:t> </a:t>
            </a:r>
            <a:r>
              <a:rPr lang="da-DK" dirty="0" err="1">
                <a:solidFill>
                  <a:srgbClr val="222222"/>
                </a:solidFill>
                <a:ea typeface="Calibri"/>
                <a:cs typeface="Times New Roman"/>
              </a:rPr>
              <a:t>be</a:t>
            </a:r>
            <a:r>
              <a:rPr lang="da-DK" dirty="0">
                <a:solidFill>
                  <a:srgbClr val="222222"/>
                </a:solidFill>
                <a:ea typeface="Calibri"/>
                <a:cs typeface="Times New Roman"/>
              </a:rPr>
              <a:t> a part of </a:t>
            </a:r>
            <a:r>
              <a:rPr lang="da-DK" dirty="0" err="1">
                <a:solidFill>
                  <a:srgbClr val="222222"/>
                </a:solidFill>
                <a:ea typeface="Calibri"/>
                <a:cs typeface="Times New Roman"/>
              </a:rPr>
              <a:t>our</a:t>
            </a:r>
            <a:r>
              <a:rPr lang="da-DK" dirty="0">
                <a:solidFill>
                  <a:srgbClr val="222222"/>
                </a:solidFill>
                <a:ea typeface="Calibri"/>
                <a:cs typeface="Times New Roman"/>
              </a:rPr>
              <a:t> </a:t>
            </a:r>
            <a:r>
              <a:rPr lang="da-DK" dirty="0" err="1">
                <a:solidFill>
                  <a:srgbClr val="222222"/>
                </a:solidFill>
                <a:ea typeface="Calibri"/>
                <a:cs typeface="Times New Roman"/>
              </a:rPr>
              <a:t>sexuality</a:t>
            </a:r>
            <a:r>
              <a:rPr lang="da-DK" dirty="0">
                <a:solidFill>
                  <a:srgbClr val="222222"/>
                </a:solidFill>
                <a:ea typeface="Calibri"/>
                <a:cs typeface="Times New Roman"/>
              </a:rPr>
              <a:t>, but </a:t>
            </a:r>
            <a:r>
              <a:rPr lang="da-DK" dirty="0" err="1">
                <a:solidFill>
                  <a:srgbClr val="222222"/>
                </a:solidFill>
                <a:ea typeface="Calibri"/>
                <a:cs typeface="Times New Roman"/>
              </a:rPr>
              <a:t>need</a:t>
            </a:r>
            <a:r>
              <a:rPr lang="da-DK" dirty="0">
                <a:solidFill>
                  <a:srgbClr val="222222"/>
                </a:solidFill>
                <a:ea typeface="Calibri"/>
                <a:cs typeface="Times New Roman"/>
              </a:rPr>
              <a:t> not </a:t>
            </a:r>
            <a:r>
              <a:rPr lang="da-DK" dirty="0" err="1">
                <a:solidFill>
                  <a:srgbClr val="222222"/>
                </a:solidFill>
                <a:ea typeface="Calibri"/>
                <a:cs typeface="Times New Roman"/>
              </a:rPr>
              <a:t>be</a:t>
            </a:r>
            <a:r>
              <a:rPr lang="da-DK" dirty="0">
                <a:solidFill>
                  <a:srgbClr val="222222"/>
                </a:solidFill>
                <a:ea typeface="Calibri"/>
                <a:cs typeface="Times New Roman"/>
              </a:rPr>
              <a:t> so. </a:t>
            </a:r>
            <a:r>
              <a:rPr lang="da-DK" dirty="0" err="1">
                <a:solidFill>
                  <a:srgbClr val="222222"/>
                </a:solidFill>
                <a:ea typeface="Calibri"/>
                <a:cs typeface="Times New Roman"/>
              </a:rPr>
              <a:t>Sexuality</a:t>
            </a:r>
            <a:r>
              <a:rPr lang="da-DK" dirty="0">
                <a:solidFill>
                  <a:srgbClr val="222222"/>
                </a:solidFill>
                <a:ea typeface="Calibri"/>
                <a:cs typeface="Times New Roman"/>
              </a:rPr>
              <a:t> is all the more. </a:t>
            </a:r>
            <a:r>
              <a:rPr lang="da-DK" u="sng" dirty="0" err="1">
                <a:solidFill>
                  <a:srgbClr val="222222"/>
                </a:solidFill>
                <a:ea typeface="Calibri"/>
                <a:cs typeface="Times New Roman"/>
              </a:rPr>
              <a:t>It's</a:t>
            </a:r>
            <a:r>
              <a:rPr lang="da-DK" u="sng" dirty="0">
                <a:solidFill>
                  <a:srgbClr val="222222"/>
                </a:solidFill>
                <a:ea typeface="Calibri"/>
                <a:cs typeface="Times New Roman"/>
              </a:rPr>
              <a:t> </a:t>
            </a:r>
            <a:r>
              <a:rPr lang="da-DK" u="sng" dirty="0" err="1">
                <a:solidFill>
                  <a:srgbClr val="222222"/>
                </a:solidFill>
                <a:ea typeface="Calibri"/>
                <a:cs typeface="Times New Roman"/>
              </a:rPr>
              <a:t>what</a:t>
            </a:r>
            <a:r>
              <a:rPr lang="da-DK" u="sng" dirty="0">
                <a:solidFill>
                  <a:srgbClr val="222222"/>
                </a:solidFill>
                <a:ea typeface="Calibri"/>
                <a:cs typeface="Times New Roman"/>
              </a:rPr>
              <a:t> drives </a:t>
            </a:r>
            <a:r>
              <a:rPr lang="da-DK" u="sng" dirty="0" err="1">
                <a:solidFill>
                  <a:srgbClr val="222222"/>
                </a:solidFill>
                <a:ea typeface="Calibri"/>
                <a:cs typeface="Times New Roman"/>
              </a:rPr>
              <a:t>us</a:t>
            </a:r>
            <a:r>
              <a:rPr lang="da-DK" u="sng" dirty="0">
                <a:solidFill>
                  <a:srgbClr val="222222"/>
                </a:solidFill>
                <a:ea typeface="Calibri"/>
                <a:cs typeface="Times New Roman"/>
              </a:rPr>
              <a:t> to </a:t>
            </a:r>
            <a:r>
              <a:rPr lang="da-DK" u="sng" dirty="0" err="1">
                <a:solidFill>
                  <a:srgbClr val="222222"/>
                </a:solidFill>
                <a:ea typeface="Calibri"/>
                <a:cs typeface="Times New Roman"/>
              </a:rPr>
              <a:t>seek</a:t>
            </a:r>
            <a:r>
              <a:rPr lang="da-DK" u="sng" dirty="0">
                <a:solidFill>
                  <a:srgbClr val="222222"/>
                </a:solidFill>
                <a:ea typeface="Calibri"/>
                <a:cs typeface="Times New Roman"/>
              </a:rPr>
              <a:t> love, </a:t>
            </a:r>
            <a:r>
              <a:rPr lang="da-DK" u="sng" dirty="0" err="1">
                <a:solidFill>
                  <a:srgbClr val="222222"/>
                </a:solidFill>
                <a:ea typeface="Calibri"/>
                <a:cs typeface="Times New Roman"/>
              </a:rPr>
              <a:t>warmth</a:t>
            </a:r>
            <a:r>
              <a:rPr lang="da-DK" u="sng" dirty="0">
                <a:solidFill>
                  <a:srgbClr val="222222"/>
                </a:solidFill>
                <a:ea typeface="Calibri"/>
                <a:cs typeface="Times New Roman"/>
              </a:rPr>
              <a:t> and </a:t>
            </a:r>
            <a:r>
              <a:rPr lang="da-DK" u="sng" dirty="0" err="1">
                <a:solidFill>
                  <a:srgbClr val="222222"/>
                </a:solidFill>
                <a:ea typeface="Calibri"/>
                <a:cs typeface="Times New Roman"/>
              </a:rPr>
              <a:t>intimacy</a:t>
            </a:r>
            <a:r>
              <a:rPr lang="da-DK" dirty="0">
                <a:solidFill>
                  <a:srgbClr val="222222"/>
                </a:solidFill>
                <a:ea typeface="Calibri"/>
                <a:cs typeface="Times New Roman"/>
              </a:rPr>
              <a:t>. </a:t>
            </a:r>
            <a:r>
              <a:rPr lang="da-DK" u="sng" dirty="0">
                <a:solidFill>
                  <a:srgbClr val="222222"/>
                </a:solidFill>
                <a:ea typeface="Calibri"/>
                <a:cs typeface="Times New Roman"/>
              </a:rPr>
              <a:t>It is </a:t>
            </a:r>
            <a:r>
              <a:rPr lang="da-DK" u="sng" dirty="0" err="1">
                <a:solidFill>
                  <a:srgbClr val="222222"/>
                </a:solidFill>
                <a:ea typeface="Calibri"/>
                <a:cs typeface="Times New Roman"/>
              </a:rPr>
              <a:t>expressed</a:t>
            </a:r>
            <a:r>
              <a:rPr lang="da-DK" u="sng" dirty="0">
                <a:solidFill>
                  <a:srgbClr val="222222"/>
                </a:solidFill>
                <a:ea typeface="Calibri"/>
                <a:cs typeface="Times New Roman"/>
              </a:rPr>
              <a:t> in the </a:t>
            </a:r>
            <a:r>
              <a:rPr lang="da-DK" u="sng" dirty="0" err="1">
                <a:solidFill>
                  <a:srgbClr val="222222"/>
                </a:solidFill>
                <a:ea typeface="Calibri"/>
                <a:cs typeface="Times New Roman"/>
              </a:rPr>
              <a:t>way</a:t>
            </a:r>
            <a:r>
              <a:rPr lang="da-DK" u="sng" dirty="0">
                <a:solidFill>
                  <a:srgbClr val="222222"/>
                </a:solidFill>
                <a:ea typeface="Calibri"/>
                <a:cs typeface="Times New Roman"/>
              </a:rPr>
              <a:t> </a:t>
            </a:r>
            <a:r>
              <a:rPr lang="da-DK" u="sng" dirty="0" err="1">
                <a:solidFill>
                  <a:srgbClr val="222222"/>
                </a:solidFill>
                <a:ea typeface="Calibri"/>
                <a:cs typeface="Times New Roman"/>
              </a:rPr>
              <a:t>we</a:t>
            </a:r>
            <a:r>
              <a:rPr lang="da-DK" u="sng" dirty="0">
                <a:solidFill>
                  <a:srgbClr val="222222"/>
                </a:solidFill>
                <a:ea typeface="Calibri"/>
                <a:cs typeface="Times New Roman"/>
              </a:rPr>
              <a:t> feel, </a:t>
            </a:r>
            <a:r>
              <a:rPr lang="da-DK" u="sng" dirty="0" err="1">
                <a:solidFill>
                  <a:srgbClr val="222222"/>
                </a:solidFill>
                <a:ea typeface="Calibri"/>
                <a:cs typeface="Times New Roman"/>
              </a:rPr>
              <a:t>how</a:t>
            </a:r>
            <a:r>
              <a:rPr lang="da-DK" u="sng" dirty="0">
                <a:solidFill>
                  <a:srgbClr val="222222"/>
                </a:solidFill>
                <a:ea typeface="Calibri"/>
                <a:cs typeface="Times New Roman"/>
              </a:rPr>
              <a:t> </a:t>
            </a:r>
            <a:r>
              <a:rPr lang="da-DK" u="sng" dirty="0" err="1">
                <a:solidFill>
                  <a:srgbClr val="222222"/>
                </a:solidFill>
                <a:ea typeface="Calibri"/>
                <a:cs typeface="Times New Roman"/>
              </a:rPr>
              <a:t>we</a:t>
            </a:r>
            <a:r>
              <a:rPr lang="da-DK" u="sng" dirty="0">
                <a:solidFill>
                  <a:srgbClr val="222222"/>
                </a:solidFill>
                <a:ea typeface="Calibri"/>
                <a:cs typeface="Times New Roman"/>
              </a:rPr>
              <a:t> </a:t>
            </a:r>
            <a:r>
              <a:rPr lang="da-DK" u="sng" dirty="0" err="1">
                <a:solidFill>
                  <a:srgbClr val="222222"/>
                </a:solidFill>
                <a:ea typeface="Calibri"/>
                <a:cs typeface="Times New Roman"/>
              </a:rPr>
              <a:t>move</a:t>
            </a:r>
            <a:r>
              <a:rPr lang="da-DK" u="sng" dirty="0">
                <a:solidFill>
                  <a:srgbClr val="222222"/>
                </a:solidFill>
                <a:ea typeface="Calibri"/>
                <a:cs typeface="Times New Roman"/>
              </a:rPr>
              <a:t>, </a:t>
            </a:r>
            <a:r>
              <a:rPr lang="da-DK" u="sng" dirty="0" err="1">
                <a:solidFill>
                  <a:srgbClr val="222222"/>
                </a:solidFill>
                <a:ea typeface="Calibri"/>
                <a:cs typeface="Times New Roman"/>
              </a:rPr>
              <a:t>touching</a:t>
            </a:r>
            <a:r>
              <a:rPr lang="da-DK" u="sng" dirty="0">
                <a:solidFill>
                  <a:srgbClr val="222222"/>
                </a:solidFill>
                <a:ea typeface="Calibri"/>
                <a:cs typeface="Times New Roman"/>
              </a:rPr>
              <a:t> and </a:t>
            </a:r>
            <a:r>
              <a:rPr lang="da-DK" u="sng" dirty="0" err="1">
                <a:solidFill>
                  <a:srgbClr val="222222"/>
                </a:solidFill>
                <a:ea typeface="Calibri"/>
                <a:cs typeface="Times New Roman"/>
              </a:rPr>
              <a:t>being</a:t>
            </a:r>
            <a:r>
              <a:rPr lang="da-DK" u="sng" dirty="0">
                <a:solidFill>
                  <a:srgbClr val="222222"/>
                </a:solidFill>
                <a:ea typeface="Calibri"/>
                <a:cs typeface="Times New Roman"/>
              </a:rPr>
              <a:t> </a:t>
            </a:r>
            <a:r>
              <a:rPr lang="da-DK" u="sng" dirty="0" err="1">
                <a:solidFill>
                  <a:srgbClr val="222222"/>
                </a:solidFill>
                <a:ea typeface="Calibri"/>
                <a:cs typeface="Times New Roman"/>
              </a:rPr>
              <a:t>touched</a:t>
            </a:r>
            <a:r>
              <a:rPr lang="da-DK" dirty="0">
                <a:solidFill>
                  <a:srgbClr val="222222"/>
                </a:solidFill>
                <a:ea typeface="Calibri"/>
                <a:cs typeface="Times New Roman"/>
              </a:rPr>
              <a:t>. It is just as </a:t>
            </a:r>
            <a:r>
              <a:rPr lang="da-DK" dirty="0" err="1">
                <a:solidFill>
                  <a:srgbClr val="222222"/>
                </a:solidFill>
                <a:ea typeface="Calibri"/>
                <a:cs typeface="Times New Roman"/>
              </a:rPr>
              <a:t>much</a:t>
            </a:r>
            <a:r>
              <a:rPr lang="da-DK" dirty="0">
                <a:solidFill>
                  <a:srgbClr val="222222"/>
                </a:solidFill>
                <a:ea typeface="Calibri"/>
                <a:cs typeface="Times New Roman"/>
              </a:rPr>
              <a:t> </a:t>
            </a:r>
            <a:r>
              <a:rPr lang="da-DK" dirty="0" err="1">
                <a:solidFill>
                  <a:srgbClr val="222222"/>
                </a:solidFill>
                <a:ea typeface="Calibri"/>
                <a:cs typeface="Times New Roman"/>
              </a:rPr>
              <a:t>being</a:t>
            </a:r>
            <a:r>
              <a:rPr lang="da-DK" dirty="0">
                <a:solidFill>
                  <a:srgbClr val="222222"/>
                </a:solidFill>
                <a:ea typeface="Calibri"/>
                <a:cs typeface="Times New Roman"/>
              </a:rPr>
              <a:t> </a:t>
            </a:r>
            <a:r>
              <a:rPr lang="da-DK" dirty="0" err="1">
                <a:solidFill>
                  <a:srgbClr val="222222"/>
                </a:solidFill>
                <a:ea typeface="Calibri"/>
                <a:cs typeface="Times New Roman"/>
              </a:rPr>
              <a:t>sensual</a:t>
            </a:r>
            <a:r>
              <a:rPr lang="da-DK" dirty="0">
                <a:solidFill>
                  <a:srgbClr val="222222"/>
                </a:solidFill>
                <a:ea typeface="Calibri"/>
                <a:cs typeface="Times New Roman"/>
              </a:rPr>
              <a:t> as </a:t>
            </a:r>
            <a:r>
              <a:rPr lang="da-DK" dirty="0" err="1">
                <a:solidFill>
                  <a:srgbClr val="222222"/>
                </a:solidFill>
                <a:ea typeface="Calibri"/>
                <a:cs typeface="Times New Roman"/>
              </a:rPr>
              <a:t>being</a:t>
            </a:r>
            <a:r>
              <a:rPr lang="da-DK" dirty="0">
                <a:solidFill>
                  <a:srgbClr val="222222"/>
                </a:solidFill>
                <a:ea typeface="Calibri"/>
                <a:cs typeface="Times New Roman"/>
              </a:rPr>
              <a:t> </a:t>
            </a:r>
            <a:r>
              <a:rPr lang="da-DK" dirty="0" err="1">
                <a:solidFill>
                  <a:srgbClr val="222222"/>
                </a:solidFill>
                <a:ea typeface="Calibri"/>
                <a:cs typeface="Times New Roman"/>
              </a:rPr>
              <a:t>sexual</a:t>
            </a:r>
            <a:r>
              <a:rPr lang="da-DK" dirty="0">
                <a:solidFill>
                  <a:srgbClr val="222222"/>
                </a:solidFill>
                <a:ea typeface="Calibri"/>
                <a:cs typeface="Times New Roman"/>
              </a:rPr>
              <a:t>.</a:t>
            </a:r>
            <a:br>
              <a:rPr lang="da-DK" dirty="0">
                <a:solidFill>
                  <a:srgbClr val="222222"/>
                </a:solidFill>
                <a:ea typeface="Calibri"/>
                <a:cs typeface="Times New Roman"/>
              </a:rPr>
            </a:br>
            <a:r>
              <a:rPr lang="da-DK" dirty="0">
                <a:solidFill>
                  <a:srgbClr val="222222"/>
                </a:solidFill>
                <a:ea typeface="Calibri"/>
                <a:cs typeface="Times New Roman"/>
              </a:rPr>
              <a:t/>
            </a:r>
            <a:br>
              <a:rPr lang="da-DK" dirty="0">
                <a:solidFill>
                  <a:srgbClr val="222222"/>
                </a:solidFill>
                <a:ea typeface="Calibri"/>
                <a:cs typeface="Times New Roman"/>
              </a:rPr>
            </a:br>
            <a:r>
              <a:rPr lang="da-DK" dirty="0" err="1">
                <a:solidFill>
                  <a:srgbClr val="222222"/>
                </a:solidFill>
                <a:ea typeface="Calibri"/>
                <a:cs typeface="Times New Roman"/>
              </a:rPr>
              <a:t>Sexuality</a:t>
            </a:r>
            <a:r>
              <a:rPr lang="da-DK" dirty="0">
                <a:solidFill>
                  <a:srgbClr val="222222"/>
                </a:solidFill>
                <a:ea typeface="Calibri"/>
                <a:cs typeface="Times New Roman"/>
              </a:rPr>
              <a:t> </a:t>
            </a:r>
            <a:r>
              <a:rPr lang="da-DK" dirty="0" err="1">
                <a:solidFill>
                  <a:srgbClr val="222222"/>
                </a:solidFill>
                <a:ea typeface="Calibri"/>
                <a:cs typeface="Times New Roman"/>
              </a:rPr>
              <a:t>influences</a:t>
            </a:r>
            <a:r>
              <a:rPr lang="da-DK" dirty="0">
                <a:solidFill>
                  <a:srgbClr val="222222"/>
                </a:solidFill>
                <a:ea typeface="Calibri"/>
                <a:cs typeface="Times New Roman"/>
              </a:rPr>
              <a:t> </a:t>
            </a:r>
            <a:r>
              <a:rPr lang="da-DK" dirty="0" err="1">
                <a:solidFill>
                  <a:srgbClr val="222222"/>
                </a:solidFill>
                <a:ea typeface="Calibri"/>
                <a:cs typeface="Times New Roman"/>
              </a:rPr>
              <a:t>our</a:t>
            </a:r>
            <a:r>
              <a:rPr lang="da-DK" dirty="0">
                <a:solidFill>
                  <a:srgbClr val="222222"/>
                </a:solidFill>
                <a:ea typeface="Calibri"/>
                <a:cs typeface="Times New Roman"/>
              </a:rPr>
              <a:t> </a:t>
            </a:r>
            <a:r>
              <a:rPr lang="da-DK" dirty="0" err="1">
                <a:solidFill>
                  <a:srgbClr val="222222"/>
                </a:solidFill>
                <a:ea typeface="Calibri"/>
                <a:cs typeface="Times New Roman"/>
              </a:rPr>
              <a:t>thoughts</a:t>
            </a:r>
            <a:r>
              <a:rPr lang="da-DK" dirty="0">
                <a:solidFill>
                  <a:srgbClr val="222222"/>
                </a:solidFill>
                <a:ea typeface="Calibri"/>
                <a:cs typeface="Times New Roman"/>
              </a:rPr>
              <a:t>, </a:t>
            </a:r>
            <a:r>
              <a:rPr lang="da-DK" dirty="0" err="1">
                <a:solidFill>
                  <a:srgbClr val="222222"/>
                </a:solidFill>
                <a:ea typeface="Calibri"/>
                <a:cs typeface="Times New Roman"/>
              </a:rPr>
              <a:t>feelings</a:t>
            </a:r>
            <a:r>
              <a:rPr lang="da-DK" dirty="0">
                <a:solidFill>
                  <a:srgbClr val="222222"/>
                </a:solidFill>
                <a:ea typeface="Calibri"/>
                <a:cs typeface="Times New Roman"/>
              </a:rPr>
              <a:t>, actions, and </a:t>
            </a:r>
            <a:r>
              <a:rPr lang="da-DK" dirty="0" err="1">
                <a:solidFill>
                  <a:srgbClr val="222222"/>
                </a:solidFill>
                <a:ea typeface="Calibri"/>
                <a:cs typeface="Times New Roman"/>
              </a:rPr>
              <a:t>co</a:t>
            </a:r>
            <a:r>
              <a:rPr lang="da-DK" dirty="0">
                <a:solidFill>
                  <a:srgbClr val="222222"/>
                </a:solidFill>
                <a:ea typeface="Calibri"/>
                <a:cs typeface="Times New Roman"/>
              </a:rPr>
              <a:t>-actions and </a:t>
            </a:r>
            <a:r>
              <a:rPr lang="da-DK" dirty="0" err="1">
                <a:solidFill>
                  <a:srgbClr val="222222"/>
                </a:solidFill>
                <a:ea typeface="Calibri"/>
                <a:cs typeface="Times New Roman"/>
              </a:rPr>
              <a:t>thus</a:t>
            </a:r>
            <a:r>
              <a:rPr lang="da-DK" dirty="0">
                <a:solidFill>
                  <a:srgbClr val="222222"/>
                </a:solidFill>
                <a:ea typeface="Calibri"/>
                <a:cs typeface="Times New Roman"/>
              </a:rPr>
              <a:t> on </a:t>
            </a:r>
            <a:r>
              <a:rPr lang="da-DK" dirty="0" err="1">
                <a:solidFill>
                  <a:srgbClr val="222222"/>
                </a:solidFill>
                <a:ea typeface="Calibri"/>
                <a:cs typeface="Times New Roman"/>
              </a:rPr>
              <a:t>our</a:t>
            </a:r>
            <a:r>
              <a:rPr lang="da-DK" dirty="0">
                <a:solidFill>
                  <a:srgbClr val="222222"/>
                </a:solidFill>
                <a:ea typeface="Calibri"/>
                <a:cs typeface="Times New Roman"/>
              </a:rPr>
              <a:t> mental and </a:t>
            </a:r>
            <a:r>
              <a:rPr lang="da-DK" dirty="0" err="1">
                <a:solidFill>
                  <a:srgbClr val="222222"/>
                </a:solidFill>
                <a:ea typeface="Calibri"/>
                <a:cs typeface="Times New Roman"/>
              </a:rPr>
              <a:t>physical</a:t>
            </a:r>
            <a:r>
              <a:rPr lang="da-DK" dirty="0">
                <a:solidFill>
                  <a:srgbClr val="222222"/>
                </a:solidFill>
                <a:ea typeface="Calibri"/>
                <a:cs typeface="Times New Roman"/>
              </a:rPr>
              <a:t> </a:t>
            </a:r>
            <a:r>
              <a:rPr lang="da-DK" dirty="0" err="1">
                <a:solidFill>
                  <a:srgbClr val="222222"/>
                </a:solidFill>
                <a:ea typeface="Calibri"/>
                <a:cs typeface="Times New Roman"/>
              </a:rPr>
              <a:t>health</a:t>
            </a:r>
            <a:r>
              <a:rPr lang="da-DK" dirty="0">
                <a:solidFill>
                  <a:srgbClr val="222222"/>
                </a:solidFill>
                <a:ea typeface="Calibri"/>
                <a:cs typeface="Times New Roman"/>
              </a:rPr>
              <a:t>. And </a:t>
            </a:r>
            <a:r>
              <a:rPr lang="da-DK" dirty="0" err="1">
                <a:solidFill>
                  <a:srgbClr val="222222"/>
                </a:solidFill>
                <a:ea typeface="Calibri"/>
                <a:cs typeface="Times New Roman"/>
              </a:rPr>
              <a:t>since</a:t>
            </a:r>
            <a:r>
              <a:rPr lang="da-DK" dirty="0">
                <a:solidFill>
                  <a:srgbClr val="222222"/>
                </a:solidFill>
                <a:ea typeface="Calibri"/>
                <a:cs typeface="Times New Roman"/>
              </a:rPr>
              <a:t> </a:t>
            </a:r>
            <a:r>
              <a:rPr lang="da-DK" dirty="0" err="1">
                <a:solidFill>
                  <a:srgbClr val="222222"/>
                </a:solidFill>
                <a:ea typeface="Calibri"/>
                <a:cs typeface="Times New Roman"/>
              </a:rPr>
              <a:t>health</a:t>
            </a:r>
            <a:r>
              <a:rPr lang="da-DK" dirty="0">
                <a:solidFill>
                  <a:srgbClr val="222222"/>
                </a:solidFill>
                <a:ea typeface="Calibri"/>
                <a:cs typeface="Times New Roman"/>
              </a:rPr>
              <a:t> is </a:t>
            </a:r>
            <a:r>
              <a:rPr lang="da-DK" u="sng" dirty="0">
                <a:solidFill>
                  <a:srgbClr val="222222"/>
                </a:solidFill>
                <a:ea typeface="Calibri"/>
                <a:cs typeface="Times New Roman"/>
              </a:rPr>
              <a:t>a fundamental human right</a:t>
            </a:r>
            <a:r>
              <a:rPr lang="da-DK" dirty="0">
                <a:solidFill>
                  <a:srgbClr val="222222"/>
                </a:solidFill>
                <a:ea typeface="Calibri"/>
                <a:cs typeface="Times New Roman"/>
              </a:rPr>
              <a:t>, so must </a:t>
            </a:r>
            <a:r>
              <a:rPr lang="da-DK" dirty="0" err="1">
                <a:solidFill>
                  <a:srgbClr val="222222"/>
                </a:solidFill>
                <a:ea typeface="Calibri"/>
                <a:cs typeface="Times New Roman"/>
              </a:rPr>
              <a:t>also</a:t>
            </a:r>
            <a:r>
              <a:rPr lang="da-DK" dirty="0">
                <a:solidFill>
                  <a:srgbClr val="222222"/>
                </a:solidFill>
                <a:ea typeface="Calibri"/>
                <a:cs typeface="Times New Roman"/>
              </a:rPr>
              <a:t> </a:t>
            </a:r>
            <a:r>
              <a:rPr lang="da-DK" dirty="0" err="1">
                <a:solidFill>
                  <a:srgbClr val="222222"/>
                </a:solidFill>
                <a:ea typeface="Calibri"/>
                <a:cs typeface="Times New Roman"/>
              </a:rPr>
              <a:t>sexual</a:t>
            </a:r>
            <a:r>
              <a:rPr lang="da-DK" dirty="0">
                <a:solidFill>
                  <a:srgbClr val="222222"/>
                </a:solidFill>
                <a:ea typeface="Calibri"/>
                <a:cs typeface="Times New Roman"/>
              </a:rPr>
              <a:t> </a:t>
            </a:r>
            <a:r>
              <a:rPr lang="da-DK" dirty="0" err="1">
                <a:solidFill>
                  <a:srgbClr val="222222"/>
                </a:solidFill>
                <a:ea typeface="Calibri"/>
                <a:cs typeface="Times New Roman"/>
              </a:rPr>
              <a:t>health</a:t>
            </a:r>
            <a:r>
              <a:rPr lang="da-DK" dirty="0">
                <a:solidFill>
                  <a:srgbClr val="222222"/>
                </a:solidFill>
                <a:ea typeface="Calibri"/>
                <a:cs typeface="Times New Roman"/>
              </a:rPr>
              <a:t> </a:t>
            </a:r>
            <a:r>
              <a:rPr lang="da-DK" dirty="0" err="1">
                <a:solidFill>
                  <a:srgbClr val="222222"/>
                </a:solidFill>
                <a:ea typeface="Calibri"/>
                <a:cs typeface="Times New Roman"/>
              </a:rPr>
              <a:t>be</a:t>
            </a:r>
            <a:r>
              <a:rPr lang="da-DK" dirty="0">
                <a:solidFill>
                  <a:srgbClr val="222222"/>
                </a:solidFill>
                <a:ea typeface="Calibri"/>
                <a:cs typeface="Times New Roman"/>
              </a:rPr>
              <a:t> a basic human right</a:t>
            </a:r>
            <a:r>
              <a:rPr lang="da-DK" dirty="0" smtClean="0">
                <a:solidFill>
                  <a:srgbClr val="222222"/>
                </a:solidFill>
                <a:ea typeface="Calibri"/>
                <a:cs typeface="Times New Roman"/>
              </a:rPr>
              <a:t>.</a:t>
            </a:r>
            <a:endParaRPr lang="da-DK" sz="1600" dirty="0" smtClean="0"/>
          </a:p>
          <a:p>
            <a:pPr algn="r">
              <a:buFontTx/>
              <a:buNone/>
              <a:defRPr/>
            </a:pPr>
            <a:r>
              <a:rPr lang="en-US" sz="900" i="1" dirty="0" smtClean="0"/>
              <a:t>(</a:t>
            </a:r>
            <a:r>
              <a:rPr lang="en-US" sz="900" i="1" dirty="0" err="1" smtClean="0"/>
              <a:t>Langfeldt</a:t>
            </a:r>
            <a:r>
              <a:rPr lang="en-US" sz="900" i="1" dirty="0" smtClean="0"/>
              <a:t> &amp; Porter ,WHO, 1986)</a:t>
            </a:r>
            <a:endParaRPr lang="da-DK" sz="900" i="1" dirty="0" smtClean="0"/>
          </a:p>
          <a:p>
            <a:pPr>
              <a:buFontTx/>
              <a:buNone/>
              <a:defRPr/>
            </a:pPr>
            <a:endParaRPr lang="da-DK" sz="1600" dirty="0" smtClean="0"/>
          </a:p>
          <a:p>
            <a:pPr algn="r">
              <a:buFontTx/>
              <a:buNone/>
              <a:defRPr/>
            </a:pPr>
            <a:endParaRPr lang="en-US" sz="1050" dirty="0" smtClean="0"/>
          </a:p>
        </p:txBody>
      </p:sp>
    </p:spTree>
    <p:extLst>
      <p:ext uri="{BB962C8B-B14F-4D97-AF65-F5344CB8AC3E}">
        <p14:creationId xmlns:p14="http://schemas.microsoft.com/office/powerpoint/2010/main" val="292905186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el 1"/>
          <p:cNvSpPr>
            <a:spLocks noGrp="1"/>
          </p:cNvSpPr>
          <p:nvPr>
            <p:ph type="title"/>
          </p:nvPr>
        </p:nvSpPr>
        <p:spPr>
          <a:xfrm>
            <a:off x="457200" y="257175"/>
            <a:ext cx="4933950" cy="809625"/>
          </a:xfrm>
        </p:spPr>
        <p:txBody>
          <a:bodyPr/>
          <a:lstStyle/>
          <a:p>
            <a:r>
              <a:rPr lang="en-US" dirty="0">
                <a:latin typeface="arial"/>
              </a:rPr>
              <a:t>What characterizes children's sexual development</a:t>
            </a:r>
            <a:endParaRPr lang="da-DK" dirty="0" smtClean="0"/>
          </a:p>
        </p:txBody>
      </p:sp>
      <p:sp>
        <p:nvSpPr>
          <p:cNvPr id="3" name="Pladsholder til indhold 2"/>
          <p:cNvSpPr>
            <a:spLocks noGrp="1"/>
          </p:cNvSpPr>
          <p:nvPr>
            <p:ph idx="1"/>
          </p:nvPr>
        </p:nvSpPr>
        <p:spPr>
          <a:xfrm>
            <a:off x="457200" y="1600200"/>
            <a:ext cx="8229600" cy="4525963"/>
          </a:xfrm>
        </p:spPr>
        <p:txBody>
          <a:bodyPr/>
          <a:lstStyle/>
          <a:p>
            <a:pPr marL="0" indent="0">
              <a:buNone/>
            </a:pPr>
            <a:r>
              <a:rPr lang="en-US" sz="2000" dirty="0" smtClean="0"/>
              <a:t>The </a:t>
            </a:r>
            <a:r>
              <a:rPr lang="en-US" sz="2000" dirty="0"/>
              <a:t>sexual development is lifelong - </a:t>
            </a:r>
            <a:r>
              <a:rPr lang="en-US" sz="2000" dirty="0" smtClean="0"/>
              <a:t>starting </a:t>
            </a:r>
            <a:r>
              <a:rPr lang="en-US" sz="2000" dirty="0"/>
              <a:t>in </a:t>
            </a:r>
            <a:r>
              <a:rPr lang="en-US" sz="2000" dirty="0" smtClean="0"/>
              <a:t>infancy</a:t>
            </a:r>
            <a:r>
              <a:rPr lang="en-US" sz="2000" dirty="0"/>
              <a:t/>
            </a:r>
            <a:br>
              <a:rPr lang="en-US" sz="2000" dirty="0"/>
            </a:br>
            <a:r>
              <a:rPr lang="en-US" sz="2000" dirty="0"/>
              <a:t/>
            </a:r>
            <a:br>
              <a:rPr lang="en-US" sz="2000" dirty="0"/>
            </a:br>
            <a:r>
              <a:rPr lang="en-US" sz="2000" dirty="0"/>
              <a:t>The sexual development is part of and go hand in hand with personality </a:t>
            </a:r>
            <a:r>
              <a:rPr lang="en-US" sz="2000" dirty="0" smtClean="0"/>
              <a:t>development</a:t>
            </a:r>
            <a:r>
              <a:rPr lang="en-US" sz="2000" dirty="0"/>
              <a:t/>
            </a:r>
            <a:br>
              <a:rPr lang="en-US" sz="2000" dirty="0"/>
            </a:br>
            <a:r>
              <a:rPr lang="en-US" sz="2000" dirty="0"/>
              <a:t/>
            </a:r>
            <a:br>
              <a:rPr lang="en-US" sz="2000" dirty="0"/>
            </a:br>
            <a:r>
              <a:rPr lang="en-US" sz="2000" dirty="0"/>
              <a:t>The development of (childish) sexuality always takes place in children's specific relationships with the adults who care for them during their </a:t>
            </a:r>
            <a:r>
              <a:rPr lang="en-US" sz="2000" dirty="0" smtClean="0"/>
              <a:t>childhood</a:t>
            </a:r>
            <a:r>
              <a:rPr lang="en-US" sz="2000" dirty="0"/>
              <a:t/>
            </a:r>
            <a:br>
              <a:rPr lang="en-US" sz="2000" dirty="0"/>
            </a:br>
            <a:r>
              <a:rPr lang="en-US" sz="2000" dirty="0"/>
              <a:t/>
            </a:r>
            <a:br>
              <a:rPr lang="en-US" sz="2000" dirty="0"/>
            </a:br>
            <a:r>
              <a:rPr lang="en-US" sz="2000" dirty="0"/>
              <a:t>Children do not know the meaning of sexuality, either in the adult or in </a:t>
            </a:r>
            <a:r>
              <a:rPr lang="en-US" sz="2000" dirty="0" smtClean="0"/>
              <a:t>him- og herself</a:t>
            </a:r>
            <a:r>
              <a:rPr lang="en-US" sz="2000" dirty="0"/>
              <a:t/>
            </a:r>
            <a:br>
              <a:rPr lang="en-US" sz="2000" dirty="0"/>
            </a:br>
            <a:r>
              <a:rPr lang="en-US" sz="2000" dirty="0"/>
              <a:t/>
            </a:r>
            <a:br>
              <a:rPr lang="en-US" sz="2000" dirty="0"/>
            </a:br>
            <a:r>
              <a:rPr lang="en-US" sz="2000" dirty="0"/>
              <a:t>Children's sexuality can not be equated with adult </a:t>
            </a:r>
            <a:r>
              <a:rPr lang="en-US" sz="2000" dirty="0" smtClean="0"/>
              <a:t>sexuality</a:t>
            </a:r>
            <a:endParaRPr lang="en-US" sz="2000" dirty="0"/>
          </a:p>
          <a:p>
            <a:pPr marL="0" indent="0" algn="r" eaLnBrk="1" hangingPunct="1">
              <a:buFontTx/>
              <a:buNone/>
              <a:defRPr/>
            </a:pPr>
            <a:r>
              <a:rPr lang="da-DK" sz="900" i="1" dirty="0" smtClean="0"/>
              <a:t>(Zeuthen, 2009)</a:t>
            </a:r>
            <a:endParaRPr lang="da-DK" sz="900" dirty="0"/>
          </a:p>
          <a:p>
            <a:pPr>
              <a:defRPr/>
            </a:pPr>
            <a:endParaRPr lang="da-DK" sz="1600" dirty="0"/>
          </a:p>
        </p:txBody>
      </p:sp>
    </p:spTree>
    <p:extLst>
      <p:ext uri="{BB962C8B-B14F-4D97-AF65-F5344CB8AC3E}">
        <p14:creationId xmlns:p14="http://schemas.microsoft.com/office/powerpoint/2010/main" val="30862115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Definition  </a:t>
            </a:r>
            <a:r>
              <a:rPr lang="da-DK" dirty="0" err="1" smtClean="0"/>
              <a:t>sexual</a:t>
            </a:r>
            <a:r>
              <a:rPr lang="da-DK" dirty="0" smtClean="0"/>
              <a:t> </a:t>
            </a:r>
            <a:r>
              <a:rPr lang="da-DK" dirty="0" err="1" smtClean="0"/>
              <a:t>abuse</a:t>
            </a:r>
            <a:endParaRPr lang="da-DK" dirty="0"/>
          </a:p>
        </p:txBody>
      </p:sp>
      <p:sp>
        <p:nvSpPr>
          <p:cNvPr id="3" name="Pladsholder til indhold 2"/>
          <p:cNvSpPr>
            <a:spLocks noGrp="1"/>
          </p:cNvSpPr>
          <p:nvPr>
            <p:ph idx="1"/>
          </p:nvPr>
        </p:nvSpPr>
        <p:spPr/>
        <p:txBody>
          <a:bodyPr/>
          <a:lstStyle/>
          <a:p>
            <a:pPr eaLnBrk="1" hangingPunct="1"/>
            <a:endParaRPr lang="da-DK" sz="2000" dirty="0" smtClean="0"/>
          </a:p>
          <a:p>
            <a:pPr eaLnBrk="1" hangingPunct="1"/>
            <a:endParaRPr lang="da-DK" sz="2000" dirty="0" smtClean="0"/>
          </a:p>
          <a:p>
            <a:pPr eaLnBrk="1" hangingPunct="1"/>
            <a:r>
              <a:rPr lang="en-US" sz="2800" dirty="0">
                <a:latin typeface="arial"/>
              </a:rPr>
              <a:t>"We </a:t>
            </a:r>
            <a:r>
              <a:rPr lang="en-US" sz="2800" dirty="0" smtClean="0">
                <a:latin typeface="arial"/>
              </a:rPr>
              <a:t>can talk </a:t>
            </a:r>
            <a:r>
              <a:rPr lang="en-US" sz="2800" dirty="0">
                <a:latin typeface="arial"/>
              </a:rPr>
              <a:t>about sexual abuse when a child involved in sexual activities, which it can not understand the extent </a:t>
            </a:r>
            <a:r>
              <a:rPr lang="en-US" sz="2800" dirty="0" smtClean="0">
                <a:latin typeface="arial"/>
              </a:rPr>
              <a:t>of, </a:t>
            </a:r>
            <a:r>
              <a:rPr lang="en-US" sz="2800" dirty="0">
                <a:latin typeface="arial"/>
              </a:rPr>
              <a:t>developmentally </a:t>
            </a:r>
            <a:r>
              <a:rPr lang="en-US" sz="2800" dirty="0" smtClean="0">
                <a:latin typeface="arial"/>
              </a:rPr>
              <a:t>is not </a:t>
            </a:r>
            <a:r>
              <a:rPr lang="en-US" sz="2800" dirty="0">
                <a:latin typeface="arial"/>
              </a:rPr>
              <a:t>ready for, and therefore can not give </a:t>
            </a:r>
            <a:r>
              <a:rPr lang="en-US" sz="2800" dirty="0" smtClean="0">
                <a:latin typeface="arial"/>
              </a:rPr>
              <a:t>permission to, </a:t>
            </a:r>
            <a:r>
              <a:rPr lang="en-US" sz="2800" dirty="0">
                <a:latin typeface="arial"/>
              </a:rPr>
              <a:t>and / or activities of this nature that transcends society's social or judicial standards. </a:t>
            </a:r>
            <a:r>
              <a:rPr lang="en-US" sz="2800" dirty="0" smtClean="0">
                <a:latin typeface="arial"/>
              </a:rPr>
              <a:t>"</a:t>
            </a:r>
            <a:endParaRPr lang="da-DK" sz="2800" dirty="0" smtClean="0"/>
          </a:p>
          <a:p>
            <a:pPr algn="r" eaLnBrk="1" hangingPunct="1">
              <a:buNone/>
            </a:pPr>
            <a:r>
              <a:rPr lang="da-DK" sz="2400" i="1" dirty="0" smtClean="0"/>
              <a:t>Henry C. </a:t>
            </a:r>
            <a:r>
              <a:rPr lang="da-DK" sz="2400" i="1" dirty="0" err="1" smtClean="0"/>
              <a:t>Kempe</a:t>
            </a:r>
            <a:r>
              <a:rPr lang="da-DK" sz="2400" i="1" dirty="0" smtClean="0"/>
              <a:t>, 1978</a:t>
            </a:r>
            <a:endParaRPr lang="da-DK" sz="2400" dirty="0" smtClean="0">
              <a:latin typeface="Arial" pitchFamily="34" charset="0"/>
            </a:endParaRPr>
          </a:p>
          <a:p>
            <a:endParaRPr lang="da-DK" sz="2400" dirty="0"/>
          </a:p>
        </p:txBody>
      </p:sp>
    </p:spTree>
    <p:extLst>
      <p:ext uri="{BB962C8B-B14F-4D97-AF65-F5344CB8AC3E}">
        <p14:creationId xmlns:p14="http://schemas.microsoft.com/office/powerpoint/2010/main" val="1624083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395288" y="166255"/>
            <a:ext cx="7705725" cy="1102158"/>
          </a:xfrm>
        </p:spPr>
        <p:txBody>
          <a:bodyPr/>
          <a:lstStyle/>
          <a:p>
            <a:pPr eaLnBrk="1" hangingPunct="1"/>
            <a:r>
              <a:rPr lang="da-DK" sz="1700" dirty="0" smtClean="0">
                <a:latin typeface="Verdana" pitchFamily="34" charset="0"/>
              </a:rPr>
              <a:t/>
            </a:r>
            <a:br>
              <a:rPr lang="da-DK" sz="1700" dirty="0" smtClean="0">
                <a:latin typeface="Verdana" pitchFamily="34" charset="0"/>
              </a:rPr>
            </a:br>
            <a:r>
              <a:rPr lang="da-DK" sz="2400" dirty="0" err="1" smtClean="0">
                <a:latin typeface="Verdana" pitchFamily="34" charset="0"/>
              </a:rPr>
              <a:t>Sexual</a:t>
            </a:r>
            <a:r>
              <a:rPr lang="da-DK" sz="2400" dirty="0" smtClean="0">
                <a:latin typeface="Verdana" pitchFamily="34" charset="0"/>
              </a:rPr>
              <a:t> </a:t>
            </a:r>
            <a:r>
              <a:rPr lang="da-DK" sz="2400" dirty="0" err="1" smtClean="0">
                <a:latin typeface="Verdana" pitchFamily="34" charset="0"/>
              </a:rPr>
              <a:t>abuse</a:t>
            </a:r>
            <a:r>
              <a:rPr lang="da-DK" sz="2400" dirty="0" smtClean="0">
                <a:latin typeface="Verdana" pitchFamily="34" charset="0"/>
              </a:rPr>
              <a:t> </a:t>
            </a:r>
            <a:r>
              <a:rPr lang="da-DK" sz="2400" dirty="0" err="1" smtClean="0">
                <a:latin typeface="Verdana" pitchFamily="34" charset="0"/>
              </a:rPr>
              <a:t>within</a:t>
            </a:r>
            <a:r>
              <a:rPr lang="da-DK" sz="2400" dirty="0" smtClean="0">
                <a:latin typeface="Verdana" pitchFamily="34" charset="0"/>
              </a:rPr>
              <a:t> the </a:t>
            </a:r>
            <a:r>
              <a:rPr lang="da-DK" sz="2400" dirty="0" err="1" smtClean="0">
                <a:latin typeface="Verdana" pitchFamily="34" charset="0"/>
              </a:rPr>
              <a:t>family-</a:t>
            </a:r>
            <a:r>
              <a:rPr lang="da-DK" sz="2400" dirty="0" smtClean="0">
                <a:latin typeface="Verdana" pitchFamily="34" charset="0"/>
              </a:rPr>
              <a:t/>
            </a:r>
            <a:br>
              <a:rPr lang="da-DK" sz="2400" dirty="0" smtClean="0">
                <a:latin typeface="Verdana" pitchFamily="34" charset="0"/>
              </a:rPr>
            </a:br>
            <a:r>
              <a:rPr lang="da-DK" sz="2400" dirty="0" err="1" smtClean="0">
                <a:latin typeface="Verdana" pitchFamily="34" charset="0"/>
              </a:rPr>
              <a:t>characteristics</a:t>
            </a:r>
            <a:r>
              <a:rPr lang="da-DK" sz="2400" dirty="0" smtClean="0">
                <a:latin typeface="Verdana" pitchFamily="34" charset="0"/>
              </a:rPr>
              <a:t> of </a:t>
            </a:r>
            <a:r>
              <a:rPr lang="da-DK" sz="2400" dirty="0" err="1" smtClean="0">
                <a:latin typeface="Verdana" pitchFamily="34" charset="0"/>
              </a:rPr>
              <a:t>family</a:t>
            </a:r>
            <a:r>
              <a:rPr lang="da-DK" sz="2400" dirty="0" smtClean="0">
                <a:latin typeface="Verdana" pitchFamily="34" charset="0"/>
              </a:rPr>
              <a:t> patterns</a:t>
            </a:r>
            <a:br>
              <a:rPr lang="da-DK" sz="2400" dirty="0" smtClean="0">
                <a:latin typeface="Verdana" pitchFamily="34" charset="0"/>
              </a:rPr>
            </a:br>
            <a:r>
              <a:rPr lang="da-DK" sz="2400" dirty="0" smtClean="0">
                <a:latin typeface="Verdana" pitchFamily="34" charset="0"/>
              </a:rPr>
              <a:t/>
            </a:r>
            <a:br>
              <a:rPr lang="da-DK" sz="2400" dirty="0" smtClean="0">
                <a:latin typeface="Verdana" pitchFamily="34" charset="0"/>
              </a:rPr>
            </a:br>
            <a:r>
              <a:rPr lang="da-DK" sz="1800" dirty="0" smtClean="0">
                <a:latin typeface="Verdana" pitchFamily="34" charset="0"/>
              </a:rPr>
              <a:t/>
            </a:r>
            <a:br>
              <a:rPr lang="da-DK" sz="1800" dirty="0" smtClean="0">
                <a:latin typeface="Verdana" pitchFamily="34" charset="0"/>
              </a:rPr>
            </a:br>
            <a:r>
              <a:rPr lang="da-DK" sz="1400" dirty="0" smtClean="0"/>
              <a:t/>
            </a:r>
            <a:br>
              <a:rPr lang="da-DK" sz="1400" dirty="0" smtClean="0"/>
            </a:br>
            <a:r>
              <a:rPr lang="da-DK" sz="1400" dirty="0" smtClean="0">
                <a:latin typeface="Verdana" pitchFamily="34" charset="0"/>
              </a:rPr>
              <a:t/>
            </a:r>
            <a:br>
              <a:rPr lang="da-DK" sz="1400" dirty="0" smtClean="0">
                <a:latin typeface="Verdana" pitchFamily="34" charset="0"/>
              </a:rPr>
            </a:br>
            <a:endParaRPr lang="da-DK" sz="1400" dirty="0" smtClean="0">
              <a:latin typeface="Verdana" pitchFamily="34" charset="0"/>
            </a:endParaRPr>
          </a:p>
        </p:txBody>
      </p:sp>
      <p:sp>
        <p:nvSpPr>
          <p:cNvPr id="89091" name="Rectangle 3"/>
          <p:cNvSpPr>
            <a:spLocks noGrp="1" noChangeArrowheads="1"/>
          </p:cNvSpPr>
          <p:nvPr>
            <p:ph idx="1"/>
          </p:nvPr>
        </p:nvSpPr>
        <p:spPr>
          <a:xfrm>
            <a:off x="323850" y="1746250"/>
            <a:ext cx="8208963" cy="4706938"/>
          </a:xfrm>
          <a:noFill/>
          <a:ln>
            <a:noFill/>
          </a:ln>
        </p:spPr>
        <p:txBody>
          <a:bodyPr/>
          <a:lstStyle/>
          <a:p>
            <a:pPr eaLnBrk="1" hangingPunct="1">
              <a:lnSpc>
                <a:spcPct val="90000"/>
              </a:lnSpc>
            </a:pPr>
            <a:r>
              <a:rPr lang="da-DK" sz="2800" dirty="0" smtClean="0"/>
              <a:t>Family is asocial and not </a:t>
            </a:r>
            <a:r>
              <a:rPr lang="da-DK" sz="2800" dirty="0" err="1" smtClean="0"/>
              <a:t>integrated</a:t>
            </a:r>
            <a:r>
              <a:rPr lang="da-DK" sz="2800" dirty="0" smtClean="0"/>
              <a:t> in the </a:t>
            </a:r>
            <a:r>
              <a:rPr lang="da-DK" sz="2800" dirty="0" err="1" smtClean="0"/>
              <a:t>local</a:t>
            </a:r>
            <a:r>
              <a:rPr lang="da-DK" sz="2800" dirty="0" smtClean="0"/>
              <a:t> </a:t>
            </a:r>
            <a:r>
              <a:rPr lang="da-DK" sz="2800" dirty="0" err="1" smtClean="0"/>
              <a:t>comunity</a:t>
            </a:r>
            <a:endParaRPr lang="da-DK" sz="2800" dirty="0" smtClean="0"/>
          </a:p>
          <a:p>
            <a:pPr lvl="1" eaLnBrk="1" hangingPunct="1">
              <a:lnSpc>
                <a:spcPct val="90000"/>
              </a:lnSpc>
              <a:buFontTx/>
              <a:buNone/>
            </a:pPr>
            <a:endParaRPr lang="da-DK" sz="2800" dirty="0" smtClean="0"/>
          </a:p>
          <a:p>
            <a:pPr eaLnBrk="1" hangingPunct="1">
              <a:lnSpc>
                <a:spcPct val="90000"/>
              </a:lnSpc>
              <a:spcBef>
                <a:spcPct val="0"/>
              </a:spcBef>
            </a:pPr>
            <a:r>
              <a:rPr lang="da-DK" sz="2800" dirty="0" err="1" smtClean="0"/>
              <a:t>Inter-generational</a:t>
            </a:r>
            <a:r>
              <a:rPr lang="da-DK" sz="2800" dirty="0" smtClean="0"/>
              <a:t> </a:t>
            </a:r>
            <a:r>
              <a:rPr lang="da-DK" sz="2800" dirty="0" err="1" smtClean="0"/>
              <a:t>boundaries</a:t>
            </a:r>
            <a:r>
              <a:rPr lang="da-DK" sz="2800" dirty="0" smtClean="0"/>
              <a:t> </a:t>
            </a:r>
            <a:r>
              <a:rPr lang="da-DK" sz="2800" dirty="0" err="1" smtClean="0"/>
              <a:t>are</a:t>
            </a:r>
            <a:r>
              <a:rPr lang="da-DK" sz="2800" dirty="0" smtClean="0"/>
              <a:t> not clear</a:t>
            </a:r>
          </a:p>
          <a:p>
            <a:pPr lvl="1" eaLnBrk="1" hangingPunct="1">
              <a:lnSpc>
                <a:spcPct val="90000"/>
              </a:lnSpc>
              <a:spcBef>
                <a:spcPct val="0"/>
              </a:spcBef>
              <a:buFontTx/>
              <a:buNone/>
            </a:pPr>
            <a:endParaRPr lang="da-DK" sz="2800" dirty="0" smtClean="0"/>
          </a:p>
          <a:p>
            <a:pPr eaLnBrk="1" hangingPunct="1">
              <a:lnSpc>
                <a:spcPct val="90000"/>
              </a:lnSpc>
              <a:spcBef>
                <a:spcPct val="0"/>
              </a:spcBef>
            </a:pPr>
            <a:r>
              <a:rPr lang="da-DK" sz="2800" dirty="0" err="1" smtClean="0"/>
              <a:t>Unclear</a:t>
            </a:r>
            <a:r>
              <a:rPr lang="da-DK" sz="2800" dirty="0" smtClean="0"/>
              <a:t> </a:t>
            </a:r>
            <a:r>
              <a:rPr lang="da-DK" sz="2800" dirty="0" err="1" smtClean="0"/>
              <a:t>functions</a:t>
            </a:r>
            <a:r>
              <a:rPr lang="da-DK" sz="2800" dirty="0" smtClean="0"/>
              <a:t> </a:t>
            </a:r>
            <a:r>
              <a:rPr lang="da-DK" sz="2800" dirty="0" err="1" smtClean="0"/>
              <a:t>within</a:t>
            </a:r>
            <a:r>
              <a:rPr lang="da-DK" sz="2800" dirty="0" smtClean="0"/>
              <a:t> the </a:t>
            </a:r>
            <a:r>
              <a:rPr lang="da-DK" sz="2800" dirty="0" err="1" smtClean="0"/>
              <a:t>family</a:t>
            </a:r>
            <a:endParaRPr lang="da-DK" sz="2800" dirty="0" smtClean="0"/>
          </a:p>
          <a:p>
            <a:pPr lvl="1" eaLnBrk="1" hangingPunct="1">
              <a:lnSpc>
                <a:spcPct val="90000"/>
              </a:lnSpc>
              <a:spcBef>
                <a:spcPct val="0"/>
              </a:spcBef>
              <a:buFontTx/>
              <a:buNone/>
            </a:pPr>
            <a:endParaRPr lang="da-DK" sz="2800" dirty="0" smtClean="0"/>
          </a:p>
          <a:p>
            <a:pPr eaLnBrk="1" hangingPunct="1">
              <a:lnSpc>
                <a:spcPct val="90000"/>
              </a:lnSpc>
              <a:spcBef>
                <a:spcPct val="0"/>
              </a:spcBef>
            </a:pPr>
            <a:r>
              <a:rPr lang="da-DK" sz="2800" dirty="0" err="1" smtClean="0"/>
              <a:t>Family</a:t>
            </a:r>
            <a:r>
              <a:rPr lang="da-DK" sz="2800" dirty="0" smtClean="0"/>
              <a:t> </a:t>
            </a:r>
            <a:r>
              <a:rPr lang="da-DK" sz="2800" dirty="0" err="1" smtClean="0"/>
              <a:t>developed</a:t>
            </a:r>
            <a:r>
              <a:rPr lang="da-DK" sz="2800" dirty="0" smtClean="0"/>
              <a:t> </a:t>
            </a:r>
            <a:r>
              <a:rPr lang="da-DK" sz="2800" dirty="0" err="1" smtClean="0"/>
              <a:t>own</a:t>
            </a:r>
            <a:r>
              <a:rPr lang="da-DK" sz="2800" dirty="0" smtClean="0"/>
              <a:t>, </a:t>
            </a:r>
            <a:r>
              <a:rPr lang="da-DK" sz="2800" dirty="0" err="1" smtClean="0"/>
              <a:t>deviational</a:t>
            </a:r>
            <a:r>
              <a:rPr lang="da-DK" sz="2800" dirty="0" smtClean="0"/>
              <a:t> norms and </a:t>
            </a:r>
            <a:r>
              <a:rPr lang="da-DK" sz="2800" dirty="0" err="1" smtClean="0"/>
              <a:t>world</a:t>
            </a:r>
            <a:r>
              <a:rPr lang="da-DK" sz="2800" dirty="0" smtClean="0"/>
              <a:t> </a:t>
            </a:r>
            <a:r>
              <a:rPr lang="da-DK" sz="2800" dirty="0" err="1" smtClean="0"/>
              <a:t>picture</a:t>
            </a:r>
            <a:endParaRPr lang="da-DK" sz="2800" dirty="0" smtClean="0"/>
          </a:p>
          <a:p>
            <a:pPr lvl="1" eaLnBrk="1" hangingPunct="1">
              <a:lnSpc>
                <a:spcPct val="90000"/>
              </a:lnSpc>
              <a:spcBef>
                <a:spcPct val="0"/>
              </a:spcBef>
            </a:pPr>
            <a:endParaRPr lang="da-DK" sz="2800" dirty="0" smtClean="0"/>
          </a:p>
          <a:p>
            <a:pPr lvl="1" eaLnBrk="1" hangingPunct="1">
              <a:lnSpc>
                <a:spcPct val="90000"/>
              </a:lnSpc>
              <a:spcBef>
                <a:spcPct val="0"/>
              </a:spcBef>
              <a:buFontTx/>
              <a:buNone/>
            </a:pPr>
            <a:r>
              <a:rPr lang="da-DK" sz="1400" dirty="0" smtClean="0"/>
              <a:t>                                                                                                                                                      Kilde: Eva Hildebrandt</a:t>
            </a:r>
          </a:p>
        </p:txBody>
      </p:sp>
    </p:spTree>
    <p:extLst>
      <p:ext uri="{BB962C8B-B14F-4D97-AF65-F5344CB8AC3E}">
        <p14:creationId xmlns:p14="http://schemas.microsoft.com/office/powerpoint/2010/main" val="155229937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395288" y="166255"/>
            <a:ext cx="7705725" cy="1102158"/>
          </a:xfrm>
        </p:spPr>
        <p:txBody>
          <a:bodyPr/>
          <a:lstStyle/>
          <a:p>
            <a:pPr eaLnBrk="1" hangingPunct="1"/>
            <a:r>
              <a:rPr lang="da-DK" sz="1700" dirty="0" smtClean="0">
                <a:latin typeface="Verdana" pitchFamily="34" charset="0"/>
              </a:rPr>
              <a:t/>
            </a:r>
            <a:br>
              <a:rPr lang="da-DK" sz="1700" dirty="0" smtClean="0">
                <a:latin typeface="Verdana" pitchFamily="34" charset="0"/>
              </a:rPr>
            </a:br>
            <a:r>
              <a:rPr lang="da-DK" sz="2400" dirty="0" err="1">
                <a:solidFill>
                  <a:srgbClr val="FFFFFF"/>
                </a:solidFill>
                <a:latin typeface="Verdana" pitchFamily="34" charset="0"/>
              </a:rPr>
              <a:t>Sexual</a:t>
            </a:r>
            <a:r>
              <a:rPr lang="da-DK" sz="2400" dirty="0">
                <a:solidFill>
                  <a:srgbClr val="FFFFFF"/>
                </a:solidFill>
                <a:latin typeface="Verdana" pitchFamily="34" charset="0"/>
              </a:rPr>
              <a:t> </a:t>
            </a:r>
            <a:r>
              <a:rPr lang="da-DK" sz="2400" dirty="0" err="1" smtClean="0">
                <a:solidFill>
                  <a:srgbClr val="FFFFFF"/>
                </a:solidFill>
                <a:latin typeface="Verdana" pitchFamily="34" charset="0"/>
              </a:rPr>
              <a:t>assaults</a:t>
            </a:r>
            <a:r>
              <a:rPr lang="da-DK" sz="2400" dirty="0" smtClean="0">
                <a:solidFill>
                  <a:srgbClr val="FFFFFF"/>
                </a:solidFill>
                <a:latin typeface="Verdana" pitchFamily="34" charset="0"/>
              </a:rPr>
              <a:t> </a:t>
            </a:r>
            <a:r>
              <a:rPr lang="da-DK" sz="2400" dirty="0" err="1" smtClean="0">
                <a:solidFill>
                  <a:srgbClr val="FFFFFF"/>
                </a:solidFill>
                <a:latin typeface="Verdana" pitchFamily="34" charset="0"/>
              </a:rPr>
              <a:t>within</a:t>
            </a:r>
            <a:r>
              <a:rPr lang="da-DK" sz="2400" dirty="0" smtClean="0">
                <a:solidFill>
                  <a:srgbClr val="FFFFFF"/>
                </a:solidFill>
                <a:latin typeface="Verdana" pitchFamily="34" charset="0"/>
              </a:rPr>
              <a:t> </a:t>
            </a:r>
            <a:r>
              <a:rPr lang="da-DK" sz="2400" dirty="0">
                <a:solidFill>
                  <a:srgbClr val="FFFFFF"/>
                </a:solidFill>
                <a:latin typeface="Verdana" pitchFamily="34" charset="0"/>
              </a:rPr>
              <a:t>the </a:t>
            </a:r>
            <a:r>
              <a:rPr lang="da-DK" sz="2400" dirty="0" err="1" smtClean="0">
                <a:solidFill>
                  <a:srgbClr val="FFFFFF"/>
                </a:solidFill>
                <a:latin typeface="Verdana" pitchFamily="34" charset="0"/>
              </a:rPr>
              <a:t>family-</a:t>
            </a:r>
            <a:r>
              <a:rPr lang="da-DK" sz="2400" dirty="0" smtClean="0">
                <a:solidFill>
                  <a:srgbClr val="FFFFFF"/>
                </a:solidFill>
                <a:latin typeface="Verdana" pitchFamily="34" charset="0"/>
              </a:rPr>
              <a:t/>
            </a:r>
            <a:br>
              <a:rPr lang="da-DK" sz="2400" dirty="0" smtClean="0">
                <a:solidFill>
                  <a:srgbClr val="FFFFFF"/>
                </a:solidFill>
                <a:latin typeface="Verdana" pitchFamily="34" charset="0"/>
              </a:rPr>
            </a:br>
            <a:r>
              <a:rPr lang="da-DK" sz="2400" dirty="0" err="1" smtClean="0">
                <a:solidFill>
                  <a:srgbClr val="FFFFFF"/>
                </a:solidFill>
                <a:latin typeface="Verdana" pitchFamily="34" charset="0"/>
              </a:rPr>
              <a:t>characteristics</a:t>
            </a:r>
            <a:r>
              <a:rPr lang="da-DK" sz="2400" dirty="0" smtClean="0">
                <a:solidFill>
                  <a:srgbClr val="FFFFFF"/>
                </a:solidFill>
                <a:latin typeface="Verdana" pitchFamily="34" charset="0"/>
              </a:rPr>
              <a:t> </a:t>
            </a:r>
            <a:r>
              <a:rPr lang="da-DK" sz="2400" dirty="0">
                <a:solidFill>
                  <a:srgbClr val="FFFFFF"/>
                </a:solidFill>
                <a:latin typeface="Verdana" pitchFamily="34" charset="0"/>
              </a:rPr>
              <a:t>of </a:t>
            </a:r>
            <a:r>
              <a:rPr lang="da-DK" sz="2400" dirty="0" err="1">
                <a:solidFill>
                  <a:srgbClr val="FFFFFF"/>
                </a:solidFill>
                <a:latin typeface="Verdana" pitchFamily="34" charset="0"/>
              </a:rPr>
              <a:t>family</a:t>
            </a:r>
            <a:r>
              <a:rPr lang="da-DK" sz="2400" dirty="0">
                <a:solidFill>
                  <a:srgbClr val="FFFFFF"/>
                </a:solidFill>
                <a:latin typeface="Verdana" pitchFamily="34" charset="0"/>
              </a:rPr>
              <a:t> patterns</a:t>
            </a:r>
            <a:r>
              <a:rPr lang="da-DK" sz="2400" dirty="0" smtClean="0"/>
              <a:t/>
            </a:r>
            <a:br>
              <a:rPr lang="da-DK" sz="2400" dirty="0" smtClean="0"/>
            </a:br>
            <a:r>
              <a:rPr lang="da-DK" sz="1400" dirty="0" smtClean="0">
                <a:latin typeface="Verdana" pitchFamily="34" charset="0"/>
              </a:rPr>
              <a:t/>
            </a:r>
            <a:br>
              <a:rPr lang="da-DK" sz="1400" dirty="0" smtClean="0">
                <a:latin typeface="Verdana" pitchFamily="34" charset="0"/>
              </a:rPr>
            </a:br>
            <a:endParaRPr lang="da-DK" sz="1400" dirty="0" smtClean="0">
              <a:latin typeface="Verdana" pitchFamily="34" charset="0"/>
            </a:endParaRPr>
          </a:p>
        </p:txBody>
      </p:sp>
      <p:sp>
        <p:nvSpPr>
          <p:cNvPr id="89091" name="Rectangle 3"/>
          <p:cNvSpPr>
            <a:spLocks noGrp="1" noChangeArrowheads="1"/>
          </p:cNvSpPr>
          <p:nvPr>
            <p:ph idx="1"/>
          </p:nvPr>
        </p:nvSpPr>
        <p:spPr>
          <a:xfrm>
            <a:off x="323850" y="1405719"/>
            <a:ext cx="8208963" cy="5047469"/>
          </a:xfrm>
          <a:noFill/>
          <a:ln>
            <a:noFill/>
          </a:ln>
        </p:spPr>
        <p:txBody>
          <a:bodyPr/>
          <a:lstStyle/>
          <a:p>
            <a:pPr marL="0" indent="0" eaLnBrk="1" hangingPunct="1">
              <a:lnSpc>
                <a:spcPct val="90000"/>
              </a:lnSpc>
              <a:buNone/>
            </a:pPr>
            <a:r>
              <a:rPr lang="da-DK" sz="2000" dirty="0">
                <a:solidFill>
                  <a:srgbClr val="222222"/>
                </a:solidFill>
                <a:ea typeface="Calibri"/>
              </a:rPr>
              <a:t>The </a:t>
            </a:r>
            <a:r>
              <a:rPr lang="da-DK" sz="2000" dirty="0" err="1">
                <a:solidFill>
                  <a:srgbClr val="222222"/>
                </a:solidFill>
                <a:ea typeface="Calibri"/>
              </a:rPr>
              <a:t>family's</a:t>
            </a:r>
            <a:r>
              <a:rPr lang="da-DK" sz="2000" dirty="0">
                <a:solidFill>
                  <a:srgbClr val="222222"/>
                </a:solidFill>
                <a:ea typeface="Calibri"/>
              </a:rPr>
              <a:t> border to the </a:t>
            </a:r>
            <a:r>
              <a:rPr lang="da-DK" sz="2000" dirty="0" err="1">
                <a:solidFill>
                  <a:srgbClr val="222222"/>
                </a:solidFill>
                <a:ea typeface="Calibri"/>
              </a:rPr>
              <a:t>outside</a:t>
            </a:r>
            <a:r>
              <a:rPr lang="da-DK" sz="2000" dirty="0">
                <a:solidFill>
                  <a:srgbClr val="222222"/>
                </a:solidFill>
                <a:ea typeface="Calibri"/>
              </a:rPr>
              <a:t> </a:t>
            </a:r>
            <a:r>
              <a:rPr lang="da-DK" sz="2000" dirty="0" err="1">
                <a:solidFill>
                  <a:srgbClr val="222222"/>
                </a:solidFill>
                <a:ea typeface="Calibri"/>
              </a:rPr>
              <a:t>world</a:t>
            </a:r>
            <a:r>
              <a:rPr lang="da-DK" sz="2000" dirty="0">
                <a:solidFill>
                  <a:srgbClr val="222222"/>
                </a:solidFill>
                <a:ea typeface="Calibri"/>
              </a:rPr>
              <a:t/>
            </a:r>
            <a:br>
              <a:rPr lang="da-DK" sz="2000" dirty="0">
                <a:solidFill>
                  <a:srgbClr val="222222"/>
                </a:solidFill>
                <a:ea typeface="Calibri"/>
              </a:rPr>
            </a:br>
            <a:r>
              <a:rPr lang="da-DK" sz="2000" dirty="0">
                <a:solidFill>
                  <a:srgbClr val="222222"/>
                </a:solidFill>
                <a:ea typeface="Calibri"/>
              </a:rPr>
              <a:t>	</a:t>
            </a:r>
            <a:r>
              <a:rPr lang="da-DK" sz="2000" dirty="0" smtClean="0">
                <a:solidFill>
                  <a:srgbClr val="222222"/>
                </a:solidFill>
                <a:ea typeface="Calibri"/>
              </a:rPr>
              <a:t>The </a:t>
            </a:r>
            <a:r>
              <a:rPr lang="da-DK" sz="2000" dirty="0" err="1">
                <a:solidFill>
                  <a:srgbClr val="222222"/>
                </a:solidFill>
                <a:ea typeface="Calibri"/>
              </a:rPr>
              <a:t>family</a:t>
            </a:r>
            <a:r>
              <a:rPr lang="da-DK" sz="2000" dirty="0">
                <a:solidFill>
                  <a:srgbClr val="222222"/>
                </a:solidFill>
                <a:ea typeface="Calibri"/>
              </a:rPr>
              <a:t> is </a:t>
            </a:r>
            <a:r>
              <a:rPr lang="da-DK" sz="2000" dirty="0" err="1">
                <a:solidFill>
                  <a:srgbClr val="222222"/>
                </a:solidFill>
                <a:ea typeface="Calibri"/>
              </a:rPr>
              <a:t>often</a:t>
            </a:r>
            <a:r>
              <a:rPr lang="da-DK" sz="2000" dirty="0">
                <a:solidFill>
                  <a:srgbClr val="222222"/>
                </a:solidFill>
                <a:ea typeface="Calibri"/>
              </a:rPr>
              <a:t> </a:t>
            </a:r>
            <a:r>
              <a:rPr lang="da-DK" sz="2000" dirty="0" err="1">
                <a:solidFill>
                  <a:srgbClr val="222222"/>
                </a:solidFill>
                <a:ea typeface="Calibri"/>
              </a:rPr>
              <a:t>closed</a:t>
            </a:r>
            <a:r>
              <a:rPr lang="da-DK" sz="2000" dirty="0">
                <a:solidFill>
                  <a:srgbClr val="222222"/>
                </a:solidFill>
                <a:ea typeface="Calibri"/>
              </a:rPr>
              <a:t> and with </a:t>
            </a:r>
            <a:r>
              <a:rPr lang="da-DK" sz="2000" dirty="0" err="1">
                <a:solidFill>
                  <a:srgbClr val="222222"/>
                </a:solidFill>
                <a:ea typeface="Calibri"/>
              </a:rPr>
              <a:t>little</a:t>
            </a:r>
            <a:r>
              <a:rPr lang="da-DK" sz="2000" dirty="0">
                <a:solidFill>
                  <a:srgbClr val="222222"/>
                </a:solidFill>
                <a:ea typeface="Calibri"/>
              </a:rPr>
              <a:t> </a:t>
            </a:r>
            <a:r>
              <a:rPr lang="da-DK" sz="2000" dirty="0" err="1">
                <a:solidFill>
                  <a:srgbClr val="222222"/>
                </a:solidFill>
                <a:ea typeface="Calibri"/>
              </a:rPr>
              <a:t>contact</a:t>
            </a:r>
            <a:r>
              <a:rPr lang="da-DK" sz="2000" dirty="0">
                <a:solidFill>
                  <a:srgbClr val="222222"/>
                </a:solidFill>
                <a:ea typeface="Calibri"/>
              </a:rPr>
              <a:t> with outsiders</a:t>
            </a:r>
            <a:br>
              <a:rPr lang="da-DK" sz="2000" dirty="0">
                <a:solidFill>
                  <a:srgbClr val="222222"/>
                </a:solidFill>
                <a:ea typeface="Calibri"/>
              </a:rPr>
            </a:br>
            <a:r>
              <a:rPr lang="da-DK" sz="2000" dirty="0">
                <a:solidFill>
                  <a:srgbClr val="222222"/>
                </a:solidFill>
                <a:ea typeface="Calibri"/>
              </a:rPr>
              <a:t/>
            </a:r>
            <a:br>
              <a:rPr lang="da-DK" sz="2000" dirty="0">
                <a:solidFill>
                  <a:srgbClr val="222222"/>
                </a:solidFill>
                <a:ea typeface="Calibri"/>
              </a:rPr>
            </a:br>
            <a:r>
              <a:rPr lang="da-DK" sz="2000" dirty="0">
                <a:solidFill>
                  <a:srgbClr val="222222"/>
                </a:solidFill>
                <a:ea typeface="Calibri"/>
              </a:rPr>
              <a:t>The </a:t>
            </a:r>
            <a:r>
              <a:rPr lang="da-DK" sz="2000" dirty="0" err="1">
                <a:solidFill>
                  <a:srgbClr val="222222"/>
                </a:solidFill>
                <a:ea typeface="Calibri"/>
              </a:rPr>
              <a:t>boundaries</a:t>
            </a:r>
            <a:r>
              <a:rPr lang="da-DK" sz="2000" dirty="0">
                <a:solidFill>
                  <a:srgbClr val="222222"/>
                </a:solidFill>
                <a:ea typeface="Calibri"/>
              </a:rPr>
              <a:t> </a:t>
            </a:r>
            <a:r>
              <a:rPr lang="da-DK" sz="2000" dirty="0" err="1">
                <a:solidFill>
                  <a:srgbClr val="222222"/>
                </a:solidFill>
                <a:ea typeface="Calibri"/>
              </a:rPr>
              <a:t>between</a:t>
            </a:r>
            <a:r>
              <a:rPr lang="da-DK" sz="2000" dirty="0">
                <a:solidFill>
                  <a:srgbClr val="222222"/>
                </a:solidFill>
                <a:ea typeface="Calibri"/>
              </a:rPr>
              <a:t> generations</a:t>
            </a:r>
            <a:br>
              <a:rPr lang="da-DK" sz="2000" dirty="0">
                <a:solidFill>
                  <a:srgbClr val="222222"/>
                </a:solidFill>
                <a:ea typeface="Calibri"/>
              </a:rPr>
            </a:br>
            <a:r>
              <a:rPr lang="da-DK" sz="2000" dirty="0" smtClean="0">
                <a:solidFill>
                  <a:srgbClr val="222222"/>
                </a:solidFill>
                <a:ea typeface="Calibri"/>
              </a:rPr>
              <a:t>	Do </a:t>
            </a:r>
            <a:r>
              <a:rPr lang="da-DK" sz="2000" dirty="0" err="1">
                <a:solidFill>
                  <a:srgbClr val="222222"/>
                </a:solidFill>
                <a:ea typeface="Calibri"/>
              </a:rPr>
              <a:t>children</a:t>
            </a:r>
            <a:r>
              <a:rPr lang="da-DK" sz="2000" dirty="0">
                <a:solidFill>
                  <a:srgbClr val="222222"/>
                </a:solidFill>
                <a:ea typeface="Calibri"/>
              </a:rPr>
              <a:t> </a:t>
            </a:r>
            <a:r>
              <a:rPr lang="da-DK" sz="2000" dirty="0" err="1">
                <a:solidFill>
                  <a:srgbClr val="222222"/>
                </a:solidFill>
                <a:ea typeface="Calibri"/>
              </a:rPr>
              <a:t>meet</a:t>
            </a:r>
            <a:r>
              <a:rPr lang="da-DK" sz="2000" dirty="0">
                <a:solidFill>
                  <a:srgbClr val="222222"/>
                </a:solidFill>
                <a:ea typeface="Calibri"/>
              </a:rPr>
              <a:t> the </a:t>
            </a:r>
            <a:r>
              <a:rPr lang="da-DK" sz="2000" dirty="0" err="1">
                <a:solidFill>
                  <a:srgbClr val="222222"/>
                </a:solidFill>
                <a:ea typeface="Calibri"/>
              </a:rPr>
              <a:t>parent’s</a:t>
            </a:r>
            <a:r>
              <a:rPr lang="da-DK" sz="2000" dirty="0">
                <a:solidFill>
                  <a:srgbClr val="222222"/>
                </a:solidFill>
                <a:ea typeface="Calibri"/>
              </a:rPr>
              <a:t> </a:t>
            </a:r>
            <a:r>
              <a:rPr lang="da-DK" sz="2000" dirty="0" err="1">
                <a:solidFill>
                  <a:srgbClr val="222222"/>
                </a:solidFill>
                <a:ea typeface="Calibri"/>
              </a:rPr>
              <a:t>needs</a:t>
            </a:r>
            <a:r>
              <a:rPr lang="da-DK" sz="2000" dirty="0">
                <a:solidFill>
                  <a:srgbClr val="222222"/>
                </a:solidFill>
                <a:ea typeface="Calibri"/>
              </a:rPr>
              <a:t>? Do </a:t>
            </a:r>
            <a:r>
              <a:rPr lang="da-DK" sz="2000" dirty="0" err="1">
                <a:solidFill>
                  <a:srgbClr val="222222"/>
                </a:solidFill>
                <a:ea typeface="Calibri"/>
              </a:rPr>
              <a:t>they</a:t>
            </a:r>
            <a:r>
              <a:rPr lang="da-DK" sz="2000" dirty="0">
                <a:solidFill>
                  <a:srgbClr val="222222"/>
                </a:solidFill>
                <a:ea typeface="Calibri"/>
              </a:rPr>
              <a:t> </a:t>
            </a:r>
            <a:r>
              <a:rPr lang="da-DK" sz="2000" dirty="0" err="1">
                <a:solidFill>
                  <a:srgbClr val="222222"/>
                </a:solidFill>
                <a:ea typeface="Calibri"/>
              </a:rPr>
              <a:t>take</a:t>
            </a:r>
            <a:r>
              <a:rPr lang="da-DK" sz="2000" dirty="0">
                <a:solidFill>
                  <a:srgbClr val="222222"/>
                </a:solidFill>
                <a:ea typeface="Calibri"/>
              </a:rPr>
              <a:t> </a:t>
            </a:r>
            <a:r>
              <a:rPr lang="da-DK" sz="2000" dirty="0" smtClean="0">
                <a:solidFill>
                  <a:srgbClr val="222222"/>
                </a:solidFill>
                <a:ea typeface="Calibri"/>
              </a:rPr>
              <a:t>	</a:t>
            </a:r>
            <a:r>
              <a:rPr lang="da-DK" sz="2000" dirty="0" err="1" smtClean="0">
                <a:solidFill>
                  <a:srgbClr val="222222"/>
                </a:solidFill>
                <a:ea typeface="Calibri"/>
              </a:rPr>
              <a:t>responsibility</a:t>
            </a:r>
            <a:r>
              <a:rPr lang="da-DK" sz="2000" dirty="0" smtClean="0">
                <a:solidFill>
                  <a:srgbClr val="222222"/>
                </a:solidFill>
                <a:ea typeface="Calibri"/>
              </a:rPr>
              <a:t> </a:t>
            </a:r>
            <a:r>
              <a:rPr lang="da-DK" sz="2000" dirty="0">
                <a:solidFill>
                  <a:srgbClr val="222222"/>
                </a:solidFill>
                <a:ea typeface="Calibri"/>
              </a:rPr>
              <a:t>as </a:t>
            </a:r>
            <a:r>
              <a:rPr lang="da-DK" sz="2000" dirty="0" err="1">
                <a:solidFill>
                  <a:srgbClr val="222222"/>
                </a:solidFill>
                <a:ea typeface="Calibri"/>
              </a:rPr>
              <a:t>adults</a:t>
            </a:r>
            <a:r>
              <a:rPr lang="da-DK" sz="2000" dirty="0">
                <a:solidFill>
                  <a:srgbClr val="222222"/>
                </a:solidFill>
                <a:ea typeface="Calibri"/>
              </a:rPr>
              <a:t>?</a:t>
            </a:r>
            <a:br>
              <a:rPr lang="da-DK" sz="2000" dirty="0">
                <a:solidFill>
                  <a:srgbClr val="222222"/>
                </a:solidFill>
                <a:ea typeface="Calibri"/>
              </a:rPr>
            </a:br>
            <a:r>
              <a:rPr lang="da-DK" sz="2000" dirty="0" smtClean="0">
                <a:solidFill>
                  <a:srgbClr val="222222"/>
                </a:solidFill>
                <a:ea typeface="Calibri"/>
              </a:rPr>
              <a:t>	Are </a:t>
            </a:r>
            <a:r>
              <a:rPr lang="da-DK" sz="2000" dirty="0" err="1">
                <a:solidFill>
                  <a:srgbClr val="222222"/>
                </a:solidFill>
                <a:ea typeface="Calibri"/>
              </a:rPr>
              <a:t>rules</a:t>
            </a:r>
            <a:r>
              <a:rPr lang="da-DK" sz="2000" dirty="0">
                <a:solidFill>
                  <a:srgbClr val="222222"/>
                </a:solidFill>
                <a:ea typeface="Calibri"/>
              </a:rPr>
              <a:t> and </a:t>
            </a:r>
            <a:r>
              <a:rPr lang="da-DK" sz="2000" dirty="0" err="1">
                <a:solidFill>
                  <a:srgbClr val="222222"/>
                </a:solidFill>
                <a:ea typeface="Calibri"/>
              </a:rPr>
              <a:t>boundaries</a:t>
            </a:r>
            <a:r>
              <a:rPr lang="da-DK" sz="2000" dirty="0">
                <a:solidFill>
                  <a:srgbClr val="222222"/>
                </a:solidFill>
                <a:ea typeface="Calibri"/>
              </a:rPr>
              <a:t> out of line with the age of the </a:t>
            </a:r>
            <a:r>
              <a:rPr lang="da-DK" sz="2000" dirty="0" smtClean="0">
                <a:solidFill>
                  <a:srgbClr val="222222"/>
                </a:solidFill>
                <a:ea typeface="Calibri"/>
              </a:rPr>
              <a:t>	</a:t>
            </a:r>
            <a:r>
              <a:rPr lang="da-DK" sz="2000" dirty="0" err="1" smtClean="0">
                <a:solidFill>
                  <a:srgbClr val="222222"/>
                </a:solidFill>
                <a:ea typeface="Calibri"/>
              </a:rPr>
              <a:t>children</a:t>
            </a:r>
            <a:r>
              <a:rPr lang="da-DK" sz="2000" dirty="0">
                <a:solidFill>
                  <a:srgbClr val="222222"/>
                </a:solidFill>
                <a:ea typeface="Calibri"/>
              </a:rPr>
              <a:t>?</a:t>
            </a:r>
            <a:br>
              <a:rPr lang="da-DK" sz="2000" dirty="0">
                <a:solidFill>
                  <a:srgbClr val="222222"/>
                </a:solidFill>
                <a:ea typeface="Calibri"/>
              </a:rPr>
            </a:br>
            <a:r>
              <a:rPr lang="da-DK" sz="2000" dirty="0">
                <a:solidFill>
                  <a:srgbClr val="222222"/>
                </a:solidFill>
                <a:ea typeface="Calibri"/>
              </a:rPr>
              <a:t/>
            </a:r>
            <a:br>
              <a:rPr lang="da-DK" sz="2000" dirty="0">
                <a:solidFill>
                  <a:srgbClr val="222222"/>
                </a:solidFill>
                <a:ea typeface="Calibri"/>
              </a:rPr>
            </a:br>
            <a:r>
              <a:rPr lang="da-DK" sz="2000" dirty="0">
                <a:solidFill>
                  <a:srgbClr val="222222"/>
                </a:solidFill>
                <a:ea typeface="Calibri"/>
              </a:rPr>
              <a:t>The </a:t>
            </a:r>
            <a:r>
              <a:rPr lang="da-DK" sz="2000" dirty="0" err="1">
                <a:solidFill>
                  <a:srgbClr val="222222"/>
                </a:solidFill>
                <a:ea typeface="Calibri"/>
              </a:rPr>
              <a:t>interpersonal</a:t>
            </a:r>
            <a:r>
              <a:rPr lang="da-DK" sz="2000" dirty="0">
                <a:solidFill>
                  <a:srgbClr val="222222"/>
                </a:solidFill>
                <a:ea typeface="Calibri"/>
              </a:rPr>
              <a:t> </a:t>
            </a:r>
            <a:r>
              <a:rPr lang="da-DK" sz="2000" dirty="0" err="1">
                <a:solidFill>
                  <a:srgbClr val="222222"/>
                </a:solidFill>
                <a:ea typeface="Calibri"/>
              </a:rPr>
              <a:t>boundaries</a:t>
            </a:r>
            <a:r>
              <a:rPr lang="da-DK" sz="2000" dirty="0">
                <a:solidFill>
                  <a:srgbClr val="222222"/>
                </a:solidFill>
                <a:ea typeface="Calibri"/>
              </a:rPr>
              <a:t/>
            </a:r>
            <a:br>
              <a:rPr lang="da-DK" sz="2000" dirty="0">
                <a:solidFill>
                  <a:srgbClr val="222222"/>
                </a:solidFill>
                <a:ea typeface="Calibri"/>
              </a:rPr>
            </a:br>
            <a:r>
              <a:rPr lang="da-DK" sz="2000" dirty="0" smtClean="0">
                <a:solidFill>
                  <a:srgbClr val="222222"/>
                </a:solidFill>
                <a:ea typeface="Calibri"/>
              </a:rPr>
              <a:t>	</a:t>
            </a:r>
            <a:r>
              <a:rPr lang="da-DK" sz="2000" dirty="0" err="1" smtClean="0">
                <a:solidFill>
                  <a:srgbClr val="222222"/>
                </a:solidFill>
                <a:ea typeface="Calibri"/>
              </a:rPr>
              <a:t>There</a:t>
            </a:r>
            <a:r>
              <a:rPr lang="da-DK" sz="2000" dirty="0" smtClean="0">
                <a:solidFill>
                  <a:srgbClr val="222222"/>
                </a:solidFill>
                <a:ea typeface="Calibri"/>
              </a:rPr>
              <a:t> </a:t>
            </a:r>
            <a:r>
              <a:rPr lang="da-DK" sz="2000" dirty="0">
                <a:solidFill>
                  <a:srgbClr val="222222"/>
                </a:solidFill>
                <a:ea typeface="Calibri"/>
              </a:rPr>
              <a:t>is </a:t>
            </a:r>
            <a:r>
              <a:rPr lang="da-DK" sz="2000" dirty="0" err="1">
                <a:solidFill>
                  <a:srgbClr val="222222"/>
                </a:solidFill>
                <a:ea typeface="Calibri"/>
              </a:rPr>
              <a:t>often</a:t>
            </a:r>
            <a:r>
              <a:rPr lang="da-DK" sz="2000" dirty="0">
                <a:solidFill>
                  <a:srgbClr val="222222"/>
                </a:solidFill>
                <a:ea typeface="Calibri"/>
              </a:rPr>
              <a:t> </a:t>
            </a:r>
            <a:r>
              <a:rPr lang="da-DK" sz="2000" dirty="0" err="1">
                <a:solidFill>
                  <a:srgbClr val="222222"/>
                </a:solidFill>
                <a:ea typeface="Calibri"/>
              </a:rPr>
              <a:t>little</a:t>
            </a:r>
            <a:r>
              <a:rPr lang="da-DK" sz="2000" dirty="0">
                <a:solidFill>
                  <a:srgbClr val="222222"/>
                </a:solidFill>
                <a:ea typeface="Calibri"/>
              </a:rPr>
              <a:t> support for </a:t>
            </a:r>
            <a:r>
              <a:rPr lang="da-DK" sz="2000" dirty="0" err="1">
                <a:solidFill>
                  <a:srgbClr val="222222"/>
                </a:solidFill>
                <a:ea typeface="Calibri"/>
              </a:rPr>
              <a:t>independence</a:t>
            </a:r>
            <a:r>
              <a:rPr lang="da-DK" sz="2000" dirty="0">
                <a:solidFill>
                  <a:srgbClr val="222222"/>
                </a:solidFill>
                <a:ea typeface="Calibri"/>
              </a:rPr>
              <a:t> for </a:t>
            </a:r>
            <a:r>
              <a:rPr lang="da-DK" sz="2000" dirty="0" err="1">
                <a:solidFill>
                  <a:srgbClr val="222222"/>
                </a:solidFill>
                <a:ea typeface="Calibri"/>
              </a:rPr>
              <a:t>each</a:t>
            </a:r>
            <a:r>
              <a:rPr lang="da-DK" sz="2000" dirty="0">
                <a:solidFill>
                  <a:srgbClr val="222222"/>
                </a:solidFill>
                <a:ea typeface="Calibri"/>
              </a:rPr>
              <a:t> </a:t>
            </a:r>
            <a:r>
              <a:rPr lang="da-DK" sz="2000" dirty="0" err="1">
                <a:solidFill>
                  <a:srgbClr val="222222"/>
                </a:solidFill>
                <a:ea typeface="Calibri"/>
              </a:rPr>
              <a:t>member</a:t>
            </a:r>
            <a:r>
              <a:rPr lang="da-DK" sz="2000" dirty="0">
                <a:solidFill>
                  <a:srgbClr val="222222"/>
                </a:solidFill>
                <a:ea typeface="Calibri"/>
              </a:rPr>
              <a:t> </a:t>
            </a:r>
            <a:r>
              <a:rPr lang="da-DK" sz="2000" dirty="0" smtClean="0">
                <a:solidFill>
                  <a:srgbClr val="222222"/>
                </a:solidFill>
                <a:ea typeface="Calibri"/>
              </a:rPr>
              <a:t>	in </a:t>
            </a:r>
            <a:r>
              <a:rPr lang="da-DK" sz="2000" dirty="0">
                <a:solidFill>
                  <a:srgbClr val="222222"/>
                </a:solidFill>
                <a:ea typeface="Calibri"/>
              </a:rPr>
              <a:t>the </a:t>
            </a:r>
            <a:r>
              <a:rPr lang="da-DK" sz="2000" dirty="0" err="1">
                <a:solidFill>
                  <a:srgbClr val="222222"/>
                </a:solidFill>
                <a:ea typeface="Calibri"/>
              </a:rPr>
              <a:t>family's</a:t>
            </a:r>
            <a:r>
              <a:rPr lang="da-DK" sz="2000" dirty="0">
                <a:solidFill>
                  <a:srgbClr val="222222"/>
                </a:solidFill>
                <a:ea typeface="Calibri"/>
              </a:rPr>
              <a:t> definition of </a:t>
            </a:r>
            <a:r>
              <a:rPr lang="da-DK" sz="2000" dirty="0" err="1">
                <a:solidFill>
                  <a:srgbClr val="222222"/>
                </a:solidFill>
                <a:ea typeface="Calibri"/>
              </a:rPr>
              <a:t>itself</a:t>
            </a:r>
            <a:r>
              <a:rPr lang="da-DK" sz="2000" dirty="0">
                <a:solidFill>
                  <a:srgbClr val="222222"/>
                </a:solidFill>
                <a:ea typeface="Calibri"/>
              </a:rPr>
              <a:t/>
            </a:r>
            <a:br>
              <a:rPr lang="da-DK" sz="2000" dirty="0">
                <a:solidFill>
                  <a:srgbClr val="222222"/>
                </a:solidFill>
                <a:ea typeface="Calibri"/>
              </a:rPr>
            </a:br>
            <a:r>
              <a:rPr lang="da-DK" sz="2000" dirty="0">
                <a:solidFill>
                  <a:srgbClr val="222222"/>
                </a:solidFill>
                <a:ea typeface="Calibri"/>
              </a:rPr>
              <a:t/>
            </a:r>
            <a:br>
              <a:rPr lang="da-DK" sz="2000" dirty="0">
                <a:solidFill>
                  <a:srgbClr val="222222"/>
                </a:solidFill>
                <a:ea typeface="Calibri"/>
              </a:rPr>
            </a:br>
            <a:r>
              <a:rPr lang="da-DK" sz="2000" dirty="0">
                <a:solidFill>
                  <a:srgbClr val="222222"/>
                </a:solidFill>
                <a:ea typeface="Calibri"/>
              </a:rPr>
              <a:t>The </a:t>
            </a:r>
            <a:r>
              <a:rPr lang="da-DK" sz="2000" dirty="0" err="1">
                <a:solidFill>
                  <a:srgbClr val="222222"/>
                </a:solidFill>
                <a:ea typeface="Calibri"/>
              </a:rPr>
              <a:t>intrapsychic</a:t>
            </a:r>
            <a:r>
              <a:rPr lang="da-DK" sz="2000" dirty="0">
                <a:solidFill>
                  <a:srgbClr val="222222"/>
                </a:solidFill>
                <a:ea typeface="Calibri"/>
              </a:rPr>
              <a:t> limits</a:t>
            </a:r>
            <a:br>
              <a:rPr lang="da-DK" sz="2000" dirty="0">
                <a:solidFill>
                  <a:srgbClr val="222222"/>
                </a:solidFill>
                <a:ea typeface="Calibri"/>
              </a:rPr>
            </a:br>
            <a:r>
              <a:rPr lang="da-DK" sz="2000" dirty="0" smtClean="0">
                <a:solidFill>
                  <a:srgbClr val="222222"/>
                </a:solidFill>
                <a:ea typeface="Calibri"/>
              </a:rPr>
              <a:t>	</a:t>
            </a:r>
            <a:r>
              <a:rPr lang="da-DK" sz="2000" dirty="0" err="1" smtClean="0">
                <a:solidFill>
                  <a:srgbClr val="222222"/>
                </a:solidFill>
                <a:ea typeface="Calibri"/>
              </a:rPr>
              <a:t>Distortion</a:t>
            </a:r>
            <a:r>
              <a:rPr lang="da-DK" sz="2000" dirty="0" smtClean="0">
                <a:solidFill>
                  <a:srgbClr val="222222"/>
                </a:solidFill>
                <a:ea typeface="Calibri"/>
              </a:rPr>
              <a:t> </a:t>
            </a:r>
            <a:r>
              <a:rPr lang="da-DK" sz="2000" dirty="0">
                <a:solidFill>
                  <a:srgbClr val="222222"/>
                </a:solidFill>
                <a:ea typeface="Calibri"/>
              </a:rPr>
              <a:t>of reality-perception</a:t>
            </a:r>
            <a:br>
              <a:rPr lang="da-DK" sz="2000" dirty="0">
                <a:solidFill>
                  <a:srgbClr val="222222"/>
                </a:solidFill>
                <a:ea typeface="Calibri"/>
              </a:rPr>
            </a:br>
            <a:r>
              <a:rPr lang="da-DK" sz="2000" dirty="0" smtClean="0">
                <a:solidFill>
                  <a:srgbClr val="222222"/>
                </a:solidFill>
                <a:ea typeface="Calibri"/>
              </a:rPr>
              <a:t>	Offensive </a:t>
            </a:r>
            <a:r>
              <a:rPr lang="da-DK" sz="2000" dirty="0" err="1">
                <a:solidFill>
                  <a:srgbClr val="222222"/>
                </a:solidFill>
                <a:ea typeface="Calibri"/>
              </a:rPr>
              <a:t>behavior</a:t>
            </a:r>
            <a:r>
              <a:rPr lang="da-DK" sz="2000" dirty="0">
                <a:solidFill>
                  <a:srgbClr val="222222"/>
                </a:solidFill>
                <a:ea typeface="Calibri"/>
              </a:rPr>
              <a:t> is not </a:t>
            </a:r>
            <a:r>
              <a:rPr lang="da-DK" sz="2000" dirty="0" err="1">
                <a:solidFill>
                  <a:srgbClr val="222222"/>
                </a:solidFill>
                <a:ea typeface="Calibri"/>
              </a:rPr>
              <a:t>necessarily</a:t>
            </a:r>
            <a:r>
              <a:rPr lang="da-DK" sz="2000" dirty="0">
                <a:solidFill>
                  <a:srgbClr val="222222"/>
                </a:solidFill>
                <a:ea typeface="Calibri"/>
              </a:rPr>
              <a:t> </a:t>
            </a:r>
            <a:r>
              <a:rPr lang="da-DK" sz="2000" dirty="0" err="1">
                <a:solidFill>
                  <a:srgbClr val="222222"/>
                </a:solidFill>
                <a:ea typeface="Calibri"/>
              </a:rPr>
              <a:t>experienced</a:t>
            </a:r>
            <a:r>
              <a:rPr lang="da-DK" sz="2000" dirty="0">
                <a:solidFill>
                  <a:srgbClr val="222222"/>
                </a:solidFill>
                <a:ea typeface="Calibri"/>
              </a:rPr>
              <a:t> as offensive</a:t>
            </a:r>
            <a:br>
              <a:rPr lang="da-DK" sz="2000" dirty="0">
                <a:solidFill>
                  <a:srgbClr val="222222"/>
                </a:solidFill>
                <a:ea typeface="Calibri"/>
              </a:rPr>
            </a:br>
            <a:r>
              <a:rPr lang="da-DK" sz="2000" dirty="0" smtClean="0">
                <a:solidFill>
                  <a:srgbClr val="222222"/>
                </a:solidFill>
                <a:ea typeface="Calibri"/>
              </a:rPr>
              <a:t>	The </a:t>
            </a:r>
            <a:r>
              <a:rPr lang="da-DK" sz="2000" dirty="0" err="1">
                <a:solidFill>
                  <a:srgbClr val="222222"/>
                </a:solidFill>
                <a:ea typeface="Calibri"/>
              </a:rPr>
              <a:t>individual</a:t>
            </a:r>
            <a:r>
              <a:rPr lang="da-DK" sz="2000" dirty="0">
                <a:solidFill>
                  <a:srgbClr val="222222"/>
                </a:solidFill>
                <a:ea typeface="Calibri"/>
              </a:rPr>
              <a:t> </a:t>
            </a:r>
            <a:r>
              <a:rPr lang="da-DK" sz="2000" dirty="0" err="1">
                <a:solidFill>
                  <a:srgbClr val="222222"/>
                </a:solidFill>
                <a:ea typeface="Calibri"/>
              </a:rPr>
              <a:t>seeks</a:t>
            </a:r>
            <a:r>
              <a:rPr lang="da-DK" sz="2000" dirty="0">
                <a:solidFill>
                  <a:srgbClr val="222222"/>
                </a:solidFill>
                <a:ea typeface="Calibri"/>
              </a:rPr>
              <a:t> </a:t>
            </a:r>
            <a:r>
              <a:rPr lang="da-DK" sz="2000" dirty="0" err="1">
                <a:solidFill>
                  <a:srgbClr val="222222"/>
                </a:solidFill>
                <a:ea typeface="Calibri"/>
              </a:rPr>
              <a:t>meaning</a:t>
            </a:r>
            <a:r>
              <a:rPr lang="da-DK" sz="2000" dirty="0">
                <a:solidFill>
                  <a:srgbClr val="222222"/>
                </a:solidFill>
                <a:ea typeface="Calibri"/>
              </a:rPr>
              <a:t> in the incident</a:t>
            </a:r>
            <a:endParaRPr lang="da-DK" sz="2000" dirty="0" smtClean="0"/>
          </a:p>
          <a:p>
            <a:pPr lvl="1" eaLnBrk="1" hangingPunct="1">
              <a:lnSpc>
                <a:spcPct val="90000"/>
              </a:lnSpc>
              <a:spcBef>
                <a:spcPct val="0"/>
              </a:spcBef>
              <a:buFontTx/>
              <a:buNone/>
            </a:pPr>
            <a:r>
              <a:rPr lang="da-DK" sz="1100" dirty="0" smtClean="0"/>
              <a:t>                                                                                                                                                      Kilde: Eva Hildebrandt</a:t>
            </a:r>
          </a:p>
        </p:txBody>
      </p:sp>
    </p:spTree>
    <p:extLst>
      <p:ext uri="{BB962C8B-B14F-4D97-AF65-F5344CB8AC3E}">
        <p14:creationId xmlns:p14="http://schemas.microsoft.com/office/powerpoint/2010/main" val="60597054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2400" dirty="0" err="1" smtClean="0"/>
              <a:t>Group-reflection</a:t>
            </a:r>
            <a:endParaRPr lang="da-DK" sz="2400" dirty="0"/>
          </a:p>
        </p:txBody>
      </p:sp>
      <p:sp>
        <p:nvSpPr>
          <p:cNvPr id="3" name="Pladsholder til indhold 2"/>
          <p:cNvSpPr>
            <a:spLocks noGrp="1"/>
          </p:cNvSpPr>
          <p:nvPr>
            <p:ph idx="1"/>
          </p:nvPr>
        </p:nvSpPr>
        <p:spPr/>
        <p:txBody>
          <a:bodyPr/>
          <a:lstStyle/>
          <a:p>
            <a:r>
              <a:rPr lang="da-DK" sz="2400" dirty="0" smtClean="0"/>
              <a:t>Is </a:t>
            </a:r>
            <a:r>
              <a:rPr lang="da-DK" sz="2400" dirty="0" err="1" smtClean="0"/>
              <a:t>this</a:t>
            </a:r>
            <a:r>
              <a:rPr lang="da-DK" sz="2400" dirty="0" smtClean="0"/>
              <a:t> a </a:t>
            </a:r>
            <a:r>
              <a:rPr lang="da-DK" sz="2400" dirty="0" err="1" smtClean="0"/>
              <a:t>picture</a:t>
            </a:r>
            <a:r>
              <a:rPr lang="da-DK" sz="2400" dirty="0" smtClean="0"/>
              <a:t>, </a:t>
            </a:r>
            <a:r>
              <a:rPr lang="da-DK" sz="2400" dirty="0" err="1" smtClean="0"/>
              <a:t>You</a:t>
            </a:r>
            <a:r>
              <a:rPr lang="da-DK" sz="2400" dirty="0" smtClean="0"/>
              <a:t> </a:t>
            </a:r>
            <a:r>
              <a:rPr lang="da-DK" sz="2400" dirty="0" err="1" smtClean="0"/>
              <a:t>recognize</a:t>
            </a:r>
            <a:r>
              <a:rPr lang="da-DK" sz="2400" dirty="0" smtClean="0"/>
              <a:t>?</a:t>
            </a:r>
            <a:endParaRPr lang="da-DK"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a-DK" err="1" smtClean="0"/>
              <a:t>Grooming</a:t>
            </a:r>
            <a:r>
              <a:rPr lang="da-DK" smtClean="0"/>
              <a:t> </a:t>
            </a:r>
            <a:endParaRPr lang="da-DK"/>
          </a:p>
        </p:txBody>
      </p:sp>
      <p:sp>
        <p:nvSpPr>
          <p:cNvPr id="3" name="Undertitel 2"/>
          <p:cNvSpPr>
            <a:spLocks noGrp="1"/>
          </p:cNvSpPr>
          <p:nvPr>
            <p:ph type="subTitle" idx="1"/>
          </p:nvPr>
        </p:nvSpPr>
        <p:spPr/>
        <p:txBody>
          <a:bodyPr/>
          <a:lstStyle/>
          <a:p>
            <a:endParaRPr lang="da-DK"/>
          </a:p>
        </p:txBody>
      </p:sp>
    </p:spTree>
    <p:extLst>
      <p:ext uri="{BB962C8B-B14F-4D97-AF65-F5344CB8AC3E}">
        <p14:creationId xmlns:p14="http://schemas.microsoft.com/office/powerpoint/2010/main" val="1017242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2400" dirty="0" smtClean="0"/>
              <a:t>Program</a:t>
            </a:r>
            <a:endParaRPr lang="da-DK" sz="2400" dirty="0"/>
          </a:p>
        </p:txBody>
      </p:sp>
      <p:sp>
        <p:nvSpPr>
          <p:cNvPr id="3" name="Pladsholder til indhold 2"/>
          <p:cNvSpPr>
            <a:spLocks noGrp="1"/>
          </p:cNvSpPr>
          <p:nvPr>
            <p:ph idx="1"/>
          </p:nvPr>
        </p:nvSpPr>
        <p:spPr/>
        <p:txBody>
          <a:bodyPr/>
          <a:lstStyle/>
          <a:p>
            <a:r>
              <a:rPr lang="da-DK" dirty="0" err="1" smtClean="0"/>
              <a:t>Sexual</a:t>
            </a:r>
            <a:r>
              <a:rPr lang="da-DK" dirty="0" smtClean="0"/>
              <a:t> </a:t>
            </a:r>
            <a:r>
              <a:rPr lang="da-DK" dirty="0" err="1" smtClean="0"/>
              <a:t>abuse</a:t>
            </a:r>
            <a:r>
              <a:rPr lang="da-DK" dirty="0" smtClean="0"/>
              <a:t> and </a:t>
            </a:r>
            <a:r>
              <a:rPr lang="da-DK" dirty="0" err="1" smtClean="0"/>
              <a:t>violence</a:t>
            </a:r>
            <a:r>
              <a:rPr lang="da-DK" dirty="0" smtClean="0"/>
              <a:t> as tabu </a:t>
            </a:r>
            <a:r>
              <a:rPr lang="da-DK" dirty="0" err="1" smtClean="0"/>
              <a:t>topics</a:t>
            </a:r>
            <a:endParaRPr lang="da-DK" dirty="0" smtClean="0"/>
          </a:p>
          <a:p>
            <a:r>
              <a:rPr lang="da-DK" dirty="0" smtClean="0"/>
              <a:t>Definitions</a:t>
            </a:r>
          </a:p>
          <a:p>
            <a:r>
              <a:rPr lang="da-DK" dirty="0" err="1" smtClean="0"/>
              <a:t>Grooming</a:t>
            </a:r>
            <a:r>
              <a:rPr lang="da-DK" dirty="0" smtClean="0"/>
              <a:t> </a:t>
            </a:r>
          </a:p>
          <a:p>
            <a:r>
              <a:rPr lang="da-DK" dirty="0" smtClean="0"/>
              <a:t>Kids, </a:t>
            </a:r>
            <a:r>
              <a:rPr lang="da-DK" dirty="0" err="1" smtClean="0"/>
              <a:t>who</a:t>
            </a:r>
            <a:r>
              <a:rPr lang="da-DK" dirty="0" smtClean="0"/>
              <a:t> </a:t>
            </a:r>
            <a:r>
              <a:rPr lang="da-DK" dirty="0" err="1" smtClean="0"/>
              <a:t>sexually</a:t>
            </a:r>
            <a:r>
              <a:rPr lang="da-DK" dirty="0" smtClean="0"/>
              <a:t> </a:t>
            </a:r>
            <a:r>
              <a:rPr lang="da-DK" dirty="0" err="1" smtClean="0"/>
              <a:t>abuse</a:t>
            </a:r>
            <a:r>
              <a:rPr lang="da-DK" dirty="0" smtClean="0"/>
              <a:t> </a:t>
            </a:r>
            <a:r>
              <a:rPr lang="da-DK" dirty="0" err="1" smtClean="0"/>
              <a:t>other</a:t>
            </a:r>
            <a:r>
              <a:rPr lang="da-DK" dirty="0" smtClean="0"/>
              <a:t> </a:t>
            </a:r>
            <a:r>
              <a:rPr lang="da-DK" dirty="0" err="1" smtClean="0"/>
              <a:t>children</a:t>
            </a:r>
            <a:endParaRPr lang="da-DK" dirty="0" smtClean="0"/>
          </a:p>
          <a:p>
            <a:r>
              <a:rPr lang="da-DK" dirty="0" smtClean="0"/>
              <a:t>Traumas </a:t>
            </a:r>
          </a:p>
          <a:p>
            <a:r>
              <a:rPr lang="da-DK" dirty="0" err="1" smtClean="0"/>
              <a:t>Detection</a:t>
            </a:r>
            <a:r>
              <a:rPr lang="da-DK" dirty="0" smtClean="0"/>
              <a:t> and </a:t>
            </a:r>
            <a:r>
              <a:rPr lang="da-DK" dirty="0" err="1" smtClean="0"/>
              <a:t>signs</a:t>
            </a:r>
            <a:r>
              <a:rPr lang="da-DK" dirty="0" smtClean="0"/>
              <a:t> of </a:t>
            </a:r>
            <a:r>
              <a:rPr lang="da-DK" dirty="0" err="1" smtClean="0"/>
              <a:t>sexual</a:t>
            </a:r>
            <a:r>
              <a:rPr lang="da-DK" dirty="0" smtClean="0"/>
              <a:t> </a:t>
            </a:r>
            <a:r>
              <a:rPr lang="da-DK" dirty="0" err="1" smtClean="0"/>
              <a:t>abuse</a:t>
            </a:r>
            <a:r>
              <a:rPr lang="da-DK" dirty="0" smtClean="0"/>
              <a:t> and </a:t>
            </a:r>
            <a:r>
              <a:rPr lang="da-DK" dirty="0" err="1" smtClean="0"/>
              <a:t>violence</a:t>
            </a:r>
            <a:endParaRPr lang="da-DK" dirty="0" smtClean="0"/>
          </a:p>
          <a:p>
            <a:r>
              <a:rPr lang="en-US" dirty="0"/>
              <a:t>Professional conversations with children about abuse, important points to </a:t>
            </a:r>
            <a:r>
              <a:rPr lang="en-US" dirty="0" smtClean="0"/>
              <a:t>note</a:t>
            </a:r>
          </a:p>
          <a:p>
            <a:r>
              <a:rPr lang="en-US" dirty="0" smtClean="0"/>
              <a:t>Barriers at the professionals </a:t>
            </a:r>
            <a:r>
              <a:rPr lang="en-US" dirty="0"/>
              <a:t>to early detection and appropriate handling of the sexual abuse and violence against children</a:t>
            </a:r>
            <a:endParaRPr lang="da-DK" dirty="0"/>
          </a:p>
        </p:txBody>
      </p:sp>
    </p:spTree>
    <p:extLst>
      <p:ext uri="{BB962C8B-B14F-4D97-AF65-F5344CB8AC3E}">
        <p14:creationId xmlns:p14="http://schemas.microsoft.com/office/powerpoint/2010/main" val="29159500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da-DK" sz="2400" dirty="0" smtClean="0"/>
              <a:t>Definitions of </a:t>
            </a:r>
            <a:r>
              <a:rPr lang="da-DK" sz="2400" dirty="0" err="1" smtClean="0"/>
              <a:t>Grooming</a:t>
            </a:r>
            <a:r>
              <a:rPr lang="da-DK" sz="2400" dirty="0" smtClean="0"/>
              <a:t> </a:t>
            </a:r>
          </a:p>
        </p:txBody>
      </p:sp>
      <p:sp>
        <p:nvSpPr>
          <p:cNvPr id="75779" name="Rectangle 3"/>
          <p:cNvSpPr>
            <a:spLocks noGrp="1" noChangeArrowheads="1"/>
          </p:cNvSpPr>
          <p:nvPr>
            <p:ph type="body" idx="1"/>
          </p:nvPr>
        </p:nvSpPr>
        <p:spPr>
          <a:xfrm>
            <a:off x="457200" y="1795463"/>
            <a:ext cx="8229600" cy="3573462"/>
          </a:xfrm>
        </p:spPr>
        <p:txBody>
          <a:bodyPr/>
          <a:lstStyle/>
          <a:p>
            <a:pPr eaLnBrk="1" hangingPunct="1">
              <a:lnSpc>
                <a:spcPct val="160000"/>
              </a:lnSpc>
              <a:buClr>
                <a:srgbClr val="000000"/>
              </a:buClr>
            </a:pPr>
            <a:r>
              <a:rPr lang="da-DK" sz="2400" dirty="0">
                <a:solidFill>
                  <a:srgbClr val="222222"/>
                </a:solidFill>
                <a:ea typeface="Calibri"/>
              </a:rPr>
              <a:t>A </a:t>
            </a:r>
            <a:r>
              <a:rPr lang="da-DK" sz="2400" dirty="0" err="1">
                <a:solidFill>
                  <a:srgbClr val="222222"/>
                </a:solidFill>
                <a:ea typeface="Calibri"/>
              </a:rPr>
              <a:t>process</a:t>
            </a:r>
            <a:r>
              <a:rPr lang="da-DK" sz="2400" dirty="0">
                <a:solidFill>
                  <a:srgbClr val="222222"/>
                </a:solidFill>
                <a:ea typeface="Calibri"/>
              </a:rPr>
              <a:t> in </a:t>
            </a:r>
            <a:r>
              <a:rPr lang="da-DK" sz="2400" dirty="0" err="1">
                <a:solidFill>
                  <a:srgbClr val="222222"/>
                </a:solidFill>
                <a:ea typeface="Calibri"/>
              </a:rPr>
              <a:t>which</a:t>
            </a:r>
            <a:r>
              <a:rPr lang="da-DK" sz="2400" dirty="0">
                <a:solidFill>
                  <a:srgbClr val="222222"/>
                </a:solidFill>
                <a:ea typeface="Calibri"/>
              </a:rPr>
              <a:t> the </a:t>
            </a:r>
            <a:r>
              <a:rPr lang="da-DK" sz="2400" dirty="0" err="1">
                <a:solidFill>
                  <a:srgbClr val="222222"/>
                </a:solidFill>
                <a:ea typeface="Calibri"/>
              </a:rPr>
              <a:t>older</a:t>
            </a:r>
            <a:r>
              <a:rPr lang="da-DK" sz="2400" dirty="0">
                <a:solidFill>
                  <a:srgbClr val="222222"/>
                </a:solidFill>
                <a:ea typeface="Calibri"/>
              </a:rPr>
              <a:t> and more </a:t>
            </a:r>
            <a:r>
              <a:rPr lang="da-DK" sz="2400" dirty="0" err="1">
                <a:solidFill>
                  <a:srgbClr val="222222"/>
                </a:solidFill>
                <a:ea typeface="Calibri"/>
              </a:rPr>
              <a:t>experienced</a:t>
            </a:r>
            <a:r>
              <a:rPr lang="da-DK" sz="2400" dirty="0">
                <a:solidFill>
                  <a:srgbClr val="222222"/>
                </a:solidFill>
                <a:ea typeface="Calibri"/>
              </a:rPr>
              <a:t> </a:t>
            </a:r>
            <a:r>
              <a:rPr lang="da-DK" sz="2400" dirty="0" err="1" smtClean="0">
                <a:solidFill>
                  <a:srgbClr val="222222"/>
                </a:solidFill>
                <a:ea typeface="Calibri"/>
              </a:rPr>
              <a:t>perpetrator</a:t>
            </a:r>
            <a:r>
              <a:rPr lang="da-DK" sz="2400" dirty="0" smtClean="0">
                <a:solidFill>
                  <a:srgbClr val="222222"/>
                </a:solidFill>
                <a:ea typeface="Calibri"/>
              </a:rPr>
              <a:t> the </a:t>
            </a:r>
            <a:r>
              <a:rPr lang="da-DK" sz="2400" dirty="0" err="1" smtClean="0">
                <a:solidFill>
                  <a:srgbClr val="222222"/>
                </a:solidFill>
                <a:ea typeface="Calibri"/>
              </a:rPr>
              <a:t>victim</a:t>
            </a:r>
            <a:r>
              <a:rPr lang="da-DK" sz="2400" dirty="0" smtClean="0">
                <a:solidFill>
                  <a:srgbClr val="222222"/>
                </a:solidFill>
                <a:ea typeface="Calibri"/>
              </a:rPr>
              <a:t> </a:t>
            </a:r>
            <a:r>
              <a:rPr lang="da-DK" sz="2400" dirty="0" err="1" smtClean="0">
                <a:solidFill>
                  <a:srgbClr val="222222"/>
                </a:solidFill>
                <a:ea typeface="Calibri"/>
              </a:rPr>
              <a:t>using</a:t>
            </a:r>
            <a:r>
              <a:rPr lang="da-DK" sz="2400" dirty="0" smtClean="0">
                <a:solidFill>
                  <a:srgbClr val="222222"/>
                </a:solidFill>
                <a:ea typeface="Calibri"/>
              </a:rPr>
              <a:t> </a:t>
            </a:r>
            <a:r>
              <a:rPr lang="da-DK" sz="2400" dirty="0">
                <a:solidFill>
                  <a:srgbClr val="222222"/>
                </a:solidFill>
                <a:ea typeface="Calibri"/>
              </a:rPr>
              <a:t>manipulation, </a:t>
            </a:r>
            <a:r>
              <a:rPr lang="da-DK" sz="2400" dirty="0" err="1">
                <a:solidFill>
                  <a:srgbClr val="222222"/>
                </a:solidFill>
                <a:ea typeface="Calibri"/>
              </a:rPr>
              <a:t>lies</a:t>
            </a:r>
            <a:r>
              <a:rPr lang="da-DK" sz="2400" dirty="0">
                <a:solidFill>
                  <a:srgbClr val="222222"/>
                </a:solidFill>
                <a:ea typeface="Calibri"/>
              </a:rPr>
              <a:t>, </a:t>
            </a:r>
            <a:r>
              <a:rPr lang="da-DK" sz="2400" dirty="0" err="1">
                <a:solidFill>
                  <a:srgbClr val="222222"/>
                </a:solidFill>
                <a:ea typeface="Calibri"/>
              </a:rPr>
              <a:t>flattery</a:t>
            </a:r>
            <a:r>
              <a:rPr lang="da-DK" sz="2400" dirty="0">
                <a:solidFill>
                  <a:srgbClr val="222222"/>
                </a:solidFill>
                <a:ea typeface="Calibri"/>
              </a:rPr>
              <a:t> and </a:t>
            </a:r>
            <a:r>
              <a:rPr lang="da-DK" sz="2400" dirty="0" err="1">
                <a:solidFill>
                  <a:srgbClr val="222222"/>
                </a:solidFill>
                <a:ea typeface="Calibri"/>
              </a:rPr>
              <a:t>praise</a:t>
            </a:r>
            <a:r>
              <a:rPr lang="da-DK" sz="2400" dirty="0">
                <a:solidFill>
                  <a:srgbClr val="222222"/>
                </a:solidFill>
                <a:ea typeface="Calibri"/>
              </a:rPr>
              <a:t>, and </a:t>
            </a:r>
            <a:r>
              <a:rPr lang="da-DK" sz="2400" dirty="0" err="1">
                <a:solidFill>
                  <a:srgbClr val="222222"/>
                </a:solidFill>
                <a:ea typeface="Calibri"/>
              </a:rPr>
              <a:t>inflict</a:t>
            </a:r>
            <a:r>
              <a:rPr lang="da-DK" sz="2400" dirty="0">
                <a:solidFill>
                  <a:srgbClr val="222222"/>
                </a:solidFill>
                <a:ea typeface="Calibri"/>
              </a:rPr>
              <a:t> the </a:t>
            </a:r>
            <a:r>
              <a:rPr lang="da-DK" sz="2400" dirty="0" err="1">
                <a:solidFill>
                  <a:srgbClr val="222222"/>
                </a:solidFill>
                <a:ea typeface="Calibri"/>
              </a:rPr>
              <a:t>victim</a:t>
            </a:r>
            <a:r>
              <a:rPr lang="da-DK" sz="2400" dirty="0">
                <a:solidFill>
                  <a:srgbClr val="222222"/>
                </a:solidFill>
                <a:ea typeface="Calibri"/>
              </a:rPr>
              <a:t> </a:t>
            </a:r>
            <a:r>
              <a:rPr lang="da-DK" sz="2400" dirty="0" smtClean="0">
                <a:solidFill>
                  <a:srgbClr val="222222"/>
                </a:solidFill>
                <a:ea typeface="Calibri"/>
              </a:rPr>
              <a:t>with </a:t>
            </a:r>
            <a:r>
              <a:rPr lang="da-DK" sz="2400" dirty="0" err="1" smtClean="0">
                <a:solidFill>
                  <a:srgbClr val="222222"/>
                </a:solidFill>
                <a:ea typeface="Calibri"/>
              </a:rPr>
              <a:t>responsibility</a:t>
            </a:r>
            <a:r>
              <a:rPr lang="da-DK" sz="2400" dirty="0" smtClean="0">
                <a:solidFill>
                  <a:srgbClr val="222222"/>
                </a:solidFill>
                <a:ea typeface="Calibri"/>
              </a:rPr>
              <a:t> </a:t>
            </a:r>
            <a:r>
              <a:rPr lang="da-DK" sz="2400" dirty="0">
                <a:solidFill>
                  <a:srgbClr val="222222"/>
                </a:solidFill>
                <a:ea typeface="Calibri"/>
              </a:rPr>
              <a:t>and </a:t>
            </a:r>
            <a:r>
              <a:rPr lang="da-DK" sz="2400" dirty="0" err="1">
                <a:solidFill>
                  <a:srgbClr val="222222"/>
                </a:solidFill>
                <a:ea typeface="Calibri"/>
              </a:rPr>
              <a:t>guilt</a:t>
            </a:r>
            <a:r>
              <a:rPr lang="da-DK" sz="2400" dirty="0">
                <a:solidFill>
                  <a:srgbClr val="222222"/>
                </a:solidFill>
                <a:ea typeface="Calibri"/>
              </a:rPr>
              <a:t> in </a:t>
            </a:r>
            <a:r>
              <a:rPr lang="da-DK" sz="2400" dirty="0" err="1">
                <a:solidFill>
                  <a:srgbClr val="222222"/>
                </a:solidFill>
                <a:ea typeface="Calibri"/>
              </a:rPr>
              <a:t>order</a:t>
            </a:r>
            <a:r>
              <a:rPr lang="da-DK" sz="2400" dirty="0">
                <a:solidFill>
                  <a:srgbClr val="222222"/>
                </a:solidFill>
                <a:ea typeface="Calibri"/>
              </a:rPr>
              <a:t> to </a:t>
            </a:r>
            <a:r>
              <a:rPr lang="da-DK" sz="2400" dirty="0" err="1">
                <a:solidFill>
                  <a:srgbClr val="222222"/>
                </a:solidFill>
                <a:ea typeface="Calibri"/>
              </a:rPr>
              <a:t>be</a:t>
            </a:r>
            <a:r>
              <a:rPr lang="da-DK" sz="2400" dirty="0">
                <a:solidFill>
                  <a:srgbClr val="222222"/>
                </a:solidFill>
                <a:ea typeface="Calibri"/>
              </a:rPr>
              <a:t> </a:t>
            </a:r>
            <a:r>
              <a:rPr lang="da-DK" sz="2400" dirty="0" err="1">
                <a:solidFill>
                  <a:srgbClr val="222222"/>
                </a:solidFill>
                <a:ea typeface="Calibri"/>
              </a:rPr>
              <a:t>able</a:t>
            </a:r>
            <a:r>
              <a:rPr lang="da-DK" sz="2400" dirty="0">
                <a:solidFill>
                  <a:srgbClr val="222222"/>
                </a:solidFill>
                <a:ea typeface="Calibri"/>
              </a:rPr>
              <a:t> to </a:t>
            </a:r>
            <a:r>
              <a:rPr lang="da-DK" sz="2400" dirty="0" err="1">
                <a:solidFill>
                  <a:srgbClr val="222222"/>
                </a:solidFill>
                <a:ea typeface="Calibri"/>
              </a:rPr>
              <a:t>get</a:t>
            </a:r>
            <a:r>
              <a:rPr lang="da-DK" sz="2400" dirty="0">
                <a:solidFill>
                  <a:srgbClr val="222222"/>
                </a:solidFill>
                <a:ea typeface="Calibri"/>
              </a:rPr>
              <a:t> the </a:t>
            </a:r>
            <a:r>
              <a:rPr lang="da-DK" sz="2400" dirty="0" err="1">
                <a:solidFill>
                  <a:srgbClr val="222222"/>
                </a:solidFill>
                <a:ea typeface="Calibri"/>
              </a:rPr>
              <a:t>victim</a:t>
            </a:r>
            <a:r>
              <a:rPr lang="da-DK" sz="2400" dirty="0">
                <a:solidFill>
                  <a:srgbClr val="222222"/>
                </a:solidFill>
                <a:ea typeface="Calibri"/>
              </a:rPr>
              <a:t> (</a:t>
            </a:r>
            <a:r>
              <a:rPr lang="da-DK" sz="2400" dirty="0" err="1">
                <a:solidFill>
                  <a:srgbClr val="222222"/>
                </a:solidFill>
                <a:ea typeface="Calibri"/>
              </a:rPr>
              <a:t>apparently</a:t>
            </a:r>
            <a:r>
              <a:rPr lang="da-DK" sz="2400" dirty="0">
                <a:solidFill>
                  <a:srgbClr val="222222"/>
                </a:solidFill>
                <a:ea typeface="Calibri"/>
              </a:rPr>
              <a:t> </a:t>
            </a:r>
            <a:r>
              <a:rPr lang="da-DK" sz="2400" dirty="0" err="1">
                <a:solidFill>
                  <a:srgbClr val="222222"/>
                </a:solidFill>
                <a:ea typeface="Calibri"/>
              </a:rPr>
              <a:t>voluntarily</a:t>
            </a:r>
            <a:r>
              <a:rPr lang="da-DK" sz="2400" dirty="0">
                <a:solidFill>
                  <a:srgbClr val="222222"/>
                </a:solidFill>
                <a:ea typeface="Calibri"/>
              </a:rPr>
              <a:t>) to </a:t>
            </a:r>
            <a:r>
              <a:rPr lang="da-DK" sz="2400" dirty="0" err="1">
                <a:solidFill>
                  <a:srgbClr val="222222"/>
                </a:solidFill>
                <a:ea typeface="Calibri"/>
              </a:rPr>
              <a:t>participate</a:t>
            </a:r>
            <a:r>
              <a:rPr lang="da-DK" sz="2400" dirty="0">
                <a:solidFill>
                  <a:srgbClr val="222222"/>
                </a:solidFill>
                <a:ea typeface="Calibri"/>
              </a:rPr>
              <a:t> in </a:t>
            </a:r>
            <a:r>
              <a:rPr lang="da-DK" sz="2400" dirty="0" err="1">
                <a:solidFill>
                  <a:srgbClr val="222222"/>
                </a:solidFill>
                <a:ea typeface="Calibri"/>
              </a:rPr>
              <a:t>sexual</a:t>
            </a:r>
            <a:r>
              <a:rPr lang="da-DK" sz="2400" dirty="0">
                <a:solidFill>
                  <a:srgbClr val="222222"/>
                </a:solidFill>
                <a:ea typeface="Calibri"/>
              </a:rPr>
              <a:t> </a:t>
            </a:r>
            <a:r>
              <a:rPr lang="da-DK" sz="2400" dirty="0" err="1">
                <a:solidFill>
                  <a:srgbClr val="222222"/>
                </a:solidFill>
                <a:ea typeface="Calibri"/>
              </a:rPr>
              <a:t>activities</a:t>
            </a:r>
            <a:r>
              <a:rPr lang="da-DK" sz="2400" dirty="0">
                <a:solidFill>
                  <a:srgbClr val="222222"/>
                </a:solidFill>
                <a:ea typeface="Calibri"/>
              </a:rPr>
              <a:t> to </a:t>
            </a:r>
            <a:r>
              <a:rPr lang="da-DK" sz="2400" dirty="0" err="1">
                <a:solidFill>
                  <a:srgbClr val="222222"/>
                </a:solidFill>
                <a:ea typeface="Calibri"/>
              </a:rPr>
              <a:t>satisfy</a:t>
            </a:r>
            <a:r>
              <a:rPr lang="da-DK" sz="2400" dirty="0">
                <a:solidFill>
                  <a:srgbClr val="222222"/>
                </a:solidFill>
                <a:ea typeface="Calibri"/>
              </a:rPr>
              <a:t> the </a:t>
            </a:r>
            <a:r>
              <a:rPr lang="da-DK" sz="2400" dirty="0" err="1" smtClean="0">
                <a:solidFill>
                  <a:srgbClr val="222222"/>
                </a:solidFill>
                <a:ea typeface="Calibri"/>
              </a:rPr>
              <a:t>offender</a:t>
            </a:r>
            <a:r>
              <a:rPr lang="en-US" dirty="0" smtClean="0"/>
              <a:t>							</a:t>
            </a:r>
            <a:r>
              <a:rPr lang="en-US" sz="900" dirty="0" smtClean="0"/>
              <a:t>															(</a:t>
            </a:r>
            <a:r>
              <a:rPr lang="da-DK" sz="900" i="1" dirty="0" smtClean="0"/>
              <a:t>Finkelhor,1984)</a:t>
            </a:r>
            <a:endParaRPr lang="en-US" sz="900" dirty="0" smtClean="0"/>
          </a:p>
          <a:p>
            <a:pPr>
              <a:buFontTx/>
              <a:buNone/>
            </a:pPr>
            <a:r>
              <a:rPr lang="en-US" sz="1000" dirty="0" smtClean="0"/>
              <a:t>					</a:t>
            </a:r>
            <a:endParaRPr lang="da-DK" sz="1000" i="1" dirty="0" smtClean="0"/>
          </a:p>
          <a:p>
            <a:pPr eaLnBrk="1" hangingPunct="1"/>
            <a:endParaRPr lang="da-DK" dirty="0" smtClean="0"/>
          </a:p>
        </p:txBody>
      </p:sp>
    </p:spTree>
    <p:extLst>
      <p:ext uri="{BB962C8B-B14F-4D97-AF65-F5344CB8AC3E}">
        <p14:creationId xmlns:p14="http://schemas.microsoft.com/office/powerpoint/2010/main" val="2428081195"/>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el 1"/>
          <p:cNvSpPr>
            <a:spLocks noGrp="1"/>
          </p:cNvSpPr>
          <p:nvPr>
            <p:ph type="title"/>
          </p:nvPr>
        </p:nvSpPr>
        <p:spPr/>
        <p:txBody>
          <a:bodyPr/>
          <a:lstStyle/>
          <a:p>
            <a:pPr eaLnBrk="1" hangingPunct="1"/>
            <a:r>
              <a:rPr lang="da-DK" sz="2400" dirty="0" err="1" smtClean="0"/>
              <a:t>Conditions</a:t>
            </a:r>
            <a:r>
              <a:rPr lang="da-DK" sz="2400" dirty="0" smtClean="0"/>
              <a:t> for </a:t>
            </a:r>
            <a:r>
              <a:rPr lang="da-DK" sz="2400" dirty="0" err="1" smtClean="0"/>
              <a:t>sexual</a:t>
            </a:r>
            <a:r>
              <a:rPr lang="da-DK" sz="2400" dirty="0" smtClean="0"/>
              <a:t> </a:t>
            </a:r>
            <a:r>
              <a:rPr lang="da-DK" sz="2400" dirty="0" err="1" smtClean="0"/>
              <a:t>assaults</a:t>
            </a:r>
            <a:r>
              <a:rPr lang="da-DK" sz="2400" dirty="0" smtClean="0"/>
              <a:t> by </a:t>
            </a:r>
            <a:r>
              <a:rPr lang="da-DK" sz="2400" dirty="0" err="1" smtClean="0"/>
              <a:t>grooming</a:t>
            </a:r>
            <a:endParaRPr lang="da-DK" sz="2400" dirty="0" smtClean="0"/>
          </a:p>
        </p:txBody>
      </p:sp>
      <p:sp>
        <p:nvSpPr>
          <p:cNvPr id="21507" name="Pladsholder til indhold 2"/>
          <p:cNvSpPr>
            <a:spLocks noGrp="1"/>
          </p:cNvSpPr>
          <p:nvPr>
            <p:ph idx="1"/>
          </p:nvPr>
        </p:nvSpPr>
        <p:spPr>
          <a:xfrm>
            <a:off x="457200" y="1738313"/>
            <a:ext cx="8229600" cy="3913187"/>
          </a:xfrm>
        </p:spPr>
        <p:txBody>
          <a:bodyPr>
            <a:normAutofit lnSpcReduction="10000"/>
          </a:bodyPr>
          <a:lstStyle/>
          <a:p>
            <a:pPr eaLnBrk="1" hangingPunct="1">
              <a:lnSpc>
                <a:spcPct val="90000"/>
              </a:lnSpc>
              <a:buFontTx/>
              <a:buNone/>
              <a:defRPr/>
            </a:pPr>
            <a:r>
              <a:rPr lang="da-DK" sz="2400" b="1" dirty="0" smtClean="0"/>
              <a:t>4 </a:t>
            </a:r>
            <a:r>
              <a:rPr lang="en-US" sz="2000" b="1" dirty="0" smtClean="0"/>
              <a:t>conditions </a:t>
            </a:r>
            <a:r>
              <a:rPr lang="en-US" sz="2000" b="1" dirty="0"/>
              <a:t>must be present before a sexual assault can </a:t>
            </a:r>
            <a:r>
              <a:rPr lang="en-US" sz="2000" b="1" dirty="0" smtClean="0"/>
              <a:t>take place</a:t>
            </a:r>
            <a:r>
              <a:rPr lang="en-US" sz="2000" b="1" dirty="0"/>
              <a:t>:</a:t>
            </a:r>
            <a:r>
              <a:rPr lang="en-US" sz="2000" dirty="0"/>
              <a:t/>
            </a:r>
            <a:br>
              <a:rPr lang="en-US" sz="2000" dirty="0"/>
            </a:br>
            <a:r>
              <a:rPr lang="en-US" sz="2000" dirty="0"/>
              <a:t/>
            </a:r>
            <a:br>
              <a:rPr lang="en-US" sz="2000" dirty="0"/>
            </a:br>
            <a:r>
              <a:rPr lang="en-US" sz="2000" dirty="0"/>
              <a:t>Motivation </a:t>
            </a:r>
            <a:r>
              <a:rPr lang="en-US" sz="2000" dirty="0" smtClean="0"/>
              <a:t>– the perpetrator </a:t>
            </a:r>
            <a:r>
              <a:rPr lang="en-US" sz="2000" dirty="0"/>
              <a:t>must have the motivation to want to abuse others </a:t>
            </a:r>
            <a:r>
              <a:rPr lang="en-US" sz="2000" dirty="0" smtClean="0"/>
              <a:t>sexually</a:t>
            </a:r>
            <a:r>
              <a:rPr lang="en-US" sz="2000" dirty="0"/>
              <a:t/>
            </a:r>
            <a:br>
              <a:rPr lang="en-US" sz="2000" dirty="0"/>
            </a:br>
            <a:r>
              <a:rPr lang="en-US" sz="2000" dirty="0"/>
              <a:t/>
            </a:r>
            <a:br>
              <a:rPr lang="en-US" sz="2000" dirty="0"/>
            </a:br>
            <a:r>
              <a:rPr lang="en-US" sz="2000" dirty="0"/>
              <a:t>Internal barriers must be overcome - </a:t>
            </a:r>
            <a:r>
              <a:rPr lang="en-US" sz="2000" dirty="0" smtClean="0"/>
              <a:t>by </a:t>
            </a:r>
            <a:r>
              <a:rPr lang="en-US" sz="2000" dirty="0"/>
              <a:t>thought distortions that </a:t>
            </a:r>
            <a:r>
              <a:rPr lang="en-US" sz="2000" dirty="0" smtClean="0"/>
              <a:t>can give the illusion that the </a:t>
            </a:r>
            <a:r>
              <a:rPr lang="en-US" sz="2000" dirty="0"/>
              <a:t>victim </a:t>
            </a:r>
            <a:r>
              <a:rPr lang="en-US" sz="2000" dirty="0" smtClean="0"/>
              <a:t>is </a:t>
            </a:r>
            <a:r>
              <a:rPr lang="en-US" sz="2000" dirty="0"/>
              <a:t>consenting.</a:t>
            </a:r>
            <a:br>
              <a:rPr lang="en-US" sz="2000" dirty="0"/>
            </a:br>
            <a:r>
              <a:rPr lang="en-US" sz="2000" dirty="0"/>
              <a:t/>
            </a:r>
            <a:br>
              <a:rPr lang="en-US" sz="2000" dirty="0"/>
            </a:br>
            <a:r>
              <a:rPr lang="en-US" sz="2000" dirty="0"/>
              <a:t>External barriers must be overcome </a:t>
            </a:r>
            <a:r>
              <a:rPr lang="en-US" sz="2000" dirty="0" smtClean="0"/>
              <a:t>– such as </a:t>
            </a:r>
            <a:r>
              <a:rPr lang="en-US" sz="2000" dirty="0"/>
              <a:t>being alone with the victim.</a:t>
            </a:r>
            <a:br>
              <a:rPr lang="en-US" sz="2000" dirty="0"/>
            </a:br>
            <a:r>
              <a:rPr lang="en-US" sz="2000" dirty="0"/>
              <a:t/>
            </a:r>
            <a:br>
              <a:rPr lang="en-US" sz="2000" dirty="0"/>
            </a:br>
            <a:r>
              <a:rPr lang="en-US" sz="2000" dirty="0"/>
              <a:t>The victim's resistance must be overcome - manipulation</a:t>
            </a:r>
            <a:endParaRPr lang="da-DK" sz="2400" dirty="0" smtClean="0"/>
          </a:p>
          <a:p>
            <a:pPr algn="r" eaLnBrk="1" hangingPunct="1">
              <a:lnSpc>
                <a:spcPct val="90000"/>
              </a:lnSpc>
              <a:buFontTx/>
              <a:buNone/>
              <a:defRPr/>
            </a:pPr>
            <a:endParaRPr lang="da-DK" sz="1200" i="1" dirty="0" smtClean="0"/>
          </a:p>
          <a:p>
            <a:pPr>
              <a:buFontTx/>
              <a:buNone/>
              <a:defRPr/>
            </a:pPr>
            <a:r>
              <a:rPr lang="da-DK" sz="900" i="1" dirty="0" smtClean="0"/>
              <a:t>                                                          						                           							(Finkelhor.1984)</a:t>
            </a:r>
            <a:endParaRPr lang="da-DK" sz="900" dirty="0" smtClean="0"/>
          </a:p>
        </p:txBody>
      </p:sp>
    </p:spTree>
    <p:extLst>
      <p:ext uri="{BB962C8B-B14F-4D97-AF65-F5344CB8AC3E}">
        <p14:creationId xmlns:p14="http://schemas.microsoft.com/office/powerpoint/2010/main" val="1887986080"/>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p:cNvSpPr/>
          <p:nvPr/>
        </p:nvSpPr>
        <p:spPr>
          <a:xfrm>
            <a:off x="4572000" y="1566863"/>
            <a:ext cx="4176713" cy="42941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a-DK">
              <a:solidFill>
                <a:srgbClr val="FFFFFF"/>
              </a:solidFill>
            </a:endParaRPr>
          </a:p>
        </p:txBody>
      </p:sp>
      <p:sp>
        <p:nvSpPr>
          <p:cNvPr id="4" name="Pladsholder til indhold 3"/>
          <p:cNvSpPr>
            <a:spLocks noGrp="1"/>
          </p:cNvSpPr>
          <p:nvPr>
            <p:ph sz="half" idx="2"/>
          </p:nvPr>
        </p:nvSpPr>
        <p:spPr>
          <a:xfrm>
            <a:off x="4643438" y="1619250"/>
            <a:ext cx="4038600" cy="4167188"/>
          </a:xfrm>
        </p:spPr>
        <p:txBody>
          <a:bodyPr>
            <a:noAutofit/>
          </a:bodyPr>
          <a:lstStyle/>
          <a:p>
            <a:pPr marL="0" indent="0">
              <a:spcBef>
                <a:spcPct val="5000"/>
              </a:spcBef>
              <a:spcAft>
                <a:spcPct val="30000"/>
              </a:spcAft>
              <a:buClr>
                <a:srgbClr val="EB0000"/>
              </a:buClr>
              <a:buSzPct val="90000"/>
              <a:buFontTx/>
              <a:buNone/>
              <a:tabLst>
                <a:tab pos="365125" algn="l"/>
              </a:tabLst>
              <a:defRPr/>
            </a:pPr>
            <a:r>
              <a:rPr lang="da-DK" sz="2000" b="1" dirty="0" smtClean="0"/>
              <a:t>A </a:t>
            </a:r>
            <a:r>
              <a:rPr lang="da-DK" sz="2000" b="1" dirty="0" err="1" smtClean="0"/>
              <a:t>world</a:t>
            </a:r>
            <a:r>
              <a:rPr lang="da-DK" sz="2000" b="1" dirty="0" smtClean="0"/>
              <a:t> of </a:t>
            </a:r>
            <a:r>
              <a:rPr lang="da-DK" sz="2000" b="1" dirty="0" err="1" smtClean="0"/>
              <a:t>risks</a:t>
            </a:r>
            <a:endParaRPr lang="da-DK" sz="1600" dirty="0" smtClean="0"/>
          </a:p>
          <a:p>
            <a:pPr marL="0" indent="0">
              <a:spcBef>
                <a:spcPct val="5000"/>
              </a:spcBef>
              <a:spcAft>
                <a:spcPct val="30000"/>
              </a:spcAft>
              <a:buClr>
                <a:srgbClr val="EB0000"/>
              </a:buClr>
              <a:buSzPct val="90000"/>
              <a:buNone/>
              <a:tabLst>
                <a:tab pos="365125" algn="l"/>
              </a:tabLst>
              <a:defRPr/>
            </a:pPr>
            <a:r>
              <a:rPr lang="da-DK" sz="1600" dirty="0" smtClean="0"/>
              <a:t> </a:t>
            </a:r>
          </a:p>
          <a:p>
            <a:pPr marL="0" indent="0">
              <a:spcBef>
                <a:spcPct val="5000"/>
              </a:spcBef>
              <a:spcAft>
                <a:spcPct val="30000"/>
              </a:spcAft>
              <a:buClr>
                <a:srgbClr val="EB0000"/>
              </a:buClr>
              <a:buSzPct val="90000"/>
              <a:buFont typeface="Wingdings" pitchFamily="2" charset="2"/>
              <a:buChar char="v"/>
              <a:tabLst>
                <a:tab pos="365125" algn="l"/>
              </a:tabLst>
              <a:defRPr/>
            </a:pPr>
            <a:r>
              <a:rPr lang="da-DK" sz="1600" dirty="0" smtClean="0"/>
              <a:t>The v</a:t>
            </a:r>
            <a:r>
              <a:rPr lang="en-US" sz="1600" dirty="0" err="1" smtClean="0">
                <a:latin typeface="arial"/>
              </a:rPr>
              <a:t>irtual</a:t>
            </a:r>
            <a:r>
              <a:rPr lang="en-US" sz="1600" dirty="0" smtClean="0">
                <a:latin typeface="arial"/>
              </a:rPr>
              <a:t> </a:t>
            </a:r>
            <a:r>
              <a:rPr lang="en-US" sz="1600" dirty="0">
                <a:latin typeface="arial"/>
              </a:rPr>
              <a:t>world reflects the "</a:t>
            </a:r>
            <a:r>
              <a:rPr lang="en-US" sz="1600" dirty="0" smtClean="0">
                <a:latin typeface="arial"/>
              </a:rPr>
              <a:t>real“ world</a:t>
            </a:r>
            <a:r>
              <a:rPr lang="en-US" sz="1600" dirty="0">
                <a:latin typeface="arial"/>
              </a:rPr>
              <a:t>  </a:t>
            </a:r>
            <a:endParaRPr lang="en-US" sz="1600" dirty="0" smtClean="0">
              <a:latin typeface="arial"/>
            </a:endParaRPr>
          </a:p>
          <a:p>
            <a:pPr marL="0" indent="0">
              <a:spcBef>
                <a:spcPct val="5000"/>
              </a:spcBef>
              <a:spcAft>
                <a:spcPct val="30000"/>
              </a:spcAft>
              <a:buClr>
                <a:srgbClr val="EB0000"/>
              </a:buClr>
              <a:buSzPct val="90000"/>
              <a:buFont typeface="Wingdings" pitchFamily="2" charset="2"/>
              <a:buChar char="v"/>
              <a:tabLst>
                <a:tab pos="365125" algn="l"/>
              </a:tabLst>
              <a:defRPr/>
            </a:pPr>
            <a:r>
              <a:rPr lang="en-US" sz="1600" dirty="0">
                <a:latin typeface="arial"/>
              </a:rPr>
              <a:t> </a:t>
            </a:r>
            <a:r>
              <a:rPr lang="en-US" sz="1600" dirty="0" smtClean="0">
                <a:latin typeface="arial"/>
              </a:rPr>
              <a:t>Difficult </a:t>
            </a:r>
            <a:r>
              <a:rPr lang="en-US" sz="1600" dirty="0">
                <a:latin typeface="arial"/>
              </a:rPr>
              <a:t>to decipher </a:t>
            </a:r>
            <a:r>
              <a:rPr lang="en-US" sz="1600" dirty="0" smtClean="0">
                <a:latin typeface="arial"/>
              </a:rPr>
              <a:t>the codes of the Web </a:t>
            </a:r>
          </a:p>
          <a:p>
            <a:pPr marL="0" indent="0">
              <a:spcBef>
                <a:spcPct val="5000"/>
              </a:spcBef>
              <a:spcAft>
                <a:spcPct val="30000"/>
              </a:spcAft>
              <a:buClr>
                <a:srgbClr val="EB0000"/>
              </a:buClr>
              <a:buSzPct val="90000"/>
              <a:buFont typeface="Wingdings" pitchFamily="2" charset="2"/>
              <a:buChar char="v"/>
              <a:tabLst>
                <a:tab pos="365125" algn="l"/>
              </a:tabLst>
              <a:defRPr/>
            </a:pPr>
            <a:r>
              <a:rPr lang="en-US" sz="1600" dirty="0">
                <a:latin typeface="arial"/>
              </a:rPr>
              <a:t>  A particular challenge for young people with limited social </a:t>
            </a:r>
            <a:r>
              <a:rPr lang="en-US" sz="1600" dirty="0" smtClean="0">
                <a:latin typeface="arial"/>
              </a:rPr>
              <a:t>skills</a:t>
            </a:r>
          </a:p>
          <a:p>
            <a:pPr marL="0" indent="0">
              <a:spcBef>
                <a:spcPct val="5000"/>
              </a:spcBef>
              <a:spcAft>
                <a:spcPct val="30000"/>
              </a:spcAft>
              <a:buClr>
                <a:srgbClr val="EB0000"/>
              </a:buClr>
              <a:buSzPct val="90000"/>
              <a:buFont typeface="Wingdings" pitchFamily="2" charset="2"/>
              <a:buChar char="v"/>
              <a:tabLst>
                <a:tab pos="365125" algn="l"/>
              </a:tabLst>
              <a:defRPr/>
            </a:pPr>
            <a:r>
              <a:rPr lang="en-US" sz="1600" dirty="0">
                <a:latin typeface="arial"/>
              </a:rPr>
              <a:t>  Risk </a:t>
            </a:r>
            <a:r>
              <a:rPr lang="en-US" sz="1600" dirty="0" smtClean="0">
                <a:latin typeface="arial"/>
              </a:rPr>
              <a:t>that the websites are </a:t>
            </a:r>
            <a:r>
              <a:rPr lang="en-US" sz="1600" dirty="0">
                <a:latin typeface="arial"/>
              </a:rPr>
              <a:t>used for </a:t>
            </a:r>
            <a:r>
              <a:rPr lang="en-US" sz="1600" dirty="0" smtClean="0">
                <a:latin typeface="arial"/>
              </a:rPr>
              <a:t>'grooming‘ </a:t>
            </a:r>
          </a:p>
          <a:p>
            <a:pPr marL="0" indent="0">
              <a:spcBef>
                <a:spcPct val="5000"/>
              </a:spcBef>
              <a:spcAft>
                <a:spcPct val="30000"/>
              </a:spcAft>
              <a:buClr>
                <a:srgbClr val="EB0000"/>
              </a:buClr>
              <a:buSzPct val="90000"/>
              <a:buFont typeface="Wingdings" pitchFamily="2" charset="2"/>
              <a:buChar char="v"/>
              <a:tabLst>
                <a:tab pos="365125" algn="l"/>
              </a:tabLst>
              <a:defRPr/>
            </a:pPr>
            <a:r>
              <a:rPr lang="en-US" sz="1600" dirty="0">
                <a:latin typeface="arial"/>
              </a:rPr>
              <a:t>  Risk of sexting and bullying</a:t>
            </a:r>
            <a:endParaRPr lang="da-DK" sz="1600" dirty="0" smtClean="0"/>
          </a:p>
          <a:p>
            <a:pPr marL="0" indent="0">
              <a:buNone/>
              <a:defRPr/>
            </a:pPr>
            <a:endParaRPr lang="da-DK" sz="1600" dirty="0" smtClean="0"/>
          </a:p>
        </p:txBody>
      </p:sp>
      <p:sp>
        <p:nvSpPr>
          <p:cNvPr id="5" name="Rektangel 4"/>
          <p:cNvSpPr/>
          <p:nvPr/>
        </p:nvSpPr>
        <p:spPr>
          <a:xfrm>
            <a:off x="395288" y="1576388"/>
            <a:ext cx="3960812" cy="43005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a-DK">
              <a:solidFill>
                <a:srgbClr val="FFFFFF"/>
              </a:solidFill>
            </a:endParaRPr>
          </a:p>
        </p:txBody>
      </p:sp>
      <p:sp>
        <p:nvSpPr>
          <p:cNvPr id="84997" name="Titel 1"/>
          <p:cNvSpPr>
            <a:spLocks noGrp="1"/>
          </p:cNvSpPr>
          <p:nvPr>
            <p:ph type="title"/>
          </p:nvPr>
        </p:nvSpPr>
        <p:spPr>
          <a:xfrm>
            <a:off x="314325" y="0"/>
            <a:ext cx="4716463" cy="792163"/>
          </a:xfrm>
        </p:spPr>
        <p:txBody>
          <a:bodyPr/>
          <a:lstStyle/>
          <a:p>
            <a:r>
              <a:rPr lang="da-DK" sz="2400" dirty="0" smtClean="0"/>
              <a:t>IT-</a:t>
            </a:r>
            <a:r>
              <a:rPr lang="da-DK" sz="2400" dirty="0" err="1" smtClean="0"/>
              <a:t>based</a:t>
            </a:r>
            <a:r>
              <a:rPr lang="da-DK" sz="2400" dirty="0" smtClean="0"/>
              <a:t> </a:t>
            </a:r>
            <a:r>
              <a:rPr lang="da-DK" sz="2400" dirty="0" err="1" smtClean="0"/>
              <a:t>assaults</a:t>
            </a:r>
            <a:r>
              <a:rPr lang="da-DK" sz="2400" dirty="0" smtClean="0"/>
              <a:t/>
            </a:r>
            <a:br>
              <a:rPr lang="da-DK" sz="2400" dirty="0" smtClean="0"/>
            </a:br>
            <a:r>
              <a:rPr lang="da-DK" sz="2400" dirty="0" err="1" smtClean="0"/>
              <a:t>Children’s</a:t>
            </a:r>
            <a:r>
              <a:rPr lang="da-DK" sz="2400" dirty="0" smtClean="0"/>
              <a:t> and </a:t>
            </a:r>
            <a:r>
              <a:rPr lang="da-DK" sz="2400" dirty="0" err="1" smtClean="0"/>
              <a:t>young</a:t>
            </a:r>
            <a:r>
              <a:rPr lang="da-DK" sz="2400" dirty="0" smtClean="0"/>
              <a:t> </a:t>
            </a:r>
            <a:r>
              <a:rPr lang="da-DK" sz="2400" dirty="0" err="1" smtClean="0"/>
              <a:t>people’s</a:t>
            </a:r>
            <a:r>
              <a:rPr lang="da-DK" sz="2400" dirty="0" smtClean="0"/>
              <a:t> </a:t>
            </a:r>
            <a:r>
              <a:rPr lang="da-DK" sz="2400" dirty="0" err="1" smtClean="0"/>
              <a:t>use</a:t>
            </a:r>
            <a:r>
              <a:rPr lang="da-DK" sz="2400" dirty="0" smtClean="0"/>
              <a:t> of the Web</a:t>
            </a:r>
          </a:p>
        </p:txBody>
      </p:sp>
      <p:sp>
        <p:nvSpPr>
          <p:cNvPr id="3" name="Pladsholder til indhold 2"/>
          <p:cNvSpPr>
            <a:spLocks noGrp="1"/>
          </p:cNvSpPr>
          <p:nvPr>
            <p:ph sz="half" idx="1"/>
          </p:nvPr>
        </p:nvSpPr>
        <p:spPr>
          <a:xfrm>
            <a:off x="495300" y="1633538"/>
            <a:ext cx="3821113" cy="4017962"/>
          </a:xfrm>
        </p:spPr>
        <p:txBody>
          <a:bodyPr>
            <a:noAutofit/>
          </a:bodyPr>
          <a:lstStyle/>
          <a:p>
            <a:pPr marL="0" indent="0">
              <a:spcBef>
                <a:spcPct val="5000"/>
              </a:spcBef>
              <a:spcAft>
                <a:spcPct val="30000"/>
              </a:spcAft>
              <a:buClr>
                <a:srgbClr val="EB0000"/>
              </a:buClr>
              <a:buSzPct val="90000"/>
              <a:buFontTx/>
              <a:buNone/>
              <a:defRPr/>
            </a:pPr>
            <a:r>
              <a:rPr lang="da-DK" sz="2000" b="1" dirty="0" smtClean="0"/>
              <a:t>A </a:t>
            </a:r>
            <a:r>
              <a:rPr lang="da-DK" sz="2000" b="1" dirty="0" err="1" smtClean="0"/>
              <a:t>world</a:t>
            </a:r>
            <a:r>
              <a:rPr lang="da-DK" sz="2000" b="1" dirty="0" smtClean="0"/>
              <a:t> of </a:t>
            </a:r>
            <a:r>
              <a:rPr lang="da-DK" sz="2000" b="1" dirty="0" err="1" smtClean="0"/>
              <a:t>possibilities</a:t>
            </a:r>
            <a:endParaRPr lang="da-DK" sz="2000" b="1" dirty="0" smtClean="0"/>
          </a:p>
          <a:p>
            <a:pPr marL="0" indent="0">
              <a:spcBef>
                <a:spcPct val="5000"/>
              </a:spcBef>
              <a:spcAft>
                <a:spcPct val="30000"/>
              </a:spcAft>
              <a:buClr>
                <a:srgbClr val="EB0000"/>
              </a:buClr>
              <a:buSzPct val="90000"/>
              <a:buFont typeface="Wingdings" pitchFamily="2" charset="2"/>
              <a:buChar char="v"/>
              <a:defRPr/>
            </a:pPr>
            <a:r>
              <a:rPr lang="da-DK" sz="1600" b="1" dirty="0" smtClean="0"/>
              <a:t>Picture-</a:t>
            </a:r>
            <a:r>
              <a:rPr lang="da-DK" sz="1600" b="1" dirty="0" err="1" smtClean="0"/>
              <a:t>based</a:t>
            </a:r>
            <a:r>
              <a:rPr lang="da-DK" sz="1600" b="1" dirty="0" smtClean="0"/>
              <a:t> </a:t>
            </a:r>
            <a:r>
              <a:rPr lang="da-DK" sz="1600" b="1" dirty="0" err="1" smtClean="0"/>
              <a:t>contact</a:t>
            </a:r>
            <a:r>
              <a:rPr lang="da-DK" sz="1600" b="1" dirty="0" smtClean="0"/>
              <a:t>:</a:t>
            </a:r>
          </a:p>
          <a:p>
            <a:pPr marL="0" indent="0">
              <a:spcBef>
                <a:spcPct val="5000"/>
              </a:spcBef>
              <a:spcAft>
                <a:spcPct val="30000"/>
              </a:spcAft>
              <a:buClr>
                <a:srgbClr val="EB0000"/>
              </a:buClr>
              <a:buSzPct val="90000"/>
              <a:defRPr/>
            </a:pPr>
            <a:r>
              <a:rPr lang="da-DK" sz="1600" dirty="0" smtClean="0"/>
              <a:t> </a:t>
            </a:r>
            <a:r>
              <a:rPr lang="da-DK" sz="1600" dirty="0" err="1" smtClean="0"/>
              <a:t>Instagram</a:t>
            </a:r>
            <a:endParaRPr lang="da-DK" sz="1600" dirty="0" smtClean="0"/>
          </a:p>
          <a:p>
            <a:pPr marL="0" indent="0">
              <a:spcBef>
                <a:spcPct val="5000"/>
              </a:spcBef>
              <a:spcAft>
                <a:spcPct val="30000"/>
              </a:spcAft>
              <a:buClr>
                <a:srgbClr val="EB0000"/>
              </a:buClr>
              <a:buSzPct val="90000"/>
              <a:defRPr/>
            </a:pPr>
            <a:r>
              <a:rPr lang="da-DK" sz="1600" dirty="0"/>
              <a:t> </a:t>
            </a:r>
            <a:r>
              <a:rPr lang="da-DK" sz="1600" dirty="0" smtClean="0"/>
              <a:t>Snapchat </a:t>
            </a:r>
          </a:p>
          <a:p>
            <a:pPr marL="0" indent="0">
              <a:spcBef>
                <a:spcPct val="5000"/>
              </a:spcBef>
              <a:spcAft>
                <a:spcPct val="30000"/>
              </a:spcAft>
              <a:buClr>
                <a:srgbClr val="EB0000"/>
              </a:buClr>
              <a:buSzPct val="90000"/>
              <a:buFontTx/>
              <a:buNone/>
              <a:defRPr/>
            </a:pPr>
            <a:endParaRPr lang="da-DK" sz="1600" dirty="0" smtClean="0"/>
          </a:p>
          <a:p>
            <a:pPr marL="0" indent="0">
              <a:spcBef>
                <a:spcPct val="5000"/>
              </a:spcBef>
              <a:spcAft>
                <a:spcPct val="30000"/>
              </a:spcAft>
              <a:buClr>
                <a:srgbClr val="EB0000"/>
              </a:buClr>
              <a:buSzPct val="90000"/>
              <a:buFont typeface="Wingdings" pitchFamily="2" charset="2"/>
              <a:buChar char="v"/>
              <a:defRPr/>
            </a:pPr>
            <a:r>
              <a:rPr lang="da-DK" sz="1600" b="1" dirty="0" smtClean="0"/>
              <a:t> Chat:</a:t>
            </a:r>
          </a:p>
          <a:p>
            <a:pPr marL="0" indent="0">
              <a:lnSpc>
                <a:spcPts val="1400"/>
              </a:lnSpc>
              <a:spcBef>
                <a:spcPct val="5000"/>
              </a:spcBef>
              <a:spcAft>
                <a:spcPct val="30000"/>
              </a:spcAft>
              <a:buClr>
                <a:srgbClr val="EB0000"/>
              </a:buClr>
              <a:buSzPct val="90000"/>
              <a:defRPr/>
            </a:pPr>
            <a:r>
              <a:rPr lang="da-DK" sz="1600" dirty="0"/>
              <a:t> </a:t>
            </a:r>
            <a:r>
              <a:rPr lang="da-DK" sz="1600" dirty="0" smtClean="0"/>
              <a:t> Facebook</a:t>
            </a:r>
          </a:p>
          <a:p>
            <a:pPr marL="0" indent="0">
              <a:lnSpc>
                <a:spcPts val="1400"/>
              </a:lnSpc>
              <a:spcBef>
                <a:spcPct val="5000"/>
              </a:spcBef>
              <a:spcAft>
                <a:spcPct val="30000"/>
              </a:spcAft>
              <a:buClr>
                <a:srgbClr val="EB0000"/>
              </a:buClr>
              <a:buSzPct val="90000"/>
              <a:defRPr/>
            </a:pPr>
            <a:r>
              <a:rPr lang="da-DK" sz="1600" dirty="0" smtClean="0"/>
              <a:t> Online games</a:t>
            </a:r>
          </a:p>
          <a:p>
            <a:pPr marL="0" indent="0">
              <a:lnSpc>
                <a:spcPts val="1400"/>
              </a:lnSpc>
              <a:spcBef>
                <a:spcPct val="5000"/>
              </a:spcBef>
              <a:spcAft>
                <a:spcPct val="30000"/>
              </a:spcAft>
              <a:buClr>
                <a:srgbClr val="EB0000"/>
              </a:buClr>
              <a:buSzPct val="90000"/>
              <a:defRPr/>
            </a:pPr>
            <a:r>
              <a:rPr lang="da-DK" sz="1600" dirty="0" smtClean="0"/>
              <a:t> </a:t>
            </a:r>
            <a:r>
              <a:rPr lang="da-DK" sz="1600" dirty="0" err="1" smtClean="0"/>
              <a:t>Chatlike</a:t>
            </a:r>
            <a:r>
              <a:rPr lang="da-DK" sz="1600" dirty="0" smtClean="0"/>
              <a:t> blogs</a:t>
            </a:r>
            <a:endParaRPr lang="da-DK" sz="1600" dirty="0"/>
          </a:p>
          <a:p>
            <a:pPr marL="0" indent="0">
              <a:spcBef>
                <a:spcPct val="5000"/>
              </a:spcBef>
              <a:spcAft>
                <a:spcPct val="30000"/>
              </a:spcAft>
              <a:buClr>
                <a:srgbClr val="EB0000"/>
              </a:buClr>
              <a:buSzPct val="90000"/>
              <a:buFontTx/>
              <a:buNone/>
              <a:defRPr/>
            </a:pPr>
            <a:endParaRPr lang="da-DK" sz="1600" b="1" dirty="0" smtClean="0"/>
          </a:p>
          <a:p>
            <a:pPr marL="0" indent="0">
              <a:spcBef>
                <a:spcPct val="5000"/>
              </a:spcBef>
              <a:spcAft>
                <a:spcPct val="30000"/>
              </a:spcAft>
              <a:buClr>
                <a:srgbClr val="EB0000"/>
              </a:buClr>
              <a:buSzPct val="90000"/>
              <a:buFont typeface="Wingdings" pitchFamily="2" charset="2"/>
              <a:buChar char="v"/>
              <a:defRPr/>
            </a:pPr>
            <a:r>
              <a:rPr lang="da-DK" sz="1600" dirty="0" smtClean="0"/>
              <a:t> </a:t>
            </a:r>
            <a:r>
              <a:rPr lang="en-US" sz="1600" dirty="0">
                <a:latin typeface="arial"/>
              </a:rPr>
              <a:t>Media with little or no adult </a:t>
            </a:r>
            <a:r>
              <a:rPr lang="en-US" sz="1600" dirty="0" smtClean="0">
                <a:latin typeface="arial"/>
              </a:rPr>
              <a:t>appeal</a:t>
            </a:r>
          </a:p>
          <a:p>
            <a:pPr marL="0" indent="0">
              <a:spcBef>
                <a:spcPct val="5000"/>
              </a:spcBef>
              <a:spcAft>
                <a:spcPct val="30000"/>
              </a:spcAft>
              <a:buClr>
                <a:srgbClr val="EB0000"/>
              </a:buClr>
              <a:buSzPct val="90000"/>
              <a:buFont typeface="Wingdings" pitchFamily="2" charset="2"/>
              <a:buChar char="v"/>
              <a:defRPr/>
            </a:pPr>
            <a:r>
              <a:rPr lang="en-US" sz="1600" dirty="0">
                <a:latin typeface="arial"/>
              </a:rPr>
              <a:t> </a:t>
            </a:r>
            <a:r>
              <a:rPr lang="en-US" sz="1600" dirty="0" smtClean="0">
                <a:latin typeface="arial"/>
              </a:rPr>
              <a:t>No </a:t>
            </a:r>
            <a:r>
              <a:rPr lang="en-US" sz="1600" dirty="0">
                <a:latin typeface="arial"/>
              </a:rPr>
              <a:t>adult presence or attention</a:t>
            </a:r>
            <a:endParaRPr lang="da-DK" sz="1600" dirty="0" smtClean="0"/>
          </a:p>
          <a:p>
            <a:pPr>
              <a:buFontTx/>
              <a:buNone/>
              <a:defRPr/>
            </a:pPr>
            <a:endParaRPr lang="da-DK" sz="1600" dirty="0" smtClean="0"/>
          </a:p>
          <a:p>
            <a:pPr marL="0" indent="0">
              <a:spcBef>
                <a:spcPct val="5000"/>
              </a:spcBef>
              <a:spcAft>
                <a:spcPct val="30000"/>
              </a:spcAft>
              <a:buClr>
                <a:srgbClr val="EB0000"/>
              </a:buClr>
              <a:buSzPct val="90000"/>
              <a:buFontTx/>
              <a:buNone/>
              <a:defRPr/>
            </a:pPr>
            <a:endParaRPr lang="da-DK" sz="1600" dirty="0"/>
          </a:p>
        </p:txBody>
      </p:sp>
      <p:sp>
        <p:nvSpPr>
          <p:cNvPr id="84999" name="Tekstboks 7"/>
          <p:cNvSpPr txBox="1">
            <a:spLocks noChangeArrowheads="1"/>
          </p:cNvSpPr>
          <p:nvPr/>
        </p:nvSpPr>
        <p:spPr bwMode="auto">
          <a:xfrm>
            <a:off x="7092950" y="6453188"/>
            <a:ext cx="1800225" cy="230187"/>
          </a:xfrm>
          <a:prstGeom prst="rect">
            <a:avLst/>
          </a:prstGeom>
          <a:noFill/>
          <a:ln w="9525">
            <a:noFill/>
            <a:miter lim="800000"/>
            <a:headEnd/>
            <a:tailEnd/>
          </a:ln>
        </p:spPr>
        <p:txBody>
          <a:bodyPr>
            <a:spAutoFit/>
          </a:bodyPr>
          <a:lstStyle/>
          <a:p>
            <a:r>
              <a:rPr lang="da-DK" sz="900">
                <a:solidFill>
                  <a:srgbClr val="000000"/>
                </a:solidFill>
              </a:rPr>
              <a:t>(Sørensen m.fl., 2011)</a:t>
            </a:r>
          </a:p>
        </p:txBody>
      </p:sp>
    </p:spTree>
    <p:extLst>
      <p:ext uri="{BB962C8B-B14F-4D97-AF65-F5344CB8AC3E}">
        <p14:creationId xmlns:p14="http://schemas.microsoft.com/office/powerpoint/2010/main" val="41370664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334852"/>
            <a:ext cx="5662613" cy="931974"/>
          </a:xfrm>
        </p:spPr>
        <p:txBody>
          <a:bodyPr/>
          <a:lstStyle/>
          <a:p>
            <a:r>
              <a:rPr lang="da-DK" sz="2400" dirty="0" smtClean="0"/>
              <a:t>IT-</a:t>
            </a:r>
            <a:r>
              <a:rPr lang="da-DK" sz="2400" dirty="0" err="1" smtClean="0"/>
              <a:t>related</a:t>
            </a:r>
            <a:r>
              <a:rPr lang="da-DK" sz="2400" dirty="0" smtClean="0"/>
              <a:t> </a:t>
            </a:r>
            <a:r>
              <a:rPr lang="da-DK" sz="2400" dirty="0" err="1" smtClean="0"/>
              <a:t>assaults</a:t>
            </a:r>
            <a:r>
              <a:rPr lang="da-DK" sz="2400" dirty="0" smtClean="0"/>
              <a:t/>
            </a:r>
            <a:br>
              <a:rPr lang="da-DK" sz="2400" dirty="0" smtClean="0"/>
            </a:br>
            <a:r>
              <a:rPr lang="da-DK" sz="2400" dirty="0" smtClean="0"/>
              <a:t>Sikkerchat.dk </a:t>
            </a:r>
            <a:endParaRPr lang="da-DK" sz="2400" dirty="0"/>
          </a:p>
        </p:txBody>
      </p:sp>
      <p:pic>
        <p:nvPicPr>
          <p:cNvPr id="17410" name="Picture 2"/>
          <p:cNvPicPr>
            <a:picLocks noGrp="1" noChangeAspect="1" noChangeArrowheads="1"/>
          </p:cNvPicPr>
          <p:nvPr>
            <p:ph idx="1"/>
          </p:nvPr>
        </p:nvPicPr>
        <p:blipFill>
          <a:blip r:embed="rId3" cstate="print"/>
          <a:srcRect l="16490" t="7795" r="14973" b="6622"/>
          <a:stretch>
            <a:fillRect/>
          </a:stretch>
        </p:blipFill>
        <p:spPr bwMode="auto">
          <a:xfrm>
            <a:off x="568172" y="1606858"/>
            <a:ext cx="7661428" cy="4252404"/>
          </a:xfrm>
          <a:prstGeom prst="rect">
            <a:avLst/>
          </a:prstGeom>
          <a:noFill/>
          <a:ln w="9525">
            <a:noFill/>
            <a:miter lim="800000"/>
            <a:headEnd/>
            <a:tailEnd/>
          </a:ln>
        </p:spPr>
      </p:pic>
    </p:spTree>
    <p:extLst>
      <p:ext uri="{BB962C8B-B14F-4D97-AF65-F5344CB8AC3E}">
        <p14:creationId xmlns:p14="http://schemas.microsoft.com/office/powerpoint/2010/main" val="133858784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2400" dirty="0" err="1" smtClean="0"/>
              <a:t>Group-reflection</a:t>
            </a:r>
            <a:endParaRPr lang="da-DK" sz="2400" dirty="0"/>
          </a:p>
        </p:txBody>
      </p:sp>
      <p:sp>
        <p:nvSpPr>
          <p:cNvPr id="3" name="Pladsholder til indhold 2"/>
          <p:cNvSpPr>
            <a:spLocks noGrp="1"/>
          </p:cNvSpPr>
          <p:nvPr>
            <p:ph idx="1"/>
          </p:nvPr>
        </p:nvSpPr>
        <p:spPr>
          <a:xfrm>
            <a:off x="457200" y="1676399"/>
            <a:ext cx="8229600" cy="4449763"/>
          </a:xfrm>
        </p:spPr>
        <p:txBody>
          <a:bodyPr/>
          <a:lstStyle/>
          <a:p>
            <a:r>
              <a:rPr lang="da-DK" sz="2400" dirty="0" smtClean="0"/>
              <a:t>Is </a:t>
            </a:r>
            <a:r>
              <a:rPr lang="da-DK" sz="2400" dirty="0" err="1" smtClean="0"/>
              <a:t>Internet-related</a:t>
            </a:r>
            <a:r>
              <a:rPr lang="da-DK" sz="2400" dirty="0" smtClean="0"/>
              <a:t> </a:t>
            </a:r>
            <a:r>
              <a:rPr lang="da-DK" sz="2400" dirty="0" err="1" smtClean="0"/>
              <a:t>assaults</a:t>
            </a:r>
            <a:r>
              <a:rPr lang="da-DK" sz="2400" dirty="0" smtClean="0"/>
              <a:t> a problem, </a:t>
            </a:r>
            <a:r>
              <a:rPr lang="da-DK" sz="2400" dirty="0" err="1" smtClean="0"/>
              <a:t>You</a:t>
            </a:r>
            <a:r>
              <a:rPr lang="da-DK" sz="2400" dirty="0" smtClean="0"/>
              <a:t> </a:t>
            </a:r>
            <a:r>
              <a:rPr lang="da-DK" sz="2400" dirty="0" err="1" smtClean="0"/>
              <a:t>know</a:t>
            </a:r>
            <a:r>
              <a:rPr lang="da-DK" sz="2400" dirty="0" smtClean="0"/>
              <a:t> in </a:t>
            </a:r>
            <a:r>
              <a:rPr lang="da-DK" sz="2400" dirty="0" err="1" smtClean="0"/>
              <a:t>Kyrgyzstan</a:t>
            </a:r>
            <a:r>
              <a:rPr lang="da-DK" sz="2400" dirty="0" smtClean="0"/>
              <a:t>?</a:t>
            </a:r>
          </a:p>
          <a:p>
            <a:endParaRPr lang="da-DK" sz="2400" dirty="0" smtClean="0"/>
          </a:p>
          <a:p>
            <a:r>
              <a:rPr lang="da-DK" sz="2400" dirty="0" err="1" smtClean="0"/>
              <a:t>How</a:t>
            </a:r>
            <a:r>
              <a:rPr lang="da-DK" sz="2400" dirty="0" smtClean="0"/>
              <a:t> </a:t>
            </a:r>
            <a:r>
              <a:rPr lang="da-DK" sz="2400" dirty="0" err="1" smtClean="0"/>
              <a:t>are</a:t>
            </a:r>
            <a:r>
              <a:rPr lang="da-DK" sz="2400" dirty="0" smtClean="0"/>
              <a:t> the </a:t>
            </a:r>
            <a:r>
              <a:rPr lang="da-DK" sz="2400" dirty="0" err="1" smtClean="0"/>
              <a:t>elder</a:t>
            </a:r>
            <a:r>
              <a:rPr lang="da-DK" sz="2400" dirty="0" smtClean="0"/>
              <a:t> generation </a:t>
            </a:r>
            <a:r>
              <a:rPr lang="da-DK" sz="2400" dirty="0" err="1" smtClean="0"/>
              <a:t>prepared</a:t>
            </a:r>
            <a:r>
              <a:rPr lang="da-DK" sz="2400" dirty="0" smtClean="0"/>
              <a:t> to overlook , guide and </a:t>
            </a:r>
            <a:r>
              <a:rPr lang="da-DK" sz="2400" dirty="0" err="1" smtClean="0"/>
              <a:t>protect</a:t>
            </a:r>
            <a:r>
              <a:rPr lang="da-DK" sz="2400" dirty="0" smtClean="0"/>
              <a:t> the </a:t>
            </a:r>
            <a:r>
              <a:rPr lang="da-DK" sz="2400" dirty="0" err="1" smtClean="0"/>
              <a:t>children</a:t>
            </a:r>
            <a:r>
              <a:rPr lang="da-DK" sz="2400" dirty="0" smtClean="0"/>
              <a:t>?</a:t>
            </a:r>
            <a:endParaRPr lang="da-DK"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a-DK" dirty="0" err="1" smtClean="0"/>
              <a:t>Children</a:t>
            </a:r>
            <a:r>
              <a:rPr lang="da-DK" dirty="0" smtClean="0"/>
              <a:t> </a:t>
            </a:r>
            <a:r>
              <a:rPr lang="da-DK" dirty="0" err="1" smtClean="0"/>
              <a:t>committing</a:t>
            </a:r>
            <a:r>
              <a:rPr lang="da-DK" dirty="0" smtClean="0"/>
              <a:t> </a:t>
            </a:r>
            <a:r>
              <a:rPr lang="da-DK" dirty="0" err="1" smtClean="0"/>
              <a:t>sexual</a:t>
            </a:r>
            <a:r>
              <a:rPr lang="da-DK" dirty="0" smtClean="0"/>
              <a:t> </a:t>
            </a:r>
            <a:r>
              <a:rPr lang="da-DK" dirty="0" err="1" smtClean="0"/>
              <a:t>assaults</a:t>
            </a:r>
            <a:r>
              <a:rPr lang="da-DK" dirty="0" smtClean="0"/>
              <a:t> on </a:t>
            </a:r>
            <a:r>
              <a:rPr lang="da-DK" dirty="0" err="1" smtClean="0"/>
              <a:t>other</a:t>
            </a:r>
            <a:r>
              <a:rPr lang="da-DK" dirty="0" smtClean="0"/>
              <a:t> </a:t>
            </a:r>
            <a:r>
              <a:rPr lang="da-DK" dirty="0" err="1" smtClean="0"/>
              <a:t>children</a:t>
            </a:r>
            <a:r>
              <a:rPr lang="da-DK" dirty="0" smtClean="0"/>
              <a:t> </a:t>
            </a:r>
            <a:endParaRPr lang="da-DK" dirty="0"/>
          </a:p>
        </p:txBody>
      </p:sp>
      <p:sp>
        <p:nvSpPr>
          <p:cNvPr id="4" name="Undertitel 3"/>
          <p:cNvSpPr>
            <a:spLocks noGrp="1"/>
          </p:cNvSpPr>
          <p:nvPr>
            <p:ph type="subTitle" idx="1"/>
          </p:nvPr>
        </p:nvSpPr>
        <p:spPr/>
        <p:txBody>
          <a:bodyPr/>
          <a:lstStyle/>
          <a:p>
            <a:endParaRPr lang="da-DK"/>
          </a:p>
        </p:txBody>
      </p:sp>
    </p:spTree>
    <p:extLst>
      <p:ext uri="{BB962C8B-B14F-4D97-AF65-F5344CB8AC3E}">
        <p14:creationId xmlns:p14="http://schemas.microsoft.com/office/powerpoint/2010/main" val="1278638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el 1"/>
          <p:cNvSpPr>
            <a:spLocks noGrp="1"/>
          </p:cNvSpPr>
          <p:nvPr>
            <p:ph type="title"/>
          </p:nvPr>
        </p:nvSpPr>
        <p:spPr>
          <a:xfrm>
            <a:off x="457200" y="0"/>
            <a:ext cx="5662613" cy="1266825"/>
          </a:xfrm>
        </p:spPr>
        <p:txBody>
          <a:bodyPr/>
          <a:lstStyle/>
          <a:p>
            <a:r>
              <a:rPr lang="da-DK" sz="2400" dirty="0" err="1" smtClean="0"/>
              <a:t>What</a:t>
            </a:r>
            <a:r>
              <a:rPr lang="da-DK" sz="2400" dirty="0" smtClean="0"/>
              <a:t> do </a:t>
            </a:r>
            <a:r>
              <a:rPr lang="da-DK" sz="2400" dirty="0" err="1" smtClean="0"/>
              <a:t>we</a:t>
            </a:r>
            <a:r>
              <a:rPr lang="da-DK" sz="2400" dirty="0" smtClean="0"/>
              <a:t> know </a:t>
            </a:r>
            <a:r>
              <a:rPr lang="da-DK" sz="2400" dirty="0" err="1" smtClean="0"/>
              <a:t>about</a:t>
            </a:r>
            <a:r>
              <a:rPr lang="da-DK" sz="2400" dirty="0" smtClean="0"/>
              <a:t> </a:t>
            </a:r>
            <a:r>
              <a:rPr lang="da-DK" sz="2400" dirty="0" err="1" smtClean="0"/>
              <a:t>children</a:t>
            </a:r>
            <a:r>
              <a:rPr lang="da-DK" sz="2400" dirty="0" smtClean="0"/>
              <a:t> and </a:t>
            </a:r>
            <a:r>
              <a:rPr lang="da-DK" sz="2400" dirty="0" err="1" smtClean="0"/>
              <a:t>young</a:t>
            </a:r>
            <a:r>
              <a:rPr lang="da-DK" sz="2400" dirty="0" smtClean="0"/>
              <a:t> </a:t>
            </a:r>
            <a:r>
              <a:rPr lang="da-DK" sz="2400" dirty="0" err="1" smtClean="0"/>
              <a:t>people</a:t>
            </a:r>
            <a:r>
              <a:rPr lang="da-DK" sz="2400" dirty="0" smtClean="0"/>
              <a:t> with </a:t>
            </a:r>
            <a:r>
              <a:rPr lang="da-DK" sz="2400" dirty="0" err="1" smtClean="0"/>
              <a:t>sexual</a:t>
            </a:r>
            <a:r>
              <a:rPr lang="da-DK" sz="2400" dirty="0" smtClean="0"/>
              <a:t> </a:t>
            </a:r>
            <a:r>
              <a:rPr lang="da-DK" sz="2400" dirty="0" err="1" smtClean="0"/>
              <a:t>offending</a:t>
            </a:r>
            <a:r>
              <a:rPr lang="da-DK" sz="2400" dirty="0" smtClean="0"/>
              <a:t> </a:t>
            </a:r>
            <a:r>
              <a:rPr lang="da-DK" sz="2400" dirty="0" err="1" smtClean="0"/>
              <a:t>behavior</a:t>
            </a:r>
            <a:r>
              <a:rPr lang="da-DK" sz="2400" dirty="0" smtClean="0"/>
              <a:t>?</a:t>
            </a:r>
          </a:p>
        </p:txBody>
      </p:sp>
      <p:sp>
        <p:nvSpPr>
          <p:cNvPr id="96259" name="Pladsholder til indhold 2"/>
          <p:cNvSpPr>
            <a:spLocks noGrp="1"/>
          </p:cNvSpPr>
          <p:nvPr>
            <p:ph idx="1"/>
          </p:nvPr>
        </p:nvSpPr>
        <p:spPr>
          <a:xfrm>
            <a:off x="457200" y="1514475"/>
            <a:ext cx="8229600" cy="4306888"/>
          </a:xfrm>
        </p:spPr>
        <p:txBody>
          <a:bodyPr/>
          <a:lstStyle/>
          <a:p>
            <a:pPr marL="514350" indent="-514350">
              <a:lnSpc>
                <a:spcPct val="90000"/>
              </a:lnSpc>
              <a:buFontTx/>
              <a:buNone/>
            </a:pPr>
            <a:r>
              <a:rPr lang="da-DK" sz="2000" dirty="0" smtClean="0"/>
              <a:t>Half of </a:t>
            </a:r>
            <a:r>
              <a:rPr lang="da-DK" sz="2000" dirty="0" err="1" smtClean="0"/>
              <a:t>them</a:t>
            </a:r>
            <a:r>
              <a:rPr lang="da-DK" sz="2000" dirty="0" smtClean="0"/>
              <a:t> </a:t>
            </a:r>
            <a:r>
              <a:rPr lang="en-US" sz="2000" dirty="0" smtClean="0"/>
              <a:t>have </a:t>
            </a:r>
            <a:r>
              <a:rPr lang="en-US" sz="2000" dirty="0"/>
              <a:t>shown sexual behaviors of concern for a long period before </a:t>
            </a:r>
            <a:r>
              <a:rPr lang="en-US" sz="2000" dirty="0" smtClean="0"/>
              <a:t>the assault</a:t>
            </a:r>
            <a:endParaRPr lang="en-US" sz="2000" dirty="0"/>
          </a:p>
          <a:p>
            <a:pPr marL="514350" indent="-514350">
              <a:lnSpc>
                <a:spcPct val="90000"/>
              </a:lnSpc>
              <a:buFontTx/>
              <a:buNone/>
            </a:pPr>
            <a:endParaRPr lang="en-US" sz="2000" dirty="0" smtClean="0"/>
          </a:p>
          <a:p>
            <a:pPr marL="514350" indent="-514350">
              <a:lnSpc>
                <a:spcPct val="90000"/>
              </a:lnSpc>
              <a:buFontTx/>
              <a:buNone/>
            </a:pPr>
            <a:r>
              <a:rPr lang="en-US" sz="2000" dirty="0" smtClean="0"/>
              <a:t>More than half  </a:t>
            </a:r>
            <a:r>
              <a:rPr lang="en-US" sz="2000" dirty="0"/>
              <a:t>have been exposed to neglect. </a:t>
            </a:r>
            <a:r>
              <a:rPr lang="en-US" sz="2000" dirty="0" smtClean="0"/>
              <a:t>Several  </a:t>
            </a:r>
            <a:r>
              <a:rPr lang="en-US" sz="2000" dirty="0"/>
              <a:t>have been victims of sexual abuse in the home and </a:t>
            </a:r>
            <a:r>
              <a:rPr lang="en-US" sz="2000" dirty="0" smtClean="0"/>
              <a:t>outside </a:t>
            </a:r>
            <a:r>
              <a:rPr lang="en-US" sz="2000" dirty="0"/>
              <a:t>the home. Some have witnessed sexual </a:t>
            </a:r>
            <a:r>
              <a:rPr lang="en-US" sz="2000" dirty="0" smtClean="0"/>
              <a:t>abuse</a:t>
            </a:r>
            <a:endParaRPr lang="en-US" sz="2000" dirty="0"/>
          </a:p>
          <a:p>
            <a:pPr marL="514350" indent="-514350">
              <a:lnSpc>
                <a:spcPct val="90000"/>
              </a:lnSpc>
              <a:buFontTx/>
              <a:buNone/>
            </a:pPr>
            <a:endParaRPr lang="en-US" sz="2000" dirty="0" smtClean="0"/>
          </a:p>
          <a:p>
            <a:pPr marL="514350" indent="-514350">
              <a:lnSpc>
                <a:spcPct val="90000"/>
              </a:lnSpc>
              <a:buFontTx/>
              <a:buNone/>
            </a:pPr>
            <a:r>
              <a:rPr lang="en-US" sz="2000" dirty="0" smtClean="0"/>
              <a:t>Many </a:t>
            </a:r>
            <a:r>
              <a:rPr lang="en-US" sz="2000" dirty="0"/>
              <a:t>have been victims of </a:t>
            </a:r>
            <a:r>
              <a:rPr lang="en-US" sz="2000" dirty="0" smtClean="0"/>
              <a:t> </a:t>
            </a:r>
            <a:r>
              <a:rPr lang="en-US" sz="2000" dirty="0"/>
              <a:t>or witnessing </a:t>
            </a:r>
            <a:r>
              <a:rPr lang="en-US" sz="2000" dirty="0" smtClean="0"/>
              <a:t>violence</a:t>
            </a:r>
            <a:endParaRPr lang="en-US" sz="2000" dirty="0"/>
          </a:p>
          <a:p>
            <a:pPr marL="514350" indent="-514350">
              <a:lnSpc>
                <a:spcPct val="90000"/>
              </a:lnSpc>
              <a:buFontTx/>
              <a:buNone/>
            </a:pPr>
            <a:endParaRPr lang="en-US" sz="2000" dirty="0" smtClean="0"/>
          </a:p>
          <a:p>
            <a:pPr marL="514350" indent="-514350">
              <a:lnSpc>
                <a:spcPct val="90000"/>
              </a:lnSpc>
              <a:buFontTx/>
              <a:buNone/>
            </a:pPr>
            <a:r>
              <a:rPr lang="en-US" sz="2000" dirty="0" smtClean="0"/>
              <a:t>A </a:t>
            </a:r>
            <a:r>
              <a:rPr lang="en-US" sz="2000" dirty="0"/>
              <a:t>large number have learning difficulties and other neuropsychiatric disorders</a:t>
            </a:r>
            <a:br>
              <a:rPr lang="en-US" sz="2000" dirty="0"/>
            </a:br>
            <a:r>
              <a:rPr lang="en-US" sz="2000" dirty="0"/>
              <a:t>ADHD seems to be a significant risk </a:t>
            </a:r>
            <a:r>
              <a:rPr lang="en-US" sz="2000" dirty="0" smtClean="0"/>
              <a:t>factor</a:t>
            </a:r>
            <a:r>
              <a:rPr lang="en-US" sz="2000" dirty="0"/>
              <a:t/>
            </a:r>
            <a:br>
              <a:rPr lang="en-US" sz="2000" dirty="0"/>
            </a:br>
            <a:r>
              <a:rPr lang="en-US" sz="2000" dirty="0" smtClean="0"/>
              <a:t>Mentally disabilities also </a:t>
            </a:r>
            <a:r>
              <a:rPr lang="en-US" sz="2000" dirty="0"/>
              <a:t>seems to pose a significant risk </a:t>
            </a:r>
            <a:r>
              <a:rPr lang="en-US" sz="2000" dirty="0" smtClean="0"/>
              <a:t>factor</a:t>
            </a:r>
            <a:endParaRPr lang="da-DK" sz="2000" dirty="0" smtClean="0"/>
          </a:p>
          <a:p>
            <a:pPr marL="514350" indent="-514350">
              <a:lnSpc>
                <a:spcPct val="90000"/>
              </a:lnSpc>
              <a:buFontTx/>
              <a:buNone/>
            </a:pPr>
            <a:r>
              <a:rPr lang="da-DK" sz="1400" i="1" dirty="0" smtClean="0"/>
              <a:t>							</a:t>
            </a:r>
          </a:p>
          <a:p>
            <a:pPr marL="514350" indent="-514350">
              <a:lnSpc>
                <a:spcPct val="90000"/>
              </a:lnSpc>
              <a:buFontTx/>
              <a:buNone/>
            </a:pPr>
            <a:r>
              <a:rPr lang="da-DK" sz="1400" i="1" dirty="0"/>
              <a:t>	</a:t>
            </a:r>
            <a:r>
              <a:rPr lang="da-DK" sz="1400" i="1" dirty="0" smtClean="0"/>
              <a:t>						Kilde: Janus Centret</a:t>
            </a:r>
            <a:endParaRPr lang="da-DK" sz="1400" dirty="0" smtClean="0"/>
          </a:p>
          <a:p>
            <a:pPr marL="514350" indent="-514350">
              <a:lnSpc>
                <a:spcPct val="90000"/>
              </a:lnSpc>
              <a:buFontTx/>
              <a:buNone/>
            </a:pPr>
            <a:endParaRPr lang="da-DK" sz="1400" dirty="0" smtClean="0"/>
          </a:p>
          <a:p>
            <a:pPr marL="514350" indent="-514350">
              <a:lnSpc>
                <a:spcPct val="90000"/>
              </a:lnSpc>
              <a:buFontTx/>
              <a:buNone/>
            </a:pPr>
            <a:endParaRPr lang="da-DK" sz="1400" dirty="0" smtClean="0"/>
          </a:p>
          <a:p>
            <a:pPr marL="514350" indent="-514350">
              <a:lnSpc>
                <a:spcPct val="90000"/>
              </a:lnSpc>
              <a:buFontTx/>
              <a:buNone/>
            </a:pPr>
            <a:endParaRPr lang="da-DK" dirty="0" smtClean="0"/>
          </a:p>
          <a:p>
            <a:pPr marL="514350" indent="-514350">
              <a:lnSpc>
                <a:spcPct val="90000"/>
              </a:lnSpc>
              <a:buFontTx/>
              <a:buNone/>
            </a:pPr>
            <a:r>
              <a:rPr lang="da-DK" dirty="0" smtClean="0"/>
              <a:t>							</a:t>
            </a:r>
            <a:endParaRPr lang="da-DK" i="1" dirty="0" smtClean="0"/>
          </a:p>
        </p:txBody>
      </p:sp>
    </p:spTree>
    <p:extLst>
      <p:ext uri="{BB962C8B-B14F-4D97-AF65-F5344CB8AC3E}">
        <p14:creationId xmlns:p14="http://schemas.microsoft.com/office/powerpoint/2010/main" val="381755816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el 1"/>
          <p:cNvSpPr>
            <a:spLocks noGrp="1"/>
          </p:cNvSpPr>
          <p:nvPr>
            <p:ph type="title"/>
          </p:nvPr>
        </p:nvSpPr>
        <p:spPr>
          <a:xfrm>
            <a:off x="468313" y="325438"/>
            <a:ext cx="8229600" cy="727075"/>
          </a:xfrm>
        </p:spPr>
        <p:txBody>
          <a:bodyPr/>
          <a:lstStyle/>
          <a:p>
            <a:r>
              <a:rPr lang="da-DK" sz="2400" dirty="0" err="1" smtClean="0"/>
              <a:t>Caracteristics</a:t>
            </a:r>
            <a:endParaRPr lang="da-DK" sz="2400" dirty="0" smtClean="0"/>
          </a:p>
        </p:txBody>
      </p:sp>
      <p:sp>
        <p:nvSpPr>
          <p:cNvPr id="97283" name="Pladsholder til indhold 2"/>
          <p:cNvSpPr>
            <a:spLocks noGrp="1"/>
          </p:cNvSpPr>
          <p:nvPr>
            <p:ph idx="1"/>
          </p:nvPr>
        </p:nvSpPr>
        <p:spPr>
          <a:xfrm>
            <a:off x="327025" y="1447800"/>
            <a:ext cx="8359775" cy="5221288"/>
          </a:xfrm>
        </p:spPr>
        <p:txBody>
          <a:bodyPr/>
          <a:lstStyle/>
          <a:p>
            <a:pPr>
              <a:spcAft>
                <a:spcPts val="600"/>
              </a:spcAft>
            </a:pPr>
            <a:r>
              <a:rPr lang="da-DK" dirty="0" smtClean="0">
                <a:solidFill>
                  <a:srgbClr val="222222"/>
                </a:solidFill>
                <a:ea typeface="Calibri"/>
                <a:cs typeface="Times New Roman"/>
              </a:rPr>
              <a:t>Not </a:t>
            </a:r>
            <a:r>
              <a:rPr lang="da-DK" dirty="0">
                <a:solidFill>
                  <a:srgbClr val="222222"/>
                </a:solidFill>
                <a:ea typeface="Calibri"/>
                <a:cs typeface="Times New Roman"/>
              </a:rPr>
              <a:t>age-</a:t>
            </a:r>
            <a:r>
              <a:rPr lang="da-DK" dirty="0" err="1">
                <a:solidFill>
                  <a:srgbClr val="222222"/>
                </a:solidFill>
                <a:ea typeface="Calibri"/>
                <a:cs typeface="Times New Roman"/>
              </a:rPr>
              <a:t>appropriate</a:t>
            </a:r>
            <a:r>
              <a:rPr lang="da-DK" dirty="0">
                <a:solidFill>
                  <a:srgbClr val="222222"/>
                </a:solidFill>
                <a:ea typeface="Calibri"/>
                <a:cs typeface="Times New Roman"/>
              </a:rPr>
              <a:t> </a:t>
            </a:r>
            <a:r>
              <a:rPr lang="da-DK" dirty="0" err="1" smtClean="0">
                <a:solidFill>
                  <a:srgbClr val="222222"/>
                </a:solidFill>
                <a:ea typeface="Calibri"/>
                <a:cs typeface="Times New Roman"/>
              </a:rPr>
              <a:t>development</a:t>
            </a:r>
            <a:r>
              <a:rPr lang="da-DK" dirty="0" smtClean="0">
                <a:solidFill>
                  <a:srgbClr val="222222"/>
                </a:solidFill>
                <a:ea typeface="Calibri"/>
                <a:cs typeface="Times New Roman"/>
              </a:rPr>
              <a:t> of emotions </a:t>
            </a:r>
            <a:r>
              <a:rPr lang="da-DK" dirty="0">
                <a:solidFill>
                  <a:srgbClr val="222222"/>
                </a:solidFill>
                <a:ea typeface="Calibri"/>
                <a:cs typeface="Times New Roman"/>
              </a:rPr>
              <a:t>and </a:t>
            </a:r>
            <a:r>
              <a:rPr lang="da-DK" dirty="0" err="1" smtClean="0">
                <a:solidFill>
                  <a:srgbClr val="222222"/>
                </a:solidFill>
                <a:ea typeface="Calibri"/>
                <a:cs typeface="Times New Roman"/>
              </a:rPr>
              <a:t>language</a:t>
            </a:r>
            <a:endParaRPr lang="da-DK" dirty="0" smtClean="0">
              <a:solidFill>
                <a:srgbClr val="222222"/>
              </a:solidFill>
              <a:ea typeface="Calibri"/>
              <a:cs typeface="Times New Roman"/>
            </a:endParaRPr>
          </a:p>
          <a:p>
            <a:pPr>
              <a:spcAft>
                <a:spcPts val="600"/>
              </a:spcAft>
            </a:pPr>
            <a:r>
              <a:rPr lang="da-DK" dirty="0" err="1" smtClean="0">
                <a:solidFill>
                  <a:srgbClr val="222222"/>
                </a:solidFill>
                <a:ea typeface="Calibri"/>
                <a:cs typeface="Times New Roman"/>
              </a:rPr>
              <a:t>Lack</a:t>
            </a:r>
            <a:r>
              <a:rPr lang="da-DK" dirty="0" smtClean="0">
                <a:solidFill>
                  <a:srgbClr val="222222"/>
                </a:solidFill>
                <a:ea typeface="Calibri"/>
                <a:cs typeface="Times New Roman"/>
              </a:rPr>
              <a:t> </a:t>
            </a:r>
            <a:r>
              <a:rPr lang="da-DK" dirty="0">
                <a:solidFill>
                  <a:srgbClr val="222222"/>
                </a:solidFill>
                <a:ea typeface="Calibri"/>
                <a:cs typeface="Times New Roman"/>
              </a:rPr>
              <a:t>of social </a:t>
            </a:r>
            <a:r>
              <a:rPr lang="da-DK" dirty="0" err="1" smtClean="0">
                <a:solidFill>
                  <a:srgbClr val="222222"/>
                </a:solidFill>
                <a:ea typeface="Calibri"/>
                <a:cs typeface="Times New Roman"/>
              </a:rPr>
              <a:t>skills</a:t>
            </a:r>
            <a:endParaRPr lang="da-DK" dirty="0" smtClean="0">
              <a:solidFill>
                <a:srgbClr val="222222"/>
              </a:solidFill>
              <a:ea typeface="Calibri"/>
              <a:cs typeface="Times New Roman"/>
            </a:endParaRPr>
          </a:p>
          <a:p>
            <a:pPr>
              <a:spcAft>
                <a:spcPts val="600"/>
              </a:spcAft>
            </a:pPr>
            <a:r>
              <a:rPr lang="da-DK" dirty="0" smtClean="0">
                <a:solidFill>
                  <a:srgbClr val="222222"/>
                </a:solidFill>
                <a:ea typeface="Calibri"/>
                <a:cs typeface="Times New Roman"/>
              </a:rPr>
              <a:t>Low </a:t>
            </a:r>
            <a:r>
              <a:rPr lang="da-DK" dirty="0" err="1">
                <a:solidFill>
                  <a:srgbClr val="222222"/>
                </a:solidFill>
                <a:ea typeface="Calibri"/>
                <a:cs typeface="Times New Roman"/>
              </a:rPr>
              <a:t>impulse</a:t>
            </a:r>
            <a:r>
              <a:rPr lang="da-DK" dirty="0">
                <a:solidFill>
                  <a:srgbClr val="222222"/>
                </a:solidFill>
                <a:ea typeface="Calibri"/>
                <a:cs typeface="Times New Roman"/>
              </a:rPr>
              <a:t> </a:t>
            </a:r>
            <a:r>
              <a:rPr lang="da-DK" dirty="0" err="1" smtClean="0">
                <a:solidFill>
                  <a:srgbClr val="222222"/>
                </a:solidFill>
                <a:ea typeface="Calibri"/>
                <a:cs typeface="Times New Roman"/>
              </a:rPr>
              <a:t>control</a:t>
            </a:r>
            <a:endParaRPr lang="da-DK" dirty="0" smtClean="0">
              <a:solidFill>
                <a:srgbClr val="222222"/>
              </a:solidFill>
              <a:ea typeface="Calibri"/>
              <a:cs typeface="Times New Roman"/>
            </a:endParaRPr>
          </a:p>
          <a:p>
            <a:pPr>
              <a:spcAft>
                <a:spcPts val="600"/>
              </a:spcAft>
            </a:pPr>
            <a:r>
              <a:rPr lang="da-DK" dirty="0" err="1" smtClean="0">
                <a:solidFill>
                  <a:srgbClr val="222222"/>
                </a:solidFill>
                <a:ea typeface="Calibri"/>
                <a:cs typeface="Times New Roman"/>
              </a:rPr>
              <a:t>Loneliness</a:t>
            </a:r>
            <a:endParaRPr lang="da-DK" dirty="0" smtClean="0">
              <a:solidFill>
                <a:srgbClr val="222222"/>
              </a:solidFill>
              <a:ea typeface="Calibri"/>
              <a:cs typeface="Times New Roman"/>
            </a:endParaRPr>
          </a:p>
          <a:p>
            <a:pPr>
              <a:spcAft>
                <a:spcPts val="600"/>
              </a:spcAft>
            </a:pPr>
            <a:r>
              <a:rPr lang="da-DK" dirty="0" smtClean="0">
                <a:solidFill>
                  <a:srgbClr val="222222"/>
                </a:solidFill>
                <a:ea typeface="Calibri"/>
                <a:cs typeface="Times New Roman"/>
              </a:rPr>
              <a:t>Low </a:t>
            </a:r>
            <a:r>
              <a:rPr lang="da-DK" dirty="0" err="1" smtClean="0">
                <a:solidFill>
                  <a:srgbClr val="222222"/>
                </a:solidFill>
                <a:ea typeface="Calibri"/>
                <a:cs typeface="Times New Roman"/>
              </a:rPr>
              <a:t>self-esteem</a:t>
            </a:r>
            <a:endParaRPr lang="da-DK" dirty="0" smtClean="0">
              <a:solidFill>
                <a:srgbClr val="222222"/>
              </a:solidFill>
              <a:ea typeface="Calibri"/>
              <a:cs typeface="Times New Roman"/>
            </a:endParaRPr>
          </a:p>
          <a:p>
            <a:pPr>
              <a:spcAft>
                <a:spcPts val="600"/>
              </a:spcAft>
            </a:pPr>
            <a:r>
              <a:rPr lang="da-DK" dirty="0" smtClean="0">
                <a:solidFill>
                  <a:srgbClr val="222222"/>
                </a:solidFill>
                <a:ea typeface="Calibri"/>
                <a:cs typeface="Times New Roman"/>
              </a:rPr>
              <a:t>Insufficient </a:t>
            </a:r>
            <a:r>
              <a:rPr lang="da-DK" dirty="0" err="1" smtClean="0">
                <a:solidFill>
                  <a:srgbClr val="222222"/>
                </a:solidFill>
                <a:ea typeface="Calibri"/>
                <a:cs typeface="Times New Roman"/>
              </a:rPr>
              <a:t>empathy</a:t>
            </a:r>
            <a:endParaRPr lang="da-DK" dirty="0" smtClean="0">
              <a:solidFill>
                <a:srgbClr val="222222"/>
              </a:solidFill>
              <a:ea typeface="Calibri"/>
              <a:cs typeface="Times New Roman"/>
            </a:endParaRPr>
          </a:p>
          <a:p>
            <a:pPr>
              <a:spcAft>
                <a:spcPts val="600"/>
              </a:spcAft>
            </a:pPr>
            <a:r>
              <a:rPr lang="da-DK" dirty="0" err="1" smtClean="0">
                <a:solidFill>
                  <a:srgbClr val="222222"/>
                </a:solidFill>
                <a:ea typeface="Calibri"/>
                <a:cs typeface="Times New Roman"/>
              </a:rPr>
              <a:t>Experiences</a:t>
            </a:r>
            <a:r>
              <a:rPr lang="da-DK" dirty="0" smtClean="0">
                <a:solidFill>
                  <a:srgbClr val="222222"/>
                </a:solidFill>
                <a:ea typeface="Calibri"/>
                <a:cs typeface="Times New Roman"/>
              </a:rPr>
              <a:t> </a:t>
            </a:r>
            <a:r>
              <a:rPr lang="da-DK" dirty="0">
                <a:solidFill>
                  <a:srgbClr val="222222"/>
                </a:solidFill>
                <a:ea typeface="Calibri"/>
                <a:cs typeface="Times New Roman"/>
              </a:rPr>
              <a:t>with </a:t>
            </a:r>
            <a:r>
              <a:rPr lang="da-DK" dirty="0" err="1" smtClean="0">
                <a:solidFill>
                  <a:srgbClr val="222222"/>
                </a:solidFill>
                <a:ea typeface="Calibri"/>
                <a:cs typeface="Times New Roman"/>
              </a:rPr>
              <a:t>defeats</a:t>
            </a:r>
            <a:endParaRPr lang="da-DK" dirty="0" smtClean="0">
              <a:solidFill>
                <a:srgbClr val="222222"/>
              </a:solidFill>
              <a:ea typeface="Calibri"/>
              <a:cs typeface="Times New Roman"/>
            </a:endParaRPr>
          </a:p>
          <a:p>
            <a:pPr>
              <a:spcAft>
                <a:spcPts val="600"/>
              </a:spcAft>
            </a:pPr>
            <a:r>
              <a:rPr lang="da-DK" dirty="0" smtClean="0">
                <a:solidFill>
                  <a:srgbClr val="222222"/>
                </a:solidFill>
                <a:ea typeface="Calibri"/>
                <a:cs typeface="Times New Roman"/>
              </a:rPr>
              <a:t>Learning </a:t>
            </a:r>
            <a:r>
              <a:rPr lang="da-DK" dirty="0" err="1" smtClean="0">
                <a:solidFill>
                  <a:srgbClr val="222222"/>
                </a:solidFill>
                <a:ea typeface="Calibri"/>
                <a:cs typeface="Times New Roman"/>
              </a:rPr>
              <a:t>Disabilities</a:t>
            </a:r>
            <a:endParaRPr lang="da-DK" dirty="0" smtClean="0">
              <a:solidFill>
                <a:srgbClr val="222222"/>
              </a:solidFill>
              <a:ea typeface="Calibri"/>
              <a:cs typeface="Times New Roman"/>
            </a:endParaRPr>
          </a:p>
          <a:p>
            <a:pPr>
              <a:spcAft>
                <a:spcPts val="600"/>
              </a:spcAft>
            </a:pPr>
            <a:r>
              <a:rPr lang="da-DK" dirty="0" err="1" smtClean="0">
                <a:solidFill>
                  <a:srgbClr val="222222"/>
                </a:solidFill>
                <a:ea typeface="Calibri"/>
                <a:cs typeface="Times New Roman"/>
              </a:rPr>
              <a:t>Difficulties</a:t>
            </a:r>
            <a:r>
              <a:rPr lang="da-DK" dirty="0" smtClean="0">
                <a:solidFill>
                  <a:srgbClr val="222222"/>
                </a:solidFill>
                <a:ea typeface="Calibri"/>
                <a:cs typeface="Times New Roman"/>
              </a:rPr>
              <a:t> </a:t>
            </a:r>
            <a:r>
              <a:rPr lang="da-DK" dirty="0" err="1">
                <a:solidFill>
                  <a:srgbClr val="222222"/>
                </a:solidFill>
                <a:ea typeface="Calibri"/>
                <a:cs typeface="Times New Roman"/>
              </a:rPr>
              <a:t>relating</a:t>
            </a:r>
            <a:r>
              <a:rPr lang="da-DK" dirty="0">
                <a:solidFill>
                  <a:srgbClr val="222222"/>
                </a:solidFill>
                <a:ea typeface="Calibri"/>
                <a:cs typeface="Times New Roman"/>
              </a:rPr>
              <a:t> </a:t>
            </a:r>
            <a:r>
              <a:rPr lang="da-DK" dirty="0" err="1" smtClean="0">
                <a:solidFill>
                  <a:srgbClr val="222222"/>
                </a:solidFill>
                <a:ea typeface="Calibri"/>
                <a:cs typeface="Times New Roman"/>
              </a:rPr>
              <a:t>friends</a:t>
            </a:r>
            <a:endParaRPr lang="da-DK" dirty="0" smtClean="0">
              <a:solidFill>
                <a:srgbClr val="222222"/>
              </a:solidFill>
              <a:ea typeface="Calibri"/>
              <a:cs typeface="Times New Roman"/>
            </a:endParaRPr>
          </a:p>
          <a:p>
            <a:pPr>
              <a:spcAft>
                <a:spcPts val="600"/>
              </a:spcAft>
            </a:pPr>
            <a:r>
              <a:rPr lang="da-DK" dirty="0" smtClean="0">
                <a:solidFill>
                  <a:srgbClr val="222222"/>
                </a:solidFill>
                <a:ea typeface="Calibri"/>
                <a:cs typeface="Times New Roman"/>
              </a:rPr>
              <a:t>Rigid </a:t>
            </a:r>
            <a:r>
              <a:rPr lang="da-DK" dirty="0" err="1">
                <a:solidFill>
                  <a:srgbClr val="222222"/>
                </a:solidFill>
                <a:ea typeface="Calibri"/>
                <a:cs typeface="Times New Roman"/>
              </a:rPr>
              <a:t>coping</a:t>
            </a:r>
            <a:r>
              <a:rPr lang="da-DK" dirty="0">
                <a:solidFill>
                  <a:srgbClr val="222222"/>
                </a:solidFill>
                <a:ea typeface="Calibri"/>
                <a:cs typeface="Times New Roman"/>
              </a:rPr>
              <a:t> </a:t>
            </a:r>
            <a:r>
              <a:rPr lang="da-DK" dirty="0" err="1">
                <a:solidFill>
                  <a:srgbClr val="222222"/>
                </a:solidFill>
                <a:ea typeface="Calibri"/>
                <a:cs typeface="Times New Roman"/>
              </a:rPr>
              <a:t>strategies</a:t>
            </a:r>
            <a:r>
              <a:rPr lang="da-DK" dirty="0">
                <a:solidFill>
                  <a:srgbClr val="222222"/>
                </a:solidFill>
                <a:ea typeface="Calibri"/>
                <a:cs typeface="Times New Roman"/>
              </a:rPr>
              <a:t> / Limited action and problem-</a:t>
            </a:r>
            <a:r>
              <a:rPr lang="da-DK" dirty="0" err="1">
                <a:solidFill>
                  <a:srgbClr val="222222"/>
                </a:solidFill>
                <a:ea typeface="Calibri"/>
                <a:cs typeface="Times New Roman"/>
              </a:rPr>
              <a:t>solving</a:t>
            </a:r>
            <a:r>
              <a:rPr lang="da-DK" dirty="0">
                <a:solidFill>
                  <a:srgbClr val="222222"/>
                </a:solidFill>
                <a:ea typeface="Calibri"/>
                <a:cs typeface="Times New Roman"/>
              </a:rPr>
              <a:t> </a:t>
            </a:r>
            <a:r>
              <a:rPr lang="da-DK" dirty="0" err="1" smtClean="0">
                <a:solidFill>
                  <a:srgbClr val="222222"/>
                </a:solidFill>
                <a:ea typeface="Calibri"/>
                <a:cs typeface="Times New Roman"/>
              </a:rPr>
              <a:t>strategies</a:t>
            </a:r>
            <a:endParaRPr lang="da-DK" dirty="0" smtClean="0">
              <a:solidFill>
                <a:srgbClr val="222222"/>
              </a:solidFill>
              <a:ea typeface="Calibri"/>
              <a:cs typeface="Times New Roman"/>
            </a:endParaRPr>
          </a:p>
          <a:p>
            <a:pPr>
              <a:spcAft>
                <a:spcPts val="600"/>
              </a:spcAft>
            </a:pPr>
            <a:r>
              <a:rPr lang="da-DK" dirty="0" smtClean="0">
                <a:solidFill>
                  <a:srgbClr val="222222"/>
                </a:solidFill>
                <a:ea typeface="Calibri"/>
                <a:cs typeface="Times New Roman"/>
              </a:rPr>
              <a:t>Missing </a:t>
            </a:r>
            <a:r>
              <a:rPr lang="da-DK" dirty="0">
                <a:solidFill>
                  <a:srgbClr val="222222"/>
                </a:solidFill>
                <a:ea typeface="Calibri"/>
                <a:cs typeface="Times New Roman"/>
              </a:rPr>
              <a:t>or </a:t>
            </a:r>
            <a:r>
              <a:rPr lang="da-DK" dirty="0" err="1">
                <a:solidFill>
                  <a:srgbClr val="222222"/>
                </a:solidFill>
                <a:ea typeface="Calibri"/>
                <a:cs typeface="Times New Roman"/>
              </a:rPr>
              <a:t>distorted</a:t>
            </a:r>
            <a:r>
              <a:rPr lang="da-DK" dirty="0">
                <a:solidFill>
                  <a:srgbClr val="222222"/>
                </a:solidFill>
                <a:ea typeface="Calibri"/>
                <a:cs typeface="Times New Roman"/>
              </a:rPr>
              <a:t> </a:t>
            </a:r>
            <a:r>
              <a:rPr lang="da-DK" dirty="0" err="1">
                <a:solidFill>
                  <a:srgbClr val="222222"/>
                </a:solidFill>
                <a:ea typeface="Calibri"/>
                <a:cs typeface="Times New Roman"/>
              </a:rPr>
              <a:t>knowledge</a:t>
            </a:r>
            <a:r>
              <a:rPr lang="da-DK" dirty="0">
                <a:solidFill>
                  <a:srgbClr val="222222"/>
                </a:solidFill>
                <a:ea typeface="Calibri"/>
                <a:cs typeface="Times New Roman"/>
              </a:rPr>
              <a:t> </a:t>
            </a:r>
            <a:r>
              <a:rPr lang="da-DK" dirty="0" err="1">
                <a:solidFill>
                  <a:srgbClr val="222222"/>
                </a:solidFill>
                <a:ea typeface="Calibri"/>
                <a:cs typeface="Times New Roman"/>
              </a:rPr>
              <a:t>about</a:t>
            </a:r>
            <a:r>
              <a:rPr lang="da-DK" dirty="0">
                <a:solidFill>
                  <a:srgbClr val="222222"/>
                </a:solidFill>
                <a:ea typeface="Calibri"/>
                <a:cs typeface="Times New Roman"/>
              </a:rPr>
              <a:t> </a:t>
            </a:r>
            <a:r>
              <a:rPr lang="da-DK" dirty="0" err="1" smtClean="0">
                <a:solidFill>
                  <a:srgbClr val="222222"/>
                </a:solidFill>
                <a:ea typeface="Calibri"/>
                <a:cs typeface="Times New Roman"/>
              </a:rPr>
              <a:t>sexuality</a:t>
            </a:r>
            <a:endParaRPr lang="da-DK" dirty="0" smtClean="0">
              <a:solidFill>
                <a:srgbClr val="222222"/>
              </a:solidFill>
              <a:ea typeface="Calibri"/>
              <a:cs typeface="Times New Roman"/>
            </a:endParaRPr>
          </a:p>
          <a:p>
            <a:pPr>
              <a:spcAft>
                <a:spcPts val="600"/>
              </a:spcAft>
            </a:pPr>
            <a:r>
              <a:rPr lang="da-DK" dirty="0" err="1" smtClean="0">
                <a:solidFill>
                  <a:srgbClr val="222222"/>
                </a:solidFill>
                <a:ea typeface="Calibri"/>
                <a:cs typeface="Times New Roman"/>
              </a:rPr>
              <a:t>Poor</a:t>
            </a:r>
            <a:r>
              <a:rPr lang="da-DK" dirty="0" smtClean="0">
                <a:solidFill>
                  <a:srgbClr val="222222"/>
                </a:solidFill>
                <a:ea typeface="Calibri"/>
                <a:cs typeface="Times New Roman"/>
              </a:rPr>
              <a:t> </a:t>
            </a:r>
            <a:r>
              <a:rPr lang="da-DK" dirty="0" err="1">
                <a:solidFill>
                  <a:srgbClr val="222222"/>
                </a:solidFill>
                <a:ea typeface="Calibri"/>
                <a:cs typeface="Times New Roman"/>
              </a:rPr>
              <a:t>understanding</a:t>
            </a:r>
            <a:r>
              <a:rPr lang="da-DK" dirty="0">
                <a:solidFill>
                  <a:srgbClr val="222222"/>
                </a:solidFill>
                <a:ea typeface="Calibri"/>
                <a:cs typeface="Times New Roman"/>
              </a:rPr>
              <a:t> of the </a:t>
            </a:r>
            <a:r>
              <a:rPr lang="da-DK" dirty="0" err="1">
                <a:solidFill>
                  <a:srgbClr val="222222"/>
                </a:solidFill>
                <a:ea typeface="Calibri"/>
                <a:cs typeface="Times New Roman"/>
              </a:rPr>
              <a:t>motives</a:t>
            </a:r>
            <a:r>
              <a:rPr lang="da-DK" dirty="0">
                <a:solidFill>
                  <a:srgbClr val="222222"/>
                </a:solidFill>
                <a:ea typeface="Calibri"/>
                <a:cs typeface="Times New Roman"/>
              </a:rPr>
              <a:t> or </a:t>
            </a:r>
            <a:r>
              <a:rPr lang="da-DK" dirty="0" err="1">
                <a:solidFill>
                  <a:srgbClr val="222222"/>
                </a:solidFill>
                <a:ea typeface="Calibri"/>
                <a:cs typeface="Times New Roman"/>
              </a:rPr>
              <a:t>harmfulness</a:t>
            </a:r>
            <a:r>
              <a:rPr lang="da-DK" dirty="0">
                <a:solidFill>
                  <a:srgbClr val="222222"/>
                </a:solidFill>
                <a:ea typeface="Calibri"/>
                <a:cs typeface="Times New Roman"/>
              </a:rPr>
              <a:t> of </a:t>
            </a:r>
            <a:r>
              <a:rPr lang="da-DK" dirty="0" err="1">
                <a:solidFill>
                  <a:srgbClr val="222222"/>
                </a:solidFill>
                <a:ea typeface="Calibri"/>
                <a:cs typeface="Times New Roman"/>
              </a:rPr>
              <a:t>sexual</a:t>
            </a:r>
            <a:r>
              <a:rPr lang="da-DK" dirty="0">
                <a:solidFill>
                  <a:srgbClr val="222222"/>
                </a:solidFill>
                <a:ea typeface="Calibri"/>
                <a:cs typeface="Times New Roman"/>
              </a:rPr>
              <a:t> </a:t>
            </a:r>
            <a:r>
              <a:rPr lang="da-DK" dirty="0" err="1">
                <a:solidFill>
                  <a:srgbClr val="222222"/>
                </a:solidFill>
                <a:ea typeface="Calibri"/>
                <a:cs typeface="Times New Roman"/>
              </a:rPr>
              <a:t>assaults</a:t>
            </a:r>
            <a:endParaRPr lang="da-DK" dirty="0">
              <a:latin typeface="Calibri"/>
              <a:ea typeface="Calibri"/>
              <a:cs typeface="Times New Roman"/>
            </a:endParaRPr>
          </a:p>
          <a:p>
            <a:pPr marL="457200" indent="-457200">
              <a:spcAft>
                <a:spcPts val="0"/>
              </a:spcAft>
              <a:buFontTx/>
              <a:buNone/>
            </a:pPr>
            <a:r>
              <a:rPr lang="da-DK" dirty="0" smtClean="0"/>
              <a:t>							</a:t>
            </a:r>
            <a:r>
              <a:rPr lang="da-DK" i="1" dirty="0" smtClean="0"/>
              <a:t> </a:t>
            </a:r>
            <a:r>
              <a:rPr lang="da-DK" sz="1400" i="1" dirty="0" smtClean="0"/>
              <a:t>Kilde: Janus Centret</a:t>
            </a:r>
          </a:p>
        </p:txBody>
      </p:sp>
    </p:spTree>
    <p:extLst>
      <p:ext uri="{BB962C8B-B14F-4D97-AF65-F5344CB8AC3E}">
        <p14:creationId xmlns:p14="http://schemas.microsoft.com/office/powerpoint/2010/main" val="3206472490"/>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a-DK" dirty="0" err="1" smtClean="0"/>
              <a:t>Harmfulness</a:t>
            </a:r>
            <a:r>
              <a:rPr lang="da-DK" dirty="0" smtClean="0"/>
              <a:t> – </a:t>
            </a:r>
            <a:r>
              <a:rPr lang="da-DK" dirty="0" err="1" smtClean="0"/>
              <a:t>what</a:t>
            </a:r>
            <a:r>
              <a:rPr lang="da-DK" dirty="0" smtClean="0"/>
              <a:t> </a:t>
            </a:r>
            <a:r>
              <a:rPr lang="da-DK" dirty="0" err="1" smtClean="0"/>
              <a:t>does</a:t>
            </a:r>
            <a:r>
              <a:rPr lang="da-DK" dirty="0" smtClean="0"/>
              <a:t> </a:t>
            </a:r>
            <a:r>
              <a:rPr lang="da-DK" dirty="0" err="1" smtClean="0"/>
              <a:t>violence</a:t>
            </a:r>
            <a:r>
              <a:rPr lang="da-DK" dirty="0" smtClean="0"/>
              <a:t> and </a:t>
            </a:r>
            <a:r>
              <a:rPr lang="da-DK" dirty="0" err="1" smtClean="0"/>
              <a:t>sexual</a:t>
            </a:r>
            <a:r>
              <a:rPr lang="da-DK" dirty="0" smtClean="0"/>
              <a:t> </a:t>
            </a:r>
            <a:r>
              <a:rPr lang="da-DK" dirty="0" err="1" smtClean="0"/>
              <a:t>abuse</a:t>
            </a:r>
            <a:r>
              <a:rPr lang="da-DK" dirty="0" smtClean="0"/>
              <a:t> do to the </a:t>
            </a:r>
            <a:r>
              <a:rPr lang="da-DK" dirty="0" err="1" smtClean="0"/>
              <a:t>children</a:t>
            </a:r>
            <a:endParaRPr lang="da-DK" dirty="0"/>
          </a:p>
        </p:txBody>
      </p:sp>
      <p:sp>
        <p:nvSpPr>
          <p:cNvPr id="4" name="Undertitel 3"/>
          <p:cNvSpPr>
            <a:spLocks noGrp="1"/>
          </p:cNvSpPr>
          <p:nvPr>
            <p:ph type="subTitle" idx="1"/>
          </p:nvPr>
        </p:nvSpPr>
        <p:spPr/>
        <p:txBody>
          <a:bodyPr/>
          <a:lstStyle/>
          <a:p>
            <a:endParaRPr lang="da-DK"/>
          </a:p>
        </p:txBody>
      </p:sp>
    </p:spTree>
    <p:extLst>
      <p:ext uri="{BB962C8B-B14F-4D97-AF65-F5344CB8AC3E}">
        <p14:creationId xmlns:p14="http://schemas.microsoft.com/office/powerpoint/2010/main" val="2031148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p:cNvSpPr>
          <p:nvPr>
            <p:ph type="title" idx="4294967295"/>
          </p:nvPr>
        </p:nvSpPr>
        <p:spPr/>
        <p:txBody>
          <a:bodyPr/>
          <a:lstStyle/>
          <a:p>
            <a:r>
              <a:rPr lang="da-DK" sz="2400" dirty="0" smtClean="0"/>
              <a:t>The PTSD - </a:t>
            </a:r>
            <a:r>
              <a:rPr lang="da-DK" sz="2400" dirty="0" err="1" smtClean="0"/>
              <a:t>diagnosis</a:t>
            </a:r>
            <a:endParaRPr lang="da-DK" sz="2400" dirty="0" smtClean="0"/>
          </a:p>
        </p:txBody>
      </p:sp>
      <p:sp>
        <p:nvSpPr>
          <p:cNvPr id="111619" name="Rectangle 3"/>
          <p:cNvSpPr>
            <a:spLocks noGrp="1"/>
          </p:cNvSpPr>
          <p:nvPr>
            <p:ph type="body" idx="4294967295"/>
          </p:nvPr>
        </p:nvSpPr>
        <p:spPr>
          <a:xfrm>
            <a:off x="457200" y="1440180"/>
            <a:ext cx="8229600" cy="4544695"/>
          </a:xfrm>
        </p:spPr>
        <p:txBody>
          <a:bodyPr/>
          <a:lstStyle/>
          <a:p>
            <a:pPr>
              <a:lnSpc>
                <a:spcPct val="150000"/>
              </a:lnSpc>
            </a:pPr>
            <a:r>
              <a:rPr lang="en-US" sz="2300" dirty="0"/>
              <a:t>Having suffered a severe traumatic event that triggered immediate, intense feelings of fear, helplessness or </a:t>
            </a:r>
            <a:r>
              <a:rPr lang="en-US" sz="2300" dirty="0" smtClean="0"/>
              <a:t>horror</a:t>
            </a:r>
          </a:p>
          <a:p>
            <a:pPr>
              <a:lnSpc>
                <a:spcPct val="150000"/>
              </a:lnSpc>
            </a:pPr>
            <a:r>
              <a:rPr lang="en-US" sz="2300" dirty="0" smtClean="0"/>
              <a:t>Recurring</a:t>
            </a:r>
            <a:r>
              <a:rPr lang="en-US" sz="2300" dirty="0"/>
              <a:t>, </a:t>
            </a:r>
            <a:r>
              <a:rPr lang="en-US" sz="2300" dirty="0" smtClean="0">
                <a:solidFill>
                  <a:srgbClr val="FF0000"/>
                </a:solidFill>
              </a:rPr>
              <a:t>to relive</a:t>
            </a:r>
            <a:r>
              <a:rPr lang="en-US" sz="2300" dirty="0" smtClean="0"/>
              <a:t> </a:t>
            </a:r>
            <a:r>
              <a:rPr lang="en-US" sz="2300" dirty="0"/>
              <a:t>the event or parts </a:t>
            </a:r>
            <a:r>
              <a:rPr lang="en-US" sz="2300" dirty="0" smtClean="0"/>
              <a:t>of it - smell, </a:t>
            </a:r>
            <a:r>
              <a:rPr lang="en-US" sz="2300" dirty="0"/>
              <a:t>sound, </a:t>
            </a:r>
            <a:r>
              <a:rPr lang="en-US" sz="2300" dirty="0" smtClean="0"/>
              <a:t>pictures</a:t>
            </a:r>
          </a:p>
          <a:p>
            <a:pPr>
              <a:lnSpc>
                <a:spcPct val="150000"/>
              </a:lnSpc>
            </a:pPr>
            <a:r>
              <a:rPr lang="en-US" sz="2300" dirty="0" smtClean="0"/>
              <a:t>Try </a:t>
            </a:r>
            <a:r>
              <a:rPr lang="en-US" sz="2300" dirty="0"/>
              <a:t>to </a:t>
            </a:r>
            <a:r>
              <a:rPr lang="en-US" sz="2300" dirty="0">
                <a:solidFill>
                  <a:srgbClr val="FF0000"/>
                </a:solidFill>
              </a:rPr>
              <a:t>avoid</a:t>
            </a:r>
            <a:r>
              <a:rPr lang="en-US" sz="2300" dirty="0"/>
              <a:t> stimuli that remind of it or avoid thoughts and feelings associated with the </a:t>
            </a:r>
            <a:r>
              <a:rPr lang="en-US" sz="2300" dirty="0" smtClean="0"/>
              <a:t>trauma</a:t>
            </a:r>
          </a:p>
          <a:p>
            <a:pPr>
              <a:lnSpc>
                <a:spcPct val="150000"/>
              </a:lnSpc>
            </a:pPr>
            <a:r>
              <a:rPr lang="en-US" sz="2300" dirty="0" smtClean="0"/>
              <a:t>Renewable </a:t>
            </a:r>
            <a:r>
              <a:rPr lang="en-US" sz="2300" dirty="0">
                <a:solidFill>
                  <a:srgbClr val="FF0000"/>
                </a:solidFill>
              </a:rPr>
              <a:t>mentally alert / </a:t>
            </a:r>
            <a:r>
              <a:rPr lang="en-US" sz="2300" dirty="0" smtClean="0">
                <a:solidFill>
                  <a:srgbClr val="FF0000"/>
                </a:solidFill>
              </a:rPr>
              <a:t>stress</a:t>
            </a:r>
            <a:endParaRPr lang="da-DK" sz="2300" dirty="0" smtClean="0"/>
          </a:p>
          <a:p>
            <a:endParaRPr lang="da-DK" sz="2800" dirty="0" smtClean="0"/>
          </a:p>
          <a:p>
            <a:endParaRPr lang="da-DK" sz="2800" dirty="0" smtClean="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a-DK" dirty="0" err="1" smtClean="0"/>
              <a:t>Abuse</a:t>
            </a:r>
            <a:r>
              <a:rPr lang="da-DK" dirty="0" smtClean="0"/>
              <a:t> and </a:t>
            </a:r>
            <a:r>
              <a:rPr lang="da-DK" dirty="0" err="1" smtClean="0"/>
              <a:t>violence</a:t>
            </a:r>
            <a:r>
              <a:rPr lang="da-DK" dirty="0" smtClean="0"/>
              <a:t> as tabu </a:t>
            </a:r>
            <a:r>
              <a:rPr lang="da-DK" dirty="0" err="1" smtClean="0"/>
              <a:t>topics</a:t>
            </a:r>
            <a:endParaRPr lang="da-DK" dirty="0" smtClean="0"/>
          </a:p>
        </p:txBody>
      </p:sp>
      <p:sp>
        <p:nvSpPr>
          <p:cNvPr id="5" name="Undertitel 4"/>
          <p:cNvSpPr>
            <a:spLocks noGrp="1"/>
          </p:cNvSpPr>
          <p:nvPr>
            <p:ph type="subTitle" idx="1"/>
          </p:nvPr>
        </p:nvSpPr>
        <p:spPr/>
        <p:txBody>
          <a:bodyPr/>
          <a:lstStyle/>
          <a:p>
            <a:endParaRPr lang="da-DK"/>
          </a:p>
        </p:txBody>
      </p:sp>
    </p:spTree>
    <p:extLst>
      <p:ext uri="{BB962C8B-B14F-4D97-AF65-F5344CB8AC3E}">
        <p14:creationId xmlns:p14="http://schemas.microsoft.com/office/powerpoint/2010/main" val="38400405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idx="4294967295"/>
          </p:nvPr>
        </p:nvSpPr>
        <p:spPr>
          <a:xfrm>
            <a:off x="388938" y="438150"/>
            <a:ext cx="8220075" cy="752475"/>
          </a:xfrm>
        </p:spPr>
        <p:txBody>
          <a:bodyPr anchor="b"/>
          <a:lstStyle/>
          <a:p>
            <a:pPr eaLnBrk="1" hangingPunct="1"/>
            <a:r>
              <a:rPr lang="da-DK" sz="2400" dirty="0" smtClean="0"/>
              <a:t>Trauma of </a:t>
            </a:r>
            <a:r>
              <a:rPr lang="da-DK" sz="2400" dirty="0" err="1" smtClean="0"/>
              <a:t>development</a:t>
            </a:r>
            <a:endParaRPr lang="da-DK" sz="2400" dirty="0" smtClean="0"/>
          </a:p>
        </p:txBody>
      </p:sp>
      <p:sp>
        <p:nvSpPr>
          <p:cNvPr id="112643" name="Rectangle 3"/>
          <p:cNvSpPr>
            <a:spLocks noGrp="1" noChangeArrowheads="1"/>
          </p:cNvSpPr>
          <p:nvPr>
            <p:ph idx="4294967295"/>
          </p:nvPr>
        </p:nvSpPr>
        <p:spPr>
          <a:xfrm>
            <a:off x="325438" y="1746250"/>
            <a:ext cx="8064500" cy="4262438"/>
          </a:xfrm>
        </p:spPr>
        <p:txBody>
          <a:bodyPr/>
          <a:lstStyle/>
          <a:p>
            <a:pPr marL="447675" indent="-447675">
              <a:lnSpc>
                <a:spcPct val="150000"/>
              </a:lnSpc>
            </a:pPr>
            <a:r>
              <a:rPr lang="en-US" sz="2400" dirty="0"/>
              <a:t>The importance of repeated trauma in childhood committed by the </a:t>
            </a:r>
            <a:r>
              <a:rPr lang="en-US" sz="2400" dirty="0" smtClean="0"/>
              <a:t> </a:t>
            </a:r>
            <a:r>
              <a:rPr lang="en-US" sz="2400" dirty="0"/>
              <a:t>primary attachment </a:t>
            </a:r>
            <a:r>
              <a:rPr lang="en-US" sz="2400" dirty="0" smtClean="0"/>
              <a:t>figures</a:t>
            </a:r>
          </a:p>
          <a:p>
            <a:pPr marL="447675" indent="-447675">
              <a:lnSpc>
                <a:spcPct val="150000"/>
              </a:lnSpc>
            </a:pPr>
            <a:r>
              <a:rPr lang="en-US" sz="2400" dirty="0" smtClean="0"/>
              <a:t>Have </a:t>
            </a:r>
            <a:r>
              <a:rPr lang="en-US" sz="2400" dirty="0"/>
              <a:t>been </a:t>
            </a:r>
            <a:r>
              <a:rPr lang="en-US" sz="2400" dirty="0" smtClean="0"/>
              <a:t>repeated times </a:t>
            </a:r>
            <a:r>
              <a:rPr lang="en-US" sz="2400" dirty="0"/>
              <a:t>- or over a long </a:t>
            </a:r>
            <a:r>
              <a:rPr lang="en-US" sz="2400" dirty="0" smtClean="0"/>
              <a:t>period</a:t>
            </a:r>
          </a:p>
          <a:p>
            <a:pPr marL="447675" indent="-447675">
              <a:lnSpc>
                <a:spcPct val="150000"/>
              </a:lnSpc>
            </a:pPr>
            <a:r>
              <a:rPr lang="en-US" sz="2400" dirty="0" smtClean="0"/>
              <a:t>Happens </a:t>
            </a:r>
            <a:r>
              <a:rPr lang="en-US" sz="2400" dirty="0"/>
              <a:t>at times in the life of the individual, where </a:t>
            </a:r>
            <a:r>
              <a:rPr lang="en-US" sz="2400" dirty="0" smtClean="0"/>
              <a:t>it is </a:t>
            </a:r>
            <a:r>
              <a:rPr lang="en-US" sz="2400" dirty="0"/>
              <a:t>in a vulnerable period of development, for example, early </a:t>
            </a:r>
            <a:r>
              <a:rPr lang="en-US" sz="2400" dirty="0" smtClean="0"/>
              <a:t>childhood </a:t>
            </a:r>
            <a:r>
              <a:rPr lang="en-US" sz="2400" dirty="0"/>
              <a:t>or </a:t>
            </a:r>
            <a:r>
              <a:rPr lang="en-US" sz="2400" dirty="0" smtClean="0"/>
              <a:t>adolescence</a:t>
            </a:r>
          </a:p>
          <a:p>
            <a:pPr marL="447675" indent="-447675">
              <a:buFontTx/>
              <a:buNone/>
            </a:pPr>
            <a:endParaRPr lang="da-DK" sz="2400" dirty="0" smtClean="0"/>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idx="4294967295"/>
          </p:nvPr>
        </p:nvSpPr>
        <p:spPr>
          <a:xfrm>
            <a:off x="200025" y="242888"/>
            <a:ext cx="7947025" cy="996950"/>
          </a:xfrm>
        </p:spPr>
        <p:txBody>
          <a:bodyPr anchor="b"/>
          <a:lstStyle/>
          <a:p>
            <a:r>
              <a:rPr lang="en-US" sz="2400" dirty="0" smtClean="0">
                <a:latin typeface="arial"/>
              </a:rPr>
              <a:t>Traumas of development</a:t>
            </a:r>
            <a:br>
              <a:rPr lang="en-US" sz="2400" dirty="0" smtClean="0">
                <a:latin typeface="arial"/>
              </a:rPr>
            </a:br>
            <a:r>
              <a:rPr lang="en-US" sz="2400" dirty="0" smtClean="0">
                <a:latin typeface="arial"/>
              </a:rPr>
              <a:t>Difficulties </a:t>
            </a:r>
            <a:r>
              <a:rPr lang="en-US" sz="2400" dirty="0">
                <a:latin typeface="arial"/>
              </a:rPr>
              <a:t>in regulation in relation to</a:t>
            </a:r>
            <a:endParaRPr lang="da-DK" sz="1800" dirty="0" smtClean="0"/>
          </a:p>
        </p:txBody>
      </p:sp>
      <p:sp>
        <p:nvSpPr>
          <p:cNvPr id="113667" name="Rectangle 3"/>
          <p:cNvSpPr>
            <a:spLocks noGrp="1" noChangeArrowheads="1"/>
          </p:cNvSpPr>
          <p:nvPr>
            <p:ph idx="4294967295"/>
          </p:nvPr>
        </p:nvSpPr>
        <p:spPr>
          <a:xfrm>
            <a:off x="350838" y="1417320"/>
            <a:ext cx="7943850" cy="4617719"/>
          </a:xfrm>
        </p:spPr>
        <p:txBody>
          <a:bodyPr/>
          <a:lstStyle/>
          <a:p>
            <a:pPr marL="1085850" lvl="2" indent="-285750">
              <a:lnSpc>
                <a:spcPct val="150000"/>
              </a:lnSpc>
            </a:pPr>
            <a:r>
              <a:rPr lang="da-DK" sz="2400" dirty="0" err="1" smtClean="0">
                <a:latin typeface="Verdana" pitchFamily="34" charset="0"/>
              </a:rPr>
              <a:t>Feelings</a:t>
            </a:r>
            <a:endParaRPr lang="da-DK" sz="2400" dirty="0" smtClean="0">
              <a:latin typeface="Verdana" pitchFamily="34" charset="0"/>
            </a:endParaRPr>
          </a:p>
          <a:p>
            <a:pPr marL="1085850" lvl="2" indent="-285750">
              <a:lnSpc>
                <a:spcPct val="150000"/>
              </a:lnSpc>
            </a:pPr>
            <a:r>
              <a:rPr lang="da-DK" sz="2400" dirty="0" err="1" smtClean="0">
                <a:latin typeface="Verdana" pitchFamily="34" charset="0"/>
              </a:rPr>
              <a:t>Needs</a:t>
            </a:r>
            <a:endParaRPr lang="da-DK" sz="2400" dirty="0" smtClean="0">
              <a:latin typeface="Verdana" pitchFamily="34" charset="0"/>
            </a:endParaRPr>
          </a:p>
          <a:p>
            <a:pPr marL="1085850" lvl="2" indent="-285750">
              <a:lnSpc>
                <a:spcPct val="150000"/>
              </a:lnSpc>
            </a:pPr>
            <a:r>
              <a:rPr lang="en-US" sz="2400" dirty="0" smtClean="0">
                <a:latin typeface="arial"/>
              </a:rPr>
              <a:t>Attention</a:t>
            </a:r>
          </a:p>
          <a:p>
            <a:pPr marL="1085850" lvl="2" indent="-285750">
              <a:lnSpc>
                <a:spcPct val="150000"/>
              </a:lnSpc>
            </a:pPr>
            <a:r>
              <a:rPr lang="en-US" sz="2400" dirty="0" err="1" smtClean="0">
                <a:latin typeface="arial"/>
              </a:rPr>
              <a:t>Behaviour</a:t>
            </a:r>
            <a:endParaRPr lang="en-US" sz="2400" dirty="0" smtClean="0">
              <a:latin typeface="arial"/>
            </a:endParaRPr>
          </a:p>
          <a:p>
            <a:pPr marL="1085850" lvl="2" indent="-285750">
              <a:lnSpc>
                <a:spcPct val="150000"/>
              </a:lnSpc>
            </a:pPr>
            <a:r>
              <a:rPr lang="en-US" sz="2400" dirty="0" smtClean="0">
                <a:latin typeface="arial"/>
              </a:rPr>
              <a:t>The self</a:t>
            </a:r>
          </a:p>
          <a:p>
            <a:pPr marL="1085850" lvl="2" indent="-285750">
              <a:lnSpc>
                <a:spcPct val="150000"/>
              </a:lnSpc>
            </a:pPr>
            <a:r>
              <a:rPr lang="en-US" sz="2400" dirty="0" smtClean="0">
                <a:latin typeface="arial"/>
              </a:rPr>
              <a:t>Physical situation</a:t>
            </a:r>
          </a:p>
          <a:p>
            <a:pPr marL="1085850" lvl="2" indent="-285750">
              <a:lnSpc>
                <a:spcPct val="150000"/>
              </a:lnSpc>
            </a:pPr>
            <a:r>
              <a:rPr lang="en-US" sz="2400" dirty="0" smtClean="0">
                <a:latin typeface="arial"/>
              </a:rPr>
              <a:t>Relations</a:t>
            </a:r>
            <a:endParaRPr lang="da-DK" sz="2400" dirty="0" smtClean="0">
              <a:latin typeface="Verdana" pitchFamily="34" charset="0"/>
            </a:endParaRP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a-DK" sz="2400" dirty="0" smtClean="0">
                <a:latin typeface="Verdana" pitchFamily="34" charset="0"/>
              </a:rPr>
              <a:t>Model for harmful </a:t>
            </a:r>
            <a:r>
              <a:rPr lang="da-DK" sz="2400" dirty="0" err="1" smtClean="0">
                <a:latin typeface="Verdana" pitchFamily="34" charset="0"/>
              </a:rPr>
              <a:t>effects</a:t>
            </a:r>
            <a:r>
              <a:rPr lang="da-DK" sz="2400" dirty="0" smtClean="0">
                <a:latin typeface="Verdana" pitchFamily="34" charset="0"/>
              </a:rPr>
              <a:t>, </a:t>
            </a:r>
            <a:r>
              <a:rPr lang="da-DK" sz="2400" dirty="0" err="1" smtClean="0">
                <a:latin typeface="Verdana" pitchFamily="34" charset="0"/>
              </a:rPr>
              <a:t>risk</a:t>
            </a:r>
            <a:r>
              <a:rPr lang="da-DK" sz="2400" dirty="0" smtClean="0">
                <a:latin typeface="Verdana" pitchFamily="34" charset="0"/>
              </a:rPr>
              <a:t> and </a:t>
            </a:r>
            <a:r>
              <a:rPr lang="da-DK" sz="2400" dirty="0" err="1" smtClean="0">
                <a:latin typeface="Verdana" pitchFamily="34" charset="0"/>
              </a:rPr>
              <a:t>protecting</a:t>
            </a:r>
            <a:r>
              <a:rPr lang="da-DK" sz="2400" dirty="0" smtClean="0">
                <a:latin typeface="Verdana" pitchFamily="34" charset="0"/>
              </a:rPr>
              <a:t> factors</a:t>
            </a:r>
            <a:r>
              <a:rPr lang="da-DK" sz="1800" dirty="0" smtClean="0">
                <a:latin typeface="Verdana" pitchFamily="34" charset="0"/>
              </a:rPr>
              <a:t/>
            </a:r>
            <a:br>
              <a:rPr lang="da-DK" sz="1800" dirty="0" smtClean="0">
                <a:latin typeface="Verdana" pitchFamily="34" charset="0"/>
              </a:rPr>
            </a:br>
            <a:endParaRPr lang="da-DK" sz="700" dirty="0" smtClean="0">
              <a:latin typeface="Verdana" pitchFamily="34" charset="0"/>
            </a:endParaRPr>
          </a:p>
        </p:txBody>
      </p:sp>
      <p:sp>
        <p:nvSpPr>
          <p:cNvPr id="4099" name="Rectangle 3"/>
          <p:cNvSpPr>
            <a:spLocks noGrp="1" noChangeArrowheads="1"/>
          </p:cNvSpPr>
          <p:nvPr>
            <p:ph type="body" idx="4294967295"/>
          </p:nvPr>
        </p:nvSpPr>
        <p:spPr>
          <a:xfrm>
            <a:off x="1371600" y="2017713"/>
            <a:ext cx="7772400" cy="3881437"/>
          </a:xfrm>
        </p:spPr>
        <p:txBody>
          <a:bodyPr/>
          <a:lstStyle/>
          <a:p>
            <a:pPr eaLnBrk="1" hangingPunct="1"/>
            <a:endParaRPr lang="da-DK" smtClean="0"/>
          </a:p>
          <a:p>
            <a:pPr eaLnBrk="1" hangingPunct="1">
              <a:buFontTx/>
              <a:buNone/>
            </a:pPr>
            <a:endParaRPr lang="da-DK" smtClean="0"/>
          </a:p>
        </p:txBody>
      </p:sp>
      <p:sp>
        <p:nvSpPr>
          <p:cNvPr id="4100" name="Rectangle 4"/>
          <p:cNvSpPr>
            <a:spLocks noChangeArrowheads="1"/>
          </p:cNvSpPr>
          <p:nvPr/>
        </p:nvSpPr>
        <p:spPr bwMode="auto">
          <a:xfrm>
            <a:off x="107950" y="3068638"/>
            <a:ext cx="3455988" cy="2232025"/>
          </a:xfrm>
          <a:prstGeom prst="rect">
            <a:avLst/>
          </a:prstGeom>
          <a:solidFill>
            <a:srgbClr val="FFFFFF"/>
          </a:solidFill>
          <a:ln w="9525">
            <a:solidFill>
              <a:srgbClr val="000000"/>
            </a:solidFill>
            <a:miter lim="800000"/>
            <a:headEnd/>
            <a:tailEnd/>
          </a:ln>
        </p:spPr>
        <p:txBody>
          <a:bodyPr/>
          <a:lstStyle/>
          <a:p>
            <a:r>
              <a:rPr lang="da-DK" sz="2000" dirty="0" smtClean="0">
                <a:cs typeface="Times New Roman" pitchFamily="18" charset="0"/>
              </a:rPr>
              <a:t>The </a:t>
            </a:r>
            <a:r>
              <a:rPr lang="da-DK" sz="2000" dirty="0" err="1" smtClean="0">
                <a:cs typeface="Times New Roman" pitchFamily="18" charset="0"/>
              </a:rPr>
              <a:t>assault</a:t>
            </a:r>
            <a:endParaRPr lang="da-DK" sz="2000" dirty="0">
              <a:cs typeface="Times New Roman" pitchFamily="18" charset="0"/>
            </a:endParaRPr>
          </a:p>
          <a:p>
            <a:pPr>
              <a:buFontTx/>
              <a:buChar char="•"/>
            </a:pPr>
            <a:r>
              <a:rPr lang="da-DK" dirty="0">
                <a:cs typeface="Times New Roman" pitchFamily="18" charset="0"/>
              </a:rPr>
              <a:t> </a:t>
            </a:r>
            <a:r>
              <a:rPr lang="da-DK" dirty="0" smtClean="0">
                <a:cs typeface="Times New Roman" pitchFamily="18" charset="0"/>
              </a:rPr>
              <a:t>The r</a:t>
            </a:r>
            <a:r>
              <a:rPr lang="da-DK" sz="1600" dirty="0" smtClean="0">
                <a:cs typeface="Times New Roman" pitchFamily="18" charset="0"/>
              </a:rPr>
              <a:t>elation to the </a:t>
            </a:r>
            <a:r>
              <a:rPr lang="da-DK" sz="1600" dirty="0" err="1" smtClean="0">
                <a:cs typeface="Times New Roman" pitchFamily="18" charset="0"/>
              </a:rPr>
              <a:t>violator</a:t>
            </a:r>
            <a:endParaRPr lang="da-DK" sz="1600" dirty="0">
              <a:cs typeface="Times New Roman" pitchFamily="18" charset="0"/>
            </a:endParaRPr>
          </a:p>
          <a:p>
            <a:pPr>
              <a:buFontTx/>
              <a:buChar char="•"/>
            </a:pPr>
            <a:r>
              <a:rPr lang="da-DK" sz="1600" dirty="0">
                <a:cs typeface="Times New Roman" pitchFamily="18" charset="0"/>
              </a:rPr>
              <a:t> </a:t>
            </a:r>
            <a:r>
              <a:rPr lang="da-DK" sz="1600" dirty="0" smtClean="0">
                <a:cs typeface="Times New Roman" pitchFamily="18" charset="0"/>
              </a:rPr>
              <a:t>The age of the </a:t>
            </a:r>
            <a:r>
              <a:rPr lang="da-DK" sz="1600" dirty="0" err="1" smtClean="0">
                <a:cs typeface="Times New Roman" pitchFamily="18" charset="0"/>
              </a:rPr>
              <a:t>child</a:t>
            </a:r>
            <a:endParaRPr lang="da-DK" sz="1600" dirty="0">
              <a:cs typeface="Times New Roman" pitchFamily="18" charset="0"/>
            </a:endParaRPr>
          </a:p>
          <a:p>
            <a:pPr>
              <a:buFontTx/>
              <a:buChar char="•"/>
            </a:pPr>
            <a:r>
              <a:rPr lang="da-DK" sz="1600" dirty="0">
                <a:cs typeface="Times New Roman" pitchFamily="18" charset="0"/>
              </a:rPr>
              <a:t> </a:t>
            </a:r>
            <a:r>
              <a:rPr lang="en-US" sz="1600" dirty="0">
                <a:latin typeface="arial"/>
              </a:rPr>
              <a:t>The duration</a:t>
            </a:r>
            <a:br>
              <a:rPr lang="en-US" sz="1600" dirty="0">
                <a:latin typeface="arial"/>
              </a:rPr>
            </a:br>
            <a:r>
              <a:rPr lang="en-US" sz="1600" dirty="0">
                <a:latin typeface="arial"/>
              </a:rPr>
              <a:t>  The nature and extent of the abuse</a:t>
            </a:r>
            <a:r>
              <a:rPr lang="da-DK" sz="1600" dirty="0" smtClean="0">
                <a:cs typeface="Times New Roman" pitchFamily="18" charset="0"/>
              </a:rPr>
              <a:t>   </a:t>
            </a:r>
            <a:endParaRPr lang="da-DK" sz="1600" dirty="0">
              <a:cs typeface="Times New Roman" pitchFamily="18" charset="0"/>
            </a:endParaRPr>
          </a:p>
          <a:p>
            <a:pPr lvl="1"/>
            <a:endParaRPr lang="da-DK" sz="1600" dirty="0"/>
          </a:p>
        </p:txBody>
      </p:sp>
      <p:sp>
        <p:nvSpPr>
          <p:cNvPr id="4101" name="Rectangle 5"/>
          <p:cNvSpPr>
            <a:spLocks noChangeArrowheads="1"/>
          </p:cNvSpPr>
          <p:nvPr/>
        </p:nvSpPr>
        <p:spPr bwMode="auto">
          <a:xfrm>
            <a:off x="3635375" y="1412875"/>
            <a:ext cx="2736850" cy="1223963"/>
          </a:xfrm>
          <a:prstGeom prst="rect">
            <a:avLst/>
          </a:prstGeom>
          <a:solidFill>
            <a:srgbClr val="FFFFFF"/>
          </a:solidFill>
          <a:ln w="9525">
            <a:solidFill>
              <a:srgbClr val="000000"/>
            </a:solidFill>
            <a:miter lim="800000"/>
            <a:headEnd/>
            <a:tailEnd/>
          </a:ln>
        </p:spPr>
        <p:txBody>
          <a:bodyPr/>
          <a:lstStyle/>
          <a:p>
            <a:pPr algn="ctr"/>
            <a:r>
              <a:rPr lang="da-DK" sz="2000" dirty="0" err="1" smtClean="0">
                <a:cs typeface="Times New Roman" pitchFamily="18" charset="0"/>
              </a:rPr>
              <a:t>Individual</a:t>
            </a:r>
            <a:r>
              <a:rPr lang="da-DK" sz="2000" dirty="0" smtClean="0">
                <a:cs typeface="Times New Roman" pitchFamily="18" charset="0"/>
              </a:rPr>
              <a:t> factors of </a:t>
            </a:r>
            <a:r>
              <a:rPr lang="da-DK" sz="2000" dirty="0" err="1" smtClean="0">
                <a:cs typeface="Times New Roman" pitchFamily="18" charset="0"/>
              </a:rPr>
              <a:t>resilience</a:t>
            </a:r>
            <a:endParaRPr lang="da-DK" sz="2000" dirty="0">
              <a:cs typeface="Times New Roman" pitchFamily="18" charset="0"/>
            </a:endParaRPr>
          </a:p>
          <a:p>
            <a:pPr algn="ctr"/>
            <a:r>
              <a:rPr lang="da-DK" sz="1600" dirty="0" smtClean="0">
                <a:cs typeface="Times New Roman" pitchFamily="18" charset="0"/>
              </a:rPr>
              <a:t>Strategies of </a:t>
            </a:r>
            <a:r>
              <a:rPr lang="da-DK" sz="1600" dirty="0" err="1" smtClean="0">
                <a:cs typeface="Times New Roman" pitchFamily="18" charset="0"/>
              </a:rPr>
              <a:t>survival</a:t>
            </a:r>
            <a:r>
              <a:rPr lang="da-DK" sz="1600" dirty="0" smtClean="0">
                <a:cs typeface="Times New Roman" pitchFamily="18" charset="0"/>
              </a:rPr>
              <a:t>  and </a:t>
            </a:r>
            <a:r>
              <a:rPr lang="da-DK" sz="1600" dirty="0" err="1" smtClean="0">
                <a:cs typeface="Times New Roman" pitchFamily="18" charset="0"/>
              </a:rPr>
              <a:t>coping</a:t>
            </a:r>
            <a:r>
              <a:rPr lang="da-DK" sz="1600" dirty="0" smtClean="0">
                <a:cs typeface="Times New Roman" pitchFamily="18" charset="0"/>
              </a:rPr>
              <a:t> </a:t>
            </a:r>
            <a:endParaRPr lang="da-DK" sz="1600" dirty="0"/>
          </a:p>
        </p:txBody>
      </p:sp>
      <p:sp>
        <p:nvSpPr>
          <p:cNvPr id="4102" name="Rectangle 6"/>
          <p:cNvSpPr>
            <a:spLocks noChangeArrowheads="1"/>
          </p:cNvSpPr>
          <p:nvPr/>
        </p:nvSpPr>
        <p:spPr bwMode="auto">
          <a:xfrm>
            <a:off x="3635375" y="5373688"/>
            <a:ext cx="2592388" cy="1150937"/>
          </a:xfrm>
          <a:prstGeom prst="rect">
            <a:avLst/>
          </a:prstGeom>
          <a:solidFill>
            <a:srgbClr val="FFFFFF"/>
          </a:solidFill>
          <a:ln w="9525">
            <a:solidFill>
              <a:srgbClr val="000000"/>
            </a:solidFill>
            <a:miter lim="800000"/>
            <a:headEnd/>
            <a:tailEnd/>
          </a:ln>
        </p:spPr>
        <p:txBody>
          <a:bodyPr/>
          <a:lstStyle/>
          <a:p>
            <a:pPr algn="ctr"/>
            <a:r>
              <a:rPr lang="da-DK" sz="2000" dirty="0" smtClean="0"/>
              <a:t>Factors of </a:t>
            </a:r>
            <a:r>
              <a:rPr lang="da-DK" sz="2000" dirty="0" err="1" smtClean="0"/>
              <a:t>resilience</a:t>
            </a:r>
            <a:r>
              <a:rPr lang="da-DK" sz="2000" dirty="0" smtClean="0"/>
              <a:t> in the </a:t>
            </a:r>
            <a:r>
              <a:rPr lang="da-DK" sz="2000" dirty="0" err="1" smtClean="0"/>
              <a:t>family</a:t>
            </a:r>
            <a:r>
              <a:rPr lang="da-DK" sz="2000" dirty="0" smtClean="0"/>
              <a:t> and social </a:t>
            </a:r>
            <a:r>
              <a:rPr lang="da-DK" sz="2000" dirty="0" err="1" smtClean="0"/>
              <a:t>networks</a:t>
            </a:r>
            <a:r>
              <a:rPr lang="da-DK" sz="2000" dirty="0" smtClean="0"/>
              <a:t> </a:t>
            </a:r>
            <a:endParaRPr lang="da-DK" sz="2000" dirty="0"/>
          </a:p>
        </p:txBody>
      </p:sp>
      <p:sp>
        <p:nvSpPr>
          <p:cNvPr id="4103" name="Rectangle 7"/>
          <p:cNvSpPr>
            <a:spLocks noChangeArrowheads="1"/>
          </p:cNvSpPr>
          <p:nvPr/>
        </p:nvSpPr>
        <p:spPr bwMode="auto">
          <a:xfrm>
            <a:off x="6227763" y="2530475"/>
            <a:ext cx="2916237" cy="3006725"/>
          </a:xfrm>
          <a:prstGeom prst="rect">
            <a:avLst/>
          </a:prstGeom>
          <a:solidFill>
            <a:srgbClr val="FFFFFF"/>
          </a:solidFill>
          <a:ln w="9525">
            <a:solidFill>
              <a:srgbClr val="000000"/>
            </a:solidFill>
            <a:miter lim="800000"/>
            <a:headEnd/>
            <a:tailEnd/>
          </a:ln>
        </p:spPr>
        <p:txBody>
          <a:bodyPr/>
          <a:lstStyle/>
          <a:p>
            <a:r>
              <a:rPr lang="en-US" sz="2000" dirty="0">
                <a:latin typeface="arial"/>
              </a:rPr>
              <a:t>Psychiatric / social</a:t>
            </a:r>
            <a:br>
              <a:rPr lang="en-US" sz="2000" dirty="0">
                <a:latin typeface="arial"/>
              </a:rPr>
            </a:br>
            <a:r>
              <a:rPr lang="en-US" sz="2000" dirty="0" smtClean="0">
                <a:latin typeface="arial"/>
              </a:rPr>
              <a:t>symptoms </a:t>
            </a:r>
            <a:r>
              <a:rPr lang="en-US" sz="2000" dirty="0">
                <a:latin typeface="arial"/>
              </a:rPr>
              <a:t>/ injuries</a:t>
            </a:r>
            <a:br>
              <a:rPr lang="en-US" sz="2000" dirty="0">
                <a:latin typeface="arial"/>
              </a:rPr>
            </a:br>
            <a:r>
              <a:rPr lang="en-US" sz="2000" dirty="0">
                <a:latin typeface="arial"/>
              </a:rPr>
              <a:t> </a:t>
            </a:r>
            <a:r>
              <a:rPr lang="en-US" sz="1600" dirty="0">
                <a:latin typeface="arial"/>
              </a:rPr>
              <a:t> </a:t>
            </a:r>
            <a:r>
              <a:rPr lang="en-US" sz="1600" dirty="0" smtClean="0">
                <a:latin typeface="arial"/>
              </a:rPr>
              <a:t>Learning </a:t>
            </a:r>
            <a:r>
              <a:rPr lang="en-US" sz="1600" dirty="0">
                <a:latin typeface="arial"/>
              </a:rPr>
              <a:t>Disabilities</a:t>
            </a:r>
            <a:br>
              <a:rPr lang="en-US" sz="1600" dirty="0">
                <a:latin typeface="arial"/>
              </a:rPr>
            </a:br>
            <a:r>
              <a:rPr lang="en-US" sz="1600" dirty="0">
                <a:latin typeface="arial"/>
              </a:rPr>
              <a:t>  </a:t>
            </a:r>
            <a:r>
              <a:rPr lang="en-US" sz="1600" dirty="0" smtClean="0">
                <a:latin typeface="arial"/>
              </a:rPr>
              <a:t>Relationship </a:t>
            </a:r>
            <a:r>
              <a:rPr lang="en-US" sz="1600" dirty="0">
                <a:latin typeface="arial"/>
              </a:rPr>
              <a:t>Difficulties</a:t>
            </a:r>
            <a:br>
              <a:rPr lang="en-US" sz="1600" dirty="0">
                <a:latin typeface="arial"/>
              </a:rPr>
            </a:br>
            <a:r>
              <a:rPr lang="en-US" sz="1600" dirty="0">
                <a:latin typeface="arial"/>
              </a:rPr>
              <a:t>  Problems with </a:t>
            </a:r>
            <a:r>
              <a:rPr lang="en-US" sz="1600" dirty="0" smtClean="0">
                <a:latin typeface="arial"/>
              </a:rPr>
              <a:t>emotional   regulation</a:t>
            </a:r>
            <a:r>
              <a:rPr lang="en-US" sz="1600" dirty="0">
                <a:latin typeface="arial"/>
              </a:rPr>
              <a:t/>
            </a:r>
            <a:br>
              <a:rPr lang="en-US" sz="1600" dirty="0">
                <a:latin typeface="arial"/>
              </a:rPr>
            </a:br>
            <a:r>
              <a:rPr lang="en-US" sz="1600" dirty="0">
                <a:latin typeface="arial"/>
              </a:rPr>
              <a:t>  Anxiety and depression</a:t>
            </a:r>
            <a:br>
              <a:rPr lang="en-US" sz="1600" dirty="0">
                <a:latin typeface="arial"/>
              </a:rPr>
            </a:br>
            <a:r>
              <a:rPr lang="en-US" sz="1600" dirty="0">
                <a:latin typeface="arial"/>
              </a:rPr>
              <a:t>  Post-traumatic stress</a:t>
            </a:r>
            <a:br>
              <a:rPr lang="en-US" sz="1600" dirty="0">
                <a:latin typeface="arial"/>
              </a:rPr>
            </a:br>
            <a:r>
              <a:rPr lang="en-US" sz="1600" dirty="0">
                <a:latin typeface="arial"/>
              </a:rPr>
              <a:t>  </a:t>
            </a:r>
            <a:r>
              <a:rPr lang="en-US" sz="1600" dirty="0" smtClean="0">
                <a:latin typeface="arial"/>
              </a:rPr>
              <a:t>Prostitution</a:t>
            </a:r>
            <a:r>
              <a:rPr lang="en-US" sz="1600" dirty="0">
                <a:latin typeface="arial"/>
              </a:rPr>
              <a:t/>
            </a:r>
            <a:br>
              <a:rPr lang="en-US" sz="1600" dirty="0">
                <a:latin typeface="arial"/>
              </a:rPr>
            </a:br>
            <a:r>
              <a:rPr lang="en-US" sz="1600" dirty="0">
                <a:latin typeface="arial"/>
              </a:rPr>
              <a:t>  </a:t>
            </a:r>
            <a:r>
              <a:rPr lang="en-US" sz="1600" dirty="0" smtClean="0">
                <a:latin typeface="arial"/>
              </a:rPr>
              <a:t>Early pregnancy</a:t>
            </a:r>
            <a:r>
              <a:rPr lang="en-US" sz="1600" dirty="0">
                <a:latin typeface="arial"/>
              </a:rPr>
              <a:t/>
            </a:r>
            <a:br>
              <a:rPr lang="en-US" sz="1600" dirty="0">
                <a:latin typeface="arial"/>
              </a:rPr>
            </a:br>
            <a:r>
              <a:rPr lang="en-US" sz="1600" dirty="0">
                <a:latin typeface="arial"/>
              </a:rPr>
              <a:t>  Impaired parenting</a:t>
            </a:r>
            <a:endParaRPr lang="da-DK" sz="1600" dirty="0">
              <a:cs typeface="Times New Roman" pitchFamily="18" charset="0"/>
            </a:endParaRPr>
          </a:p>
          <a:p>
            <a:endParaRPr lang="da-DK" sz="1600" dirty="0">
              <a:cs typeface="Times New Roman" pitchFamily="18" charset="0"/>
            </a:endParaRPr>
          </a:p>
          <a:p>
            <a:endParaRPr lang="da-DK" sz="2400" dirty="0"/>
          </a:p>
        </p:txBody>
      </p:sp>
      <p:sp>
        <p:nvSpPr>
          <p:cNvPr id="4104" name="Rectangle 8"/>
          <p:cNvSpPr>
            <a:spLocks noChangeArrowheads="1"/>
          </p:cNvSpPr>
          <p:nvPr/>
        </p:nvSpPr>
        <p:spPr bwMode="auto">
          <a:xfrm>
            <a:off x="0" y="1485900"/>
            <a:ext cx="9144000" cy="0"/>
          </a:xfrm>
          <a:prstGeom prst="rect">
            <a:avLst/>
          </a:prstGeom>
          <a:noFill/>
          <a:ln w="9525">
            <a:noFill/>
            <a:miter lim="800000"/>
            <a:headEnd/>
            <a:tailEnd/>
          </a:ln>
        </p:spPr>
        <p:txBody>
          <a:bodyPr wrap="none" anchor="ctr">
            <a:spAutoFit/>
          </a:bodyPr>
          <a:lstStyle/>
          <a:p>
            <a:endParaRPr lang="da-DK"/>
          </a:p>
        </p:txBody>
      </p:sp>
      <p:sp>
        <p:nvSpPr>
          <p:cNvPr id="4105" name="Rectangle 9"/>
          <p:cNvSpPr>
            <a:spLocks noChangeArrowheads="1"/>
          </p:cNvSpPr>
          <p:nvPr/>
        </p:nvSpPr>
        <p:spPr bwMode="auto">
          <a:xfrm>
            <a:off x="0" y="1085850"/>
            <a:ext cx="184150" cy="366713"/>
          </a:xfrm>
          <a:prstGeom prst="rect">
            <a:avLst/>
          </a:prstGeom>
          <a:noFill/>
          <a:ln w="9525">
            <a:noFill/>
            <a:miter lim="800000"/>
            <a:headEnd/>
            <a:tailEnd/>
          </a:ln>
        </p:spPr>
        <p:txBody>
          <a:bodyPr wrap="none" anchor="ctr">
            <a:spAutoFit/>
          </a:bodyPr>
          <a:lstStyle/>
          <a:p>
            <a:endParaRPr lang="da-DK"/>
          </a:p>
        </p:txBody>
      </p:sp>
      <p:sp>
        <p:nvSpPr>
          <p:cNvPr id="94218" name="Line 10"/>
          <p:cNvSpPr>
            <a:spLocks noChangeShapeType="1"/>
          </p:cNvSpPr>
          <p:nvPr/>
        </p:nvSpPr>
        <p:spPr bwMode="auto">
          <a:xfrm flipV="1">
            <a:off x="3563938" y="2636838"/>
            <a:ext cx="1152525" cy="1152525"/>
          </a:xfrm>
          <a:prstGeom prst="line">
            <a:avLst/>
          </a:prstGeom>
          <a:noFill/>
          <a:ln w="9525">
            <a:solidFill>
              <a:schemeClr val="tx1"/>
            </a:solidFill>
            <a:round/>
            <a:headEnd/>
            <a:tailEnd type="triangle" w="med" len="med"/>
          </a:ln>
        </p:spPr>
        <p:txBody>
          <a:bodyPr/>
          <a:lstStyle/>
          <a:p>
            <a:endParaRPr lang="da-DK"/>
          </a:p>
        </p:txBody>
      </p:sp>
      <p:sp>
        <p:nvSpPr>
          <p:cNvPr id="94219" name="Line 11"/>
          <p:cNvSpPr>
            <a:spLocks noChangeShapeType="1"/>
          </p:cNvSpPr>
          <p:nvPr/>
        </p:nvSpPr>
        <p:spPr bwMode="auto">
          <a:xfrm>
            <a:off x="3563938" y="3789363"/>
            <a:ext cx="1152525" cy="1441450"/>
          </a:xfrm>
          <a:prstGeom prst="line">
            <a:avLst/>
          </a:prstGeom>
          <a:noFill/>
          <a:ln w="9525">
            <a:solidFill>
              <a:schemeClr val="tx1"/>
            </a:solidFill>
            <a:round/>
            <a:headEnd/>
            <a:tailEnd type="triangle" w="med" len="med"/>
          </a:ln>
        </p:spPr>
        <p:txBody>
          <a:bodyPr/>
          <a:lstStyle/>
          <a:p>
            <a:endParaRPr lang="da-DK"/>
          </a:p>
        </p:txBody>
      </p:sp>
      <p:sp>
        <p:nvSpPr>
          <p:cNvPr id="94220" name="Line 12"/>
          <p:cNvSpPr>
            <a:spLocks noChangeShapeType="1"/>
          </p:cNvSpPr>
          <p:nvPr/>
        </p:nvSpPr>
        <p:spPr bwMode="auto">
          <a:xfrm flipV="1">
            <a:off x="4716463" y="3789363"/>
            <a:ext cx="1511300" cy="1439862"/>
          </a:xfrm>
          <a:prstGeom prst="line">
            <a:avLst/>
          </a:prstGeom>
          <a:noFill/>
          <a:ln w="9525">
            <a:solidFill>
              <a:schemeClr val="tx1"/>
            </a:solidFill>
            <a:round/>
            <a:headEnd/>
            <a:tailEnd type="triangle" w="med" len="med"/>
          </a:ln>
        </p:spPr>
        <p:txBody>
          <a:bodyPr/>
          <a:lstStyle/>
          <a:p>
            <a:endParaRPr lang="da-DK"/>
          </a:p>
        </p:txBody>
      </p:sp>
      <p:sp>
        <p:nvSpPr>
          <p:cNvPr id="94221" name="Line 13"/>
          <p:cNvSpPr>
            <a:spLocks noChangeShapeType="1"/>
          </p:cNvSpPr>
          <p:nvPr/>
        </p:nvSpPr>
        <p:spPr bwMode="auto">
          <a:xfrm>
            <a:off x="4716463" y="2636838"/>
            <a:ext cx="1511300" cy="1152525"/>
          </a:xfrm>
          <a:prstGeom prst="line">
            <a:avLst/>
          </a:prstGeom>
          <a:noFill/>
          <a:ln w="9525">
            <a:solidFill>
              <a:schemeClr val="tx1"/>
            </a:solidFill>
            <a:round/>
            <a:headEnd/>
            <a:tailEnd type="triangle" w="med" len="med"/>
          </a:ln>
        </p:spPr>
        <p:txBody>
          <a:bodyPr/>
          <a:lstStyle/>
          <a:p>
            <a:endParaRPr lang="da-DK"/>
          </a:p>
        </p:txBody>
      </p:sp>
      <p:sp>
        <p:nvSpPr>
          <p:cNvPr id="94222" name="AutoShape 14"/>
          <p:cNvSpPr>
            <a:spLocks noChangeArrowheads="1"/>
          </p:cNvSpPr>
          <p:nvPr/>
        </p:nvSpPr>
        <p:spPr bwMode="auto">
          <a:xfrm>
            <a:off x="3983038" y="3722688"/>
            <a:ext cx="1655762" cy="144462"/>
          </a:xfrm>
          <a:prstGeom prst="rightArrow">
            <a:avLst>
              <a:gd name="adj1" fmla="val 50000"/>
              <a:gd name="adj2" fmla="val 286539"/>
            </a:avLst>
          </a:prstGeom>
          <a:solidFill>
            <a:srgbClr val="ECD0DE">
              <a:alpha val="34901"/>
            </a:srgbClr>
          </a:solidFill>
          <a:ln w="9525">
            <a:solidFill>
              <a:schemeClr val="tx1"/>
            </a:solidFill>
            <a:miter lim="800000"/>
            <a:headEnd/>
            <a:tailEnd/>
          </a:ln>
        </p:spPr>
        <p:txBody>
          <a:bodyPr wrap="none" anchor="ctr"/>
          <a:lstStyle/>
          <a:p>
            <a:endParaRPr lang="da-DK"/>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4222"/>
                                        </p:tgtEl>
                                        <p:attrNameLst>
                                          <p:attrName>style.visibility</p:attrName>
                                        </p:attrNameLst>
                                      </p:cBhvr>
                                      <p:to>
                                        <p:strVal val="visible"/>
                                      </p:to>
                                    </p:set>
                                    <p:anim calcmode="lin" valueType="num">
                                      <p:cBhvr additive="base">
                                        <p:cTn id="7" dur="500" fill="hold"/>
                                        <p:tgtEl>
                                          <p:spTgt spid="94222"/>
                                        </p:tgtEl>
                                        <p:attrNameLst>
                                          <p:attrName>ppt_x</p:attrName>
                                        </p:attrNameLst>
                                      </p:cBhvr>
                                      <p:tavLst>
                                        <p:tav tm="0">
                                          <p:val>
                                            <p:strVal val="0-#ppt_w/2"/>
                                          </p:val>
                                        </p:tav>
                                        <p:tav tm="100000">
                                          <p:val>
                                            <p:strVal val="#ppt_x"/>
                                          </p:val>
                                        </p:tav>
                                      </p:tavLst>
                                    </p:anim>
                                    <p:anim calcmode="lin" valueType="num">
                                      <p:cBhvr additive="base">
                                        <p:cTn id="8" dur="500" fill="hold"/>
                                        <p:tgtEl>
                                          <p:spTgt spid="942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4218"/>
                                        </p:tgtEl>
                                        <p:attrNameLst>
                                          <p:attrName>style.visibility</p:attrName>
                                        </p:attrNameLst>
                                      </p:cBhvr>
                                      <p:to>
                                        <p:strVal val="visible"/>
                                      </p:to>
                                    </p:set>
                                    <p:anim calcmode="lin" valueType="num">
                                      <p:cBhvr additive="base">
                                        <p:cTn id="13" dur="500" fill="hold"/>
                                        <p:tgtEl>
                                          <p:spTgt spid="94218"/>
                                        </p:tgtEl>
                                        <p:attrNameLst>
                                          <p:attrName>ppt_x</p:attrName>
                                        </p:attrNameLst>
                                      </p:cBhvr>
                                      <p:tavLst>
                                        <p:tav tm="0">
                                          <p:val>
                                            <p:strVal val="#ppt_x"/>
                                          </p:val>
                                        </p:tav>
                                        <p:tav tm="100000">
                                          <p:val>
                                            <p:strVal val="#ppt_x"/>
                                          </p:val>
                                        </p:tav>
                                      </p:tavLst>
                                    </p:anim>
                                    <p:anim calcmode="lin" valueType="num">
                                      <p:cBhvr additive="base">
                                        <p:cTn id="14" dur="500" fill="hold"/>
                                        <p:tgtEl>
                                          <p:spTgt spid="942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94221"/>
                                        </p:tgtEl>
                                        <p:attrNameLst>
                                          <p:attrName>style.visibility</p:attrName>
                                        </p:attrNameLst>
                                      </p:cBhvr>
                                      <p:to>
                                        <p:strVal val="visible"/>
                                      </p:to>
                                    </p:set>
                                    <p:anim calcmode="lin" valueType="num">
                                      <p:cBhvr additive="base">
                                        <p:cTn id="19" dur="500" fill="hold"/>
                                        <p:tgtEl>
                                          <p:spTgt spid="94221"/>
                                        </p:tgtEl>
                                        <p:attrNameLst>
                                          <p:attrName>ppt_x</p:attrName>
                                        </p:attrNameLst>
                                      </p:cBhvr>
                                      <p:tavLst>
                                        <p:tav tm="0">
                                          <p:val>
                                            <p:strVal val="#ppt_x"/>
                                          </p:val>
                                        </p:tav>
                                        <p:tav tm="100000">
                                          <p:val>
                                            <p:strVal val="#ppt_x"/>
                                          </p:val>
                                        </p:tav>
                                      </p:tavLst>
                                    </p:anim>
                                    <p:anim calcmode="lin" valueType="num">
                                      <p:cBhvr additive="base">
                                        <p:cTn id="20" dur="500" fill="hold"/>
                                        <p:tgtEl>
                                          <p:spTgt spid="9422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4219"/>
                                        </p:tgtEl>
                                        <p:attrNameLst>
                                          <p:attrName>style.visibility</p:attrName>
                                        </p:attrNameLst>
                                      </p:cBhvr>
                                      <p:to>
                                        <p:strVal val="visible"/>
                                      </p:to>
                                    </p:set>
                                    <p:anim calcmode="lin" valueType="num">
                                      <p:cBhvr additive="base">
                                        <p:cTn id="25" dur="500" fill="hold"/>
                                        <p:tgtEl>
                                          <p:spTgt spid="94219"/>
                                        </p:tgtEl>
                                        <p:attrNameLst>
                                          <p:attrName>ppt_x</p:attrName>
                                        </p:attrNameLst>
                                      </p:cBhvr>
                                      <p:tavLst>
                                        <p:tav tm="0">
                                          <p:val>
                                            <p:strVal val="0-#ppt_w/2"/>
                                          </p:val>
                                        </p:tav>
                                        <p:tav tm="100000">
                                          <p:val>
                                            <p:strVal val="#ppt_x"/>
                                          </p:val>
                                        </p:tav>
                                      </p:tavLst>
                                    </p:anim>
                                    <p:anim calcmode="lin" valueType="num">
                                      <p:cBhvr additive="base">
                                        <p:cTn id="26" dur="500" fill="hold"/>
                                        <p:tgtEl>
                                          <p:spTgt spid="9421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4220"/>
                                        </p:tgtEl>
                                        <p:attrNameLst>
                                          <p:attrName>style.visibility</p:attrName>
                                        </p:attrNameLst>
                                      </p:cBhvr>
                                      <p:to>
                                        <p:strVal val="visible"/>
                                      </p:to>
                                    </p:set>
                                    <p:anim calcmode="lin" valueType="num">
                                      <p:cBhvr additive="base">
                                        <p:cTn id="31" dur="500" fill="hold"/>
                                        <p:tgtEl>
                                          <p:spTgt spid="94220"/>
                                        </p:tgtEl>
                                        <p:attrNameLst>
                                          <p:attrName>ppt_x</p:attrName>
                                        </p:attrNameLst>
                                      </p:cBhvr>
                                      <p:tavLst>
                                        <p:tav tm="0">
                                          <p:val>
                                            <p:strVal val="#ppt_x"/>
                                          </p:val>
                                        </p:tav>
                                        <p:tav tm="100000">
                                          <p:val>
                                            <p:strVal val="#ppt_x"/>
                                          </p:val>
                                        </p:tav>
                                      </p:tavLst>
                                    </p:anim>
                                    <p:anim calcmode="lin" valueType="num">
                                      <p:cBhvr additive="base">
                                        <p:cTn id="32" dur="500" fill="hold"/>
                                        <p:tgtEl>
                                          <p:spTgt spid="942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8" grpId="0" animBg="1"/>
      <p:bldP spid="94219" grpId="0" animBg="1"/>
      <p:bldP spid="94220" grpId="0" animBg="1"/>
      <p:bldP spid="94221" grpId="0" animBg="1"/>
      <p:bldP spid="942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idx="4294967295"/>
          </p:nvPr>
        </p:nvSpPr>
        <p:spPr>
          <a:xfrm>
            <a:off x="457200" y="457201"/>
            <a:ext cx="5662613" cy="480060"/>
          </a:xfrm>
        </p:spPr>
        <p:txBody>
          <a:bodyPr anchor="b"/>
          <a:lstStyle/>
          <a:p>
            <a:pPr eaLnBrk="1" hangingPunct="1"/>
            <a:r>
              <a:rPr lang="da-DK" sz="2400" dirty="0" err="1" smtClean="0">
                <a:cs typeface="Arial" pitchFamily="34" charset="0"/>
              </a:rPr>
              <a:t>Protecting</a:t>
            </a:r>
            <a:r>
              <a:rPr lang="da-DK" sz="2400" dirty="0" smtClean="0">
                <a:cs typeface="Arial" pitchFamily="34" charset="0"/>
              </a:rPr>
              <a:t> factors in the </a:t>
            </a:r>
            <a:r>
              <a:rPr lang="da-DK" sz="2400" dirty="0" err="1" smtClean="0">
                <a:cs typeface="Arial" pitchFamily="34" charset="0"/>
              </a:rPr>
              <a:t>child</a:t>
            </a:r>
            <a:endParaRPr lang="da-DK" sz="2400" dirty="0" smtClean="0">
              <a:cs typeface="Arial" pitchFamily="34" charset="0"/>
            </a:endParaRPr>
          </a:p>
        </p:txBody>
      </p:sp>
      <p:sp>
        <p:nvSpPr>
          <p:cNvPr id="6147" name="Pladsholder til indhold 2"/>
          <p:cNvSpPr>
            <a:spLocks noGrp="1"/>
          </p:cNvSpPr>
          <p:nvPr>
            <p:ph sz="quarter" idx="4294967295"/>
          </p:nvPr>
        </p:nvSpPr>
        <p:spPr/>
        <p:txBody>
          <a:bodyPr/>
          <a:lstStyle/>
          <a:p>
            <a:pPr marL="273050" indent="-273050" eaLnBrk="1" hangingPunct="1"/>
            <a:r>
              <a:rPr lang="en-US" sz="2400" dirty="0" smtClean="0">
                <a:latin typeface="arial"/>
              </a:rPr>
              <a:t>Robustness </a:t>
            </a:r>
            <a:r>
              <a:rPr lang="en-US" sz="2400" dirty="0">
                <a:latin typeface="arial"/>
              </a:rPr>
              <a:t>and easy </a:t>
            </a:r>
            <a:r>
              <a:rPr lang="en-US" sz="2400" dirty="0" smtClean="0">
                <a:latin typeface="arial"/>
              </a:rPr>
              <a:t>temperament</a:t>
            </a:r>
          </a:p>
          <a:p>
            <a:pPr marL="273050" indent="-273050" eaLnBrk="1" hangingPunct="1"/>
            <a:r>
              <a:rPr lang="en-US" sz="2400" dirty="0" smtClean="0">
                <a:latin typeface="arial"/>
              </a:rPr>
              <a:t>Social skills</a:t>
            </a:r>
          </a:p>
          <a:p>
            <a:pPr marL="273050" indent="-273050" eaLnBrk="1" hangingPunct="1"/>
            <a:r>
              <a:rPr lang="en-US" sz="2400" dirty="0" smtClean="0">
                <a:latin typeface="arial"/>
              </a:rPr>
              <a:t>Cognitive capacity</a:t>
            </a:r>
          </a:p>
          <a:p>
            <a:pPr marL="273050" indent="-273050" eaLnBrk="1" hangingPunct="1"/>
            <a:r>
              <a:rPr lang="en-US" sz="2400" dirty="0" smtClean="0">
                <a:latin typeface="arial"/>
              </a:rPr>
              <a:t>Creativity </a:t>
            </a:r>
            <a:r>
              <a:rPr lang="en-US" sz="2400" dirty="0">
                <a:latin typeface="arial"/>
              </a:rPr>
              <a:t>and </a:t>
            </a:r>
            <a:r>
              <a:rPr lang="en-US" sz="2400" dirty="0" smtClean="0">
                <a:latin typeface="arial"/>
              </a:rPr>
              <a:t>interests</a:t>
            </a:r>
          </a:p>
          <a:p>
            <a:pPr marL="273050" indent="-273050" eaLnBrk="1" hangingPunct="1"/>
            <a:r>
              <a:rPr lang="en-US" sz="2400" dirty="0" err="1" smtClean="0">
                <a:latin typeface="arial"/>
              </a:rPr>
              <a:t>Charme</a:t>
            </a:r>
            <a:r>
              <a:rPr lang="en-US" sz="2400" dirty="0" smtClean="0">
                <a:latin typeface="arial"/>
              </a:rPr>
              <a:t> </a:t>
            </a:r>
            <a:r>
              <a:rPr lang="en-US" sz="2400" dirty="0">
                <a:latin typeface="arial"/>
              </a:rPr>
              <a:t>- ability to attract positive </a:t>
            </a:r>
            <a:r>
              <a:rPr lang="en-US" sz="2400" dirty="0" smtClean="0">
                <a:latin typeface="arial"/>
              </a:rPr>
              <a:t>attention</a:t>
            </a:r>
          </a:p>
          <a:p>
            <a:pPr marL="273050" indent="-273050" eaLnBrk="1" hangingPunct="1"/>
            <a:r>
              <a:rPr lang="en-US" sz="2400" dirty="0" smtClean="0">
                <a:latin typeface="arial"/>
              </a:rPr>
              <a:t>Neuropsychological </a:t>
            </a:r>
            <a:r>
              <a:rPr lang="en-US" sz="2400" dirty="0">
                <a:latin typeface="arial"/>
              </a:rPr>
              <a:t>factors: </a:t>
            </a:r>
            <a:r>
              <a:rPr lang="en-US" sz="2400" dirty="0" smtClean="0">
                <a:latin typeface="arial"/>
              </a:rPr>
              <a:t>ability to handle stress </a:t>
            </a:r>
            <a:r>
              <a:rPr lang="en-US" sz="2400" dirty="0">
                <a:latin typeface="arial"/>
              </a:rPr>
              <a:t>and regulate </a:t>
            </a:r>
            <a:r>
              <a:rPr lang="en-US" sz="2400" dirty="0" smtClean="0">
                <a:latin typeface="arial"/>
              </a:rPr>
              <a:t>passions</a:t>
            </a:r>
          </a:p>
          <a:p>
            <a:pPr marL="273050" indent="-273050" eaLnBrk="1" hangingPunct="1"/>
            <a:r>
              <a:rPr lang="en-US" sz="2400" dirty="0" smtClean="0">
                <a:latin typeface="arial"/>
              </a:rPr>
              <a:t>I </a:t>
            </a:r>
            <a:r>
              <a:rPr lang="en-US" sz="2400" dirty="0">
                <a:latin typeface="arial"/>
              </a:rPr>
              <a:t>- functions: </a:t>
            </a:r>
            <a:r>
              <a:rPr lang="en-US" sz="2400" dirty="0" smtClean="0">
                <a:latin typeface="arial"/>
              </a:rPr>
              <a:t>sense of identity, </a:t>
            </a:r>
            <a:r>
              <a:rPr lang="en-US" sz="2400" dirty="0">
                <a:latin typeface="arial"/>
              </a:rPr>
              <a:t>boundaries, regulation of </a:t>
            </a:r>
            <a:r>
              <a:rPr lang="en-US" sz="2400" dirty="0" smtClean="0">
                <a:latin typeface="arial"/>
              </a:rPr>
              <a:t>emotions</a:t>
            </a:r>
            <a:endParaRPr lang="da-DK" sz="2400" dirty="0" smtClean="0">
              <a:cs typeface="Arial" pitchFamily="34" charset="0"/>
            </a:endParaRPr>
          </a:p>
          <a:p>
            <a:pPr marL="273050" indent="-273050" eaLnBrk="1" hangingPunct="1">
              <a:lnSpc>
                <a:spcPct val="110000"/>
              </a:lnSpc>
              <a:buFontTx/>
              <a:buNone/>
            </a:pPr>
            <a:r>
              <a:rPr lang="da-DK" sz="1700" dirty="0" smtClean="0"/>
              <a:t>   						Werner og Smith, 1992 et. al. </a:t>
            </a:r>
          </a:p>
          <a:p>
            <a:pPr marL="273050" indent="-273050" eaLnBrk="1" hangingPunct="1"/>
            <a:endParaRPr lang="da-DK" dirty="0" smtClean="0">
              <a:cs typeface="Arial" pitchFamily="34" charset="0"/>
            </a:endParaRPr>
          </a:p>
          <a:p>
            <a:pPr marL="273050" indent="-273050" eaLnBrk="1" hangingPunct="1"/>
            <a:endParaRPr lang="da-DK" dirty="0" smtClean="0">
              <a:cs typeface="Arial" pitchFamily="34" charset="0"/>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el 1"/>
          <p:cNvSpPr>
            <a:spLocks noGrp="1"/>
          </p:cNvSpPr>
          <p:nvPr>
            <p:ph type="title" idx="4294967295"/>
          </p:nvPr>
        </p:nvSpPr>
        <p:spPr>
          <a:xfrm>
            <a:off x="457200" y="457201"/>
            <a:ext cx="5662613" cy="640080"/>
          </a:xfrm>
        </p:spPr>
        <p:txBody>
          <a:bodyPr anchor="b"/>
          <a:lstStyle/>
          <a:p>
            <a:pPr eaLnBrk="1" hangingPunct="1"/>
            <a:r>
              <a:rPr lang="da-DK" sz="2400" dirty="0" err="1" smtClean="0">
                <a:cs typeface="Arial" pitchFamily="34" charset="0"/>
              </a:rPr>
              <a:t>Protecting</a:t>
            </a:r>
            <a:r>
              <a:rPr lang="da-DK" sz="2400" dirty="0" smtClean="0">
                <a:cs typeface="Arial" pitchFamily="34" charset="0"/>
              </a:rPr>
              <a:t> factors in the </a:t>
            </a:r>
            <a:r>
              <a:rPr lang="da-DK" sz="2400" dirty="0" err="1" smtClean="0">
                <a:cs typeface="Arial" pitchFamily="34" charset="0"/>
              </a:rPr>
              <a:t>family</a:t>
            </a:r>
            <a:r>
              <a:rPr lang="da-DK" sz="2400" dirty="0" smtClean="0">
                <a:cs typeface="Arial" pitchFamily="34" charset="0"/>
              </a:rPr>
              <a:t> and </a:t>
            </a:r>
            <a:r>
              <a:rPr lang="da-DK" sz="2400" dirty="0" err="1" smtClean="0">
                <a:cs typeface="Arial" pitchFamily="34" charset="0"/>
              </a:rPr>
              <a:t>networks</a:t>
            </a:r>
            <a:endParaRPr lang="da-DK" sz="2400" dirty="0" smtClean="0">
              <a:cs typeface="Arial" pitchFamily="34" charset="0"/>
            </a:endParaRPr>
          </a:p>
        </p:txBody>
      </p:sp>
      <p:sp>
        <p:nvSpPr>
          <p:cNvPr id="7171" name="Pladsholder til indhold 2"/>
          <p:cNvSpPr>
            <a:spLocks noGrp="1"/>
          </p:cNvSpPr>
          <p:nvPr>
            <p:ph sz="quarter" idx="4294967295"/>
          </p:nvPr>
        </p:nvSpPr>
        <p:spPr>
          <a:xfrm>
            <a:off x="457200" y="1440180"/>
            <a:ext cx="8229600" cy="4381183"/>
          </a:xfrm>
        </p:spPr>
        <p:txBody>
          <a:bodyPr/>
          <a:lstStyle/>
          <a:p>
            <a:pPr marL="273050" indent="-273050" eaLnBrk="1" hangingPunct="1"/>
            <a:r>
              <a:rPr lang="en-US" sz="2400" dirty="0">
                <a:latin typeface="arial"/>
              </a:rPr>
              <a:t>Periods of emotionally rewarding interaction with </a:t>
            </a:r>
            <a:r>
              <a:rPr lang="en-US" sz="2400" dirty="0" smtClean="0">
                <a:latin typeface="arial"/>
              </a:rPr>
              <a:t>parents</a:t>
            </a:r>
          </a:p>
          <a:p>
            <a:pPr marL="273050" indent="-273050" eaLnBrk="1" hangingPunct="1"/>
            <a:r>
              <a:rPr lang="en-US" sz="2400" dirty="0" smtClean="0">
                <a:latin typeface="arial"/>
              </a:rPr>
              <a:t>Sure </a:t>
            </a:r>
            <a:r>
              <a:rPr lang="en-US" sz="2400" dirty="0">
                <a:latin typeface="arial"/>
              </a:rPr>
              <a:t>parent - child </a:t>
            </a:r>
            <a:r>
              <a:rPr lang="en-US" sz="2400" dirty="0" smtClean="0">
                <a:latin typeface="arial"/>
              </a:rPr>
              <a:t>relationship</a:t>
            </a:r>
          </a:p>
          <a:p>
            <a:pPr marL="273050" indent="-273050" eaLnBrk="1" hangingPunct="1"/>
            <a:r>
              <a:rPr lang="en-US" sz="2400" dirty="0" smtClean="0">
                <a:latin typeface="arial"/>
              </a:rPr>
              <a:t>At </a:t>
            </a:r>
            <a:r>
              <a:rPr lang="en-US" sz="2400" dirty="0">
                <a:latin typeface="arial"/>
              </a:rPr>
              <a:t>least one resilient </a:t>
            </a:r>
            <a:r>
              <a:rPr lang="en-US" sz="2400" dirty="0" smtClean="0">
                <a:latin typeface="arial"/>
              </a:rPr>
              <a:t>parent</a:t>
            </a:r>
          </a:p>
          <a:p>
            <a:pPr marL="273050" indent="-273050" eaLnBrk="1" hangingPunct="1"/>
            <a:r>
              <a:rPr lang="en-US" sz="2400" dirty="0" smtClean="0">
                <a:latin typeface="arial"/>
              </a:rPr>
              <a:t>Cohesion </a:t>
            </a:r>
            <a:r>
              <a:rPr lang="en-US" sz="2400" dirty="0">
                <a:latin typeface="arial"/>
              </a:rPr>
              <a:t>and absence of </a:t>
            </a:r>
            <a:r>
              <a:rPr lang="en-US" sz="2400" dirty="0" smtClean="0">
                <a:latin typeface="arial"/>
              </a:rPr>
              <a:t>conflicts in the family</a:t>
            </a:r>
          </a:p>
          <a:p>
            <a:pPr marL="273050" indent="-273050" eaLnBrk="1" hangingPunct="1"/>
            <a:r>
              <a:rPr lang="en-US" sz="2400" dirty="0" smtClean="0">
                <a:latin typeface="arial"/>
              </a:rPr>
              <a:t>Parents </a:t>
            </a:r>
            <a:r>
              <a:rPr lang="en-US" sz="2400" dirty="0">
                <a:latin typeface="arial"/>
              </a:rPr>
              <a:t>who </a:t>
            </a:r>
            <a:r>
              <a:rPr lang="en-US" sz="2400" dirty="0" smtClean="0">
                <a:latin typeface="arial"/>
              </a:rPr>
              <a:t>accept help from others</a:t>
            </a:r>
          </a:p>
          <a:p>
            <a:pPr marL="273050" indent="-273050" eaLnBrk="1" hangingPunct="1"/>
            <a:r>
              <a:rPr lang="en-US" sz="2400" dirty="0" smtClean="0">
                <a:latin typeface="arial"/>
              </a:rPr>
              <a:t>Strong </a:t>
            </a:r>
            <a:r>
              <a:rPr lang="en-US" sz="2400" dirty="0">
                <a:latin typeface="arial"/>
              </a:rPr>
              <a:t>social </a:t>
            </a:r>
            <a:r>
              <a:rPr lang="en-US" sz="2400" dirty="0" smtClean="0">
                <a:latin typeface="arial"/>
              </a:rPr>
              <a:t>support</a:t>
            </a:r>
          </a:p>
          <a:p>
            <a:pPr marL="273050" indent="-273050" eaLnBrk="1" hangingPunct="1"/>
            <a:r>
              <a:rPr lang="en-US" sz="2400" dirty="0" smtClean="0">
                <a:latin typeface="arial"/>
              </a:rPr>
              <a:t>Participation </a:t>
            </a:r>
            <a:r>
              <a:rPr lang="en-US" sz="2400" dirty="0">
                <a:latin typeface="arial"/>
              </a:rPr>
              <a:t>in </a:t>
            </a:r>
            <a:r>
              <a:rPr lang="en-US" sz="2400" dirty="0" smtClean="0">
                <a:latin typeface="arial"/>
              </a:rPr>
              <a:t>sport etc.</a:t>
            </a:r>
          </a:p>
          <a:p>
            <a:pPr marL="273050" indent="-273050" eaLnBrk="1" hangingPunct="1"/>
            <a:r>
              <a:rPr lang="en-US" sz="2400" dirty="0" smtClean="0">
                <a:latin typeface="arial"/>
              </a:rPr>
              <a:t>Comrade </a:t>
            </a:r>
            <a:r>
              <a:rPr lang="en-US" sz="2400" dirty="0">
                <a:latin typeface="arial"/>
              </a:rPr>
              <a:t>group with good role </a:t>
            </a:r>
            <a:r>
              <a:rPr lang="en-US" sz="2400" dirty="0" smtClean="0">
                <a:latin typeface="arial"/>
              </a:rPr>
              <a:t>models</a:t>
            </a:r>
          </a:p>
          <a:p>
            <a:pPr marL="273050" indent="-273050" eaLnBrk="1" hangingPunct="1"/>
            <a:r>
              <a:rPr lang="en-US" sz="2400" dirty="0" smtClean="0">
                <a:latin typeface="arial"/>
              </a:rPr>
              <a:t>Emotional </a:t>
            </a:r>
            <a:r>
              <a:rPr lang="en-US" sz="2400" dirty="0">
                <a:latin typeface="arial"/>
              </a:rPr>
              <a:t>attachment to at least one </a:t>
            </a:r>
            <a:r>
              <a:rPr lang="en-US" sz="2400" dirty="0" smtClean="0">
                <a:latin typeface="arial"/>
              </a:rPr>
              <a:t>adult</a:t>
            </a:r>
            <a:endParaRPr lang="da-DK" sz="2400" dirty="0" smtClean="0">
              <a:cs typeface="Arial" pitchFamily="34" charset="0"/>
            </a:endParaRPr>
          </a:p>
          <a:p>
            <a:pPr marL="273050" indent="-273050" eaLnBrk="1" hangingPunct="1">
              <a:buFontTx/>
              <a:buNone/>
            </a:pPr>
            <a:endParaRPr lang="da-DK" sz="2000" dirty="0" smtClean="0"/>
          </a:p>
          <a:p>
            <a:pPr marL="273050" indent="-273050" eaLnBrk="1" hangingPunct="1">
              <a:lnSpc>
                <a:spcPct val="110000"/>
              </a:lnSpc>
              <a:buFontTx/>
              <a:buNone/>
            </a:pPr>
            <a:endParaRPr lang="da-DK" sz="2000" dirty="0" smtClean="0"/>
          </a:p>
          <a:p>
            <a:pPr marL="273050" indent="-273050" eaLnBrk="1" hangingPunct="1">
              <a:lnSpc>
                <a:spcPct val="110000"/>
              </a:lnSpc>
              <a:buFontTx/>
              <a:buNone/>
            </a:pPr>
            <a:r>
              <a:rPr lang="da-DK" sz="1500" dirty="0" smtClean="0"/>
              <a:t>	</a:t>
            </a:r>
            <a:endParaRPr lang="da-DK" dirty="0" smtClean="0">
              <a:cs typeface="Arial" pitchFamily="34" charset="0"/>
            </a:endParaRPr>
          </a:p>
          <a:p>
            <a:pPr marL="273050" indent="-273050" eaLnBrk="1" hangingPunct="1"/>
            <a:endParaRPr lang="da-DK" dirty="0" smtClean="0">
              <a:cs typeface="Arial" pitchFamily="34" charset="0"/>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da-DK" sz="2400" dirty="0" smtClean="0">
                <a:latin typeface="Verdana" pitchFamily="34" charset="0"/>
              </a:rPr>
              <a:t>The </a:t>
            </a:r>
            <a:r>
              <a:rPr lang="da-DK" sz="2400" dirty="0" err="1" smtClean="0">
                <a:latin typeface="Verdana" pitchFamily="34" charset="0"/>
              </a:rPr>
              <a:t>environment</a:t>
            </a:r>
            <a:endParaRPr lang="da-DK" sz="2400" dirty="0" smtClean="0">
              <a:latin typeface="Verdana" pitchFamily="34" charset="0"/>
            </a:endParaRPr>
          </a:p>
        </p:txBody>
      </p:sp>
      <p:sp>
        <p:nvSpPr>
          <p:cNvPr id="9219" name="Rectangle 3"/>
          <p:cNvSpPr>
            <a:spLocks noGrp="1" noChangeArrowheads="1"/>
          </p:cNvSpPr>
          <p:nvPr>
            <p:ph type="body" idx="1"/>
          </p:nvPr>
        </p:nvSpPr>
        <p:spPr/>
        <p:txBody>
          <a:bodyPr/>
          <a:lstStyle/>
          <a:p>
            <a:pPr eaLnBrk="1" hangingPunct="1"/>
            <a:r>
              <a:rPr lang="en-US" sz="2600" dirty="0" smtClean="0"/>
              <a:t>The use </a:t>
            </a:r>
            <a:r>
              <a:rPr lang="en-US" sz="2600" dirty="0"/>
              <a:t>of words and language </a:t>
            </a:r>
            <a:r>
              <a:rPr lang="en-US" sz="2600" dirty="0" smtClean="0"/>
              <a:t>in the environment affects </a:t>
            </a:r>
            <a:r>
              <a:rPr lang="en-US" sz="2600" dirty="0"/>
              <a:t>the meaning and identity of the </a:t>
            </a:r>
            <a:r>
              <a:rPr lang="en-US" sz="2600" dirty="0" smtClean="0"/>
              <a:t>child</a:t>
            </a:r>
          </a:p>
          <a:p>
            <a:pPr eaLnBrk="1" hangingPunct="1"/>
            <a:r>
              <a:rPr lang="en-US" sz="2600" dirty="0" smtClean="0"/>
              <a:t>The </a:t>
            </a:r>
            <a:r>
              <a:rPr lang="en-US" sz="2600" dirty="0"/>
              <a:t>child's understanding and experience of the assault </a:t>
            </a:r>
            <a:r>
              <a:rPr lang="en-US" sz="2600" dirty="0" smtClean="0"/>
              <a:t>is important</a:t>
            </a:r>
          </a:p>
          <a:p>
            <a:pPr eaLnBrk="1" hangingPunct="1"/>
            <a:r>
              <a:rPr lang="en-US" sz="2600" dirty="0" smtClean="0"/>
              <a:t>An assault </a:t>
            </a:r>
            <a:r>
              <a:rPr lang="en-US" sz="2600" dirty="0"/>
              <a:t>is a breach of trust and an event - not a </a:t>
            </a:r>
            <a:r>
              <a:rPr lang="en-US" sz="2600" dirty="0" smtClean="0"/>
              <a:t>diagnosis</a:t>
            </a:r>
          </a:p>
          <a:p>
            <a:pPr eaLnBrk="1" hangingPunct="1"/>
            <a:r>
              <a:rPr lang="en-US" sz="2600" dirty="0" smtClean="0"/>
              <a:t>Being </a:t>
            </a:r>
            <a:r>
              <a:rPr lang="en-US" sz="2600" dirty="0"/>
              <a:t>curious </a:t>
            </a:r>
            <a:r>
              <a:rPr lang="en-US" sz="2600" dirty="0" smtClean="0"/>
              <a:t>about other sides </a:t>
            </a:r>
            <a:r>
              <a:rPr lang="en-US" sz="2600" dirty="0"/>
              <a:t>of the child than the </a:t>
            </a:r>
            <a:r>
              <a:rPr lang="en-US" sz="2600" dirty="0" smtClean="0"/>
              <a:t>crackdown </a:t>
            </a:r>
            <a:r>
              <a:rPr lang="en-US" sz="2600" dirty="0"/>
              <a:t>strengthens the skills </a:t>
            </a:r>
            <a:r>
              <a:rPr lang="en-US" sz="2600" dirty="0" smtClean="0"/>
              <a:t>of the child and its identity development</a:t>
            </a:r>
            <a:endParaRPr lang="da-DK" sz="2600" b="1" dirty="0" smtClean="0"/>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457200" y="300038"/>
            <a:ext cx="5857875" cy="839787"/>
          </a:xfrm>
        </p:spPr>
        <p:txBody>
          <a:bodyPr/>
          <a:lstStyle/>
          <a:p>
            <a:pPr eaLnBrk="1" hangingPunct="1"/>
            <a:r>
              <a:rPr lang="da-DK" dirty="0" smtClean="0"/>
              <a:t/>
            </a:r>
            <a:br>
              <a:rPr lang="da-DK" dirty="0" smtClean="0"/>
            </a:br>
            <a:r>
              <a:rPr lang="da-DK" sz="2400" dirty="0" smtClean="0"/>
              <a:t>Factors of </a:t>
            </a:r>
            <a:r>
              <a:rPr lang="da-DK" sz="2400" dirty="0" err="1" smtClean="0"/>
              <a:t>risk</a:t>
            </a:r>
            <a:endParaRPr lang="da-DK" sz="2400" dirty="0" smtClean="0"/>
          </a:p>
        </p:txBody>
      </p:sp>
      <p:sp>
        <p:nvSpPr>
          <p:cNvPr id="88067" name="Rectangle 3"/>
          <p:cNvSpPr>
            <a:spLocks noGrp="1" noChangeArrowheads="1"/>
          </p:cNvSpPr>
          <p:nvPr>
            <p:ph idx="1"/>
          </p:nvPr>
        </p:nvSpPr>
        <p:spPr>
          <a:xfrm>
            <a:off x="395288" y="1496291"/>
            <a:ext cx="8291512" cy="5084618"/>
          </a:xfrm>
        </p:spPr>
        <p:txBody>
          <a:bodyPr/>
          <a:lstStyle/>
          <a:p>
            <a:pPr eaLnBrk="1" hangingPunct="1"/>
            <a:r>
              <a:rPr lang="en-US" sz="2200" dirty="0"/>
              <a:t>Violence and sexual abuse occurs in all types of </a:t>
            </a:r>
            <a:r>
              <a:rPr lang="en-US" sz="2200" dirty="0" smtClean="0"/>
              <a:t>families</a:t>
            </a:r>
          </a:p>
          <a:p>
            <a:pPr eaLnBrk="1" hangingPunct="1"/>
            <a:r>
              <a:rPr lang="en-US" sz="2200" dirty="0" smtClean="0"/>
              <a:t>Higher </a:t>
            </a:r>
            <a:r>
              <a:rPr lang="en-US" sz="2200" dirty="0"/>
              <a:t>frequency in families who are otherwise socially </a:t>
            </a:r>
            <a:r>
              <a:rPr lang="en-US" sz="2200" dirty="0" smtClean="0"/>
              <a:t>disadvantaged</a:t>
            </a:r>
          </a:p>
          <a:p>
            <a:pPr eaLnBrk="1" hangingPunct="1"/>
            <a:r>
              <a:rPr lang="en-US" sz="2200" dirty="0" smtClean="0"/>
              <a:t>Socially </a:t>
            </a:r>
            <a:r>
              <a:rPr lang="en-US" sz="2200" dirty="0"/>
              <a:t>isolated / closed </a:t>
            </a:r>
            <a:r>
              <a:rPr lang="en-US" sz="2200" dirty="0" smtClean="0"/>
              <a:t>Families</a:t>
            </a:r>
          </a:p>
          <a:p>
            <a:pPr eaLnBrk="1" hangingPunct="1"/>
            <a:r>
              <a:rPr lang="en-US" sz="2200" dirty="0" smtClean="0"/>
              <a:t>Living </a:t>
            </a:r>
            <a:r>
              <a:rPr lang="en-US" sz="2200" dirty="0"/>
              <a:t>in poor social and hygienic </a:t>
            </a:r>
            <a:r>
              <a:rPr lang="en-US" sz="2200" dirty="0" smtClean="0"/>
              <a:t>conditions</a:t>
            </a:r>
          </a:p>
          <a:p>
            <a:pPr eaLnBrk="1" hangingPunct="1"/>
            <a:r>
              <a:rPr lang="en-US" sz="2200" dirty="0" smtClean="0"/>
              <a:t>The </a:t>
            </a:r>
            <a:r>
              <a:rPr lang="en-US" sz="2200" dirty="0"/>
              <a:t>children's daily lives characterized by a lack of care and poor </a:t>
            </a:r>
            <a:r>
              <a:rPr lang="en-US" sz="2200" dirty="0" smtClean="0"/>
              <a:t>well-being</a:t>
            </a:r>
          </a:p>
          <a:p>
            <a:pPr eaLnBrk="1" hangingPunct="1"/>
            <a:r>
              <a:rPr lang="en-US" sz="2200" dirty="0" smtClean="0"/>
              <a:t>Parents </a:t>
            </a:r>
            <a:r>
              <a:rPr lang="en-US" sz="2200" dirty="0"/>
              <a:t>who have experienced </a:t>
            </a:r>
            <a:r>
              <a:rPr lang="en-US" sz="2200" dirty="0" smtClean="0"/>
              <a:t>failed parenting in </a:t>
            </a:r>
            <a:r>
              <a:rPr lang="en-US" sz="2200" dirty="0"/>
              <a:t>their </a:t>
            </a:r>
            <a:r>
              <a:rPr lang="en-US" sz="2200" dirty="0" smtClean="0"/>
              <a:t>childhood</a:t>
            </a:r>
          </a:p>
          <a:p>
            <a:pPr eaLnBrk="1" hangingPunct="1"/>
            <a:r>
              <a:rPr lang="en-US" sz="2200" dirty="0" smtClean="0"/>
              <a:t>Higher frequency </a:t>
            </a:r>
            <a:r>
              <a:rPr lang="en-US" sz="2200" dirty="0"/>
              <a:t>among children in </a:t>
            </a:r>
            <a:r>
              <a:rPr lang="en-US" sz="2200" dirty="0" smtClean="0"/>
              <a:t>care</a:t>
            </a:r>
          </a:p>
          <a:p>
            <a:pPr eaLnBrk="1" hangingPunct="1"/>
            <a:r>
              <a:rPr lang="en-US" sz="2200" dirty="0" smtClean="0"/>
              <a:t>A </a:t>
            </a:r>
            <a:r>
              <a:rPr lang="en-US" sz="2200" dirty="0"/>
              <a:t>particular risk </a:t>
            </a:r>
            <a:r>
              <a:rPr lang="en-US" sz="2200" dirty="0" smtClean="0"/>
              <a:t>to be </a:t>
            </a:r>
            <a:r>
              <a:rPr lang="en-US" sz="2200" dirty="0"/>
              <a:t>a girl and / or have a </a:t>
            </a:r>
            <a:r>
              <a:rPr lang="en-US" sz="2200" dirty="0" smtClean="0"/>
              <a:t>disability</a:t>
            </a:r>
          </a:p>
          <a:p>
            <a:pPr eaLnBrk="1" hangingPunct="1"/>
            <a:r>
              <a:rPr lang="en-US" sz="2200" dirty="0" smtClean="0"/>
              <a:t>Sexual </a:t>
            </a:r>
            <a:r>
              <a:rPr lang="en-US" sz="2200" dirty="0"/>
              <a:t>abuse in the family is </a:t>
            </a:r>
            <a:r>
              <a:rPr lang="en-US" sz="2200" dirty="0" smtClean="0"/>
              <a:t>often a part </a:t>
            </a:r>
            <a:r>
              <a:rPr lang="en-US" sz="2200" dirty="0"/>
              <a:t>of a major neglect in the </a:t>
            </a:r>
            <a:r>
              <a:rPr lang="en-US" sz="2200" dirty="0" smtClean="0"/>
              <a:t>family</a:t>
            </a:r>
            <a:endParaRPr lang="da-DK" sz="2200" dirty="0" smtClean="0"/>
          </a:p>
          <a:p>
            <a:pPr marL="0" indent="0" eaLnBrk="1" hangingPunct="1">
              <a:buNone/>
            </a:pPr>
            <a:endParaRPr lang="da-DK" sz="2000" dirty="0" smtClean="0"/>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304800"/>
            <a:ext cx="5662613" cy="962025"/>
          </a:xfrm>
        </p:spPr>
        <p:txBody>
          <a:bodyPr/>
          <a:lstStyle/>
          <a:p>
            <a:r>
              <a:rPr lang="da-DK" sz="2400" dirty="0" err="1" smtClean="0"/>
              <a:t>Working</a:t>
            </a:r>
            <a:r>
              <a:rPr lang="da-DK" sz="2400" dirty="0" smtClean="0"/>
              <a:t> in </a:t>
            </a:r>
            <a:r>
              <a:rPr lang="da-DK" sz="2400" dirty="0" err="1" smtClean="0"/>
              <a:t>groups</a:t>
            </a:r>
            <a:r>
              <a:rPr lang="da-DK" sz="2400" dirty="0" smtClean="0"/>
              <a:t> to </a:t>
            </a:r>
            <a:r>
              <a:rPr lang="da-DK" sz="2400" dirty="0" err="1" smtClean="0"/>
              <a:t>produce</a:t>
            </a:r>
            <a:r>
              <a:rPr lang="da-DK" sz="2400" dirty="0" smtClean="0"/>
              <a:t> </a:t>
            </a:r>
            <a:r>
              <a:rPr lang="da-DK" sz="2400" dirty="0" err="1" smtClean="0"/>
              <a:t>material</a:t>
            </a:r>
            <a:r>
              <a:rPr lang="da-DK" sz="2400" dirty="0" smtClean="0"/>
              <a:t> </a:t>
            </a:r>
            <a:r>
              <a:rPr lang="da-DK" sz="2400" dirty="0" err="1" smtClean="0"/>
              <a:t>You</a:t>
            </a:r>
            <a:r>
              <a:rPr lang="da-DK" sz="2400" dirty="0" smtClean="0"/>
              <a:t> </a:t>
            </a:r>
            <a:r>
              <a:rPr lang="da-DK" sz="2400" dirty="0" err="1" smtClean="0"/>
              <a:t>can</a:t>
            </a:r>
            <a:r>
              <a:rPr lang="da-DK" sz="2400" dirty="0" smtClean="0"/>
              <a:t> </a:t>
            </a:r>
            <a:r>
              <a:rPr lang="da-DK" sz="2400" dirty="0" err="1" smtClean="0"/>
              <a:t>use</a:t>
            </a:r>
            <a:r>
              <a:rPr lang="da-DK" sz="2400" dirty="0" smtClean="0"/>
              <a:t> as </a:t>
            </a:r>
            <a:r>
              <a:rPr lang="da-DK" sz="2400" dirty="0" err="1" smtClean="0"/>
              <a:t>trainers</a:t>
            </a:r>
            <a:endParaRPr lang="da-DK" sz="2400" dirty="0"/>
          </a:p>
        </p:txBody>
      </p:sp>
      <p:sp>
        <p:nvSpPr>
          <p:cNvPr id="3" name="Pladsholder til indhold 2"/>
          <p:cNvSpPr>
            <a:spLocks noGrp="1"/>
          </p:cNvSpPr>
          <p:nvPr>
            <p:ph idx="1"/>
          </p:nvPr>
        </p:nvSpPr>
        <p:spPr>
          <a:xfrm>
            <a:off x="457200" y="1394460"/>
            <a:ext cx="8229600" cy="4731703"/>
          </a:xfrm>
        </p:spPr>
        <p:txBody>
          <a:bodyPr/>
          <a:lstStyle/>
          <a:p>
            <a:pPr marL="0" indent="0">
              <a:buFont typeface="Wingdings" pitchFamily="2" charset="2"/>
              <a:buChar char="Ø"/>
            </a:pPr>
            <a:r>
              <a:rPr lang="en-US" sz="2200" dirty="0">
                <a:latin typeface="arial"/>
              </a:rPr>
              <a:t>Which children are at particular risk in </a:t>
            </a:r>
            <a:r>
              <a:rPr lang="en-US" sz="2200" dirty="0" smtClean="0">
                <a:latin typeface="arial"/>
              </a:rPr>
              <a:t>Kyrgyzstan?</a:t>
            </a:r>
          </a:p>
          <a:p>
            <a:pPr marL="400050" lvl="1" indent="0">
              <a:buFont typeface="Wingdings" pitchFamily="2" charset="2"/>
              <a:buChar char="§"/>
            </a:pPr>
            <a:r>
              <a:rPr lang="en-US" sz="2200" dirty="0" smtClean="0">
                <a:latin typeface="arial"/>
              </a:rPr>
              <a:t> What about the children who live on the street?</a:t>
            </a:r>
          </a:p>
          <a:p>
            <a:pPr marL="400050" lvl="1" indent="0">
              <a:buFont typeface="Wingdings" pitchFamily="2" charset="2"/>
              <a:buChar char="§"/>
            </a:pPr>
            <a:r>
              <a:rPr lang="en-US" sz="2200" dirty="0" smtClean="0">
                <a:latin typeface="arial"/>
              </a:rPr>
              <a:t> Children who come to the country as refugees?</a:t>
            </a:r>
          </a:p>
          <a:p>
            <a:pPr marL="400050" lvl="1" indent="0">
              <a:buFont typeface="Wingdings" pitchFamily="2" charset="2"/>
              <a:buChar char="§"/>
            </a:pPr>
            <a:r>
              <a:rPr lang="en-US" sz="2200" dirty="0" smtClean="0">
                <a:latin typeface="arial"/>
              </a:rPr>
              <a:t> Other groups of children?</a:t>
            </a:r>
            <a:endParaRPr lang="da-DK" sz="2200" dirty="0" smtClean="0"/>
          </a:p>
          <a:p>
            <a:pPr marL="0" indent="0">
              <a:buNone/>
            </a:pPr>
            <a:endParaRPr lang="en-US" sz="2200" dirty="0" smtClean="0">
              <a:latin typeface="arial"/>
            </a:endParaRPr>
          </a:p>
          <a:p>
            <a:pPr marL="0" indent="0">
              <a:buFont typeface="Wingdings" pitchFamily="2" charset="2"/>
              <a:buChar char="Ø"/>
            </a:pPr>
            <a:r>
              <a:rPr lang="en-US" sz="2200" dirty="0" smtClean="0">
                <a:latin typeface="arial"/>
              </a:rPr>
              <a:t>What are the effects when children are </a:t>
            </a:r>
            <a:r>
              <a:rPr lang="en-US" sz="2200" dirty="0">
                <a:latin typeface="arial"/>
              </a:rPr>
              <a:t>left with grandparents or other family </a:t>
            </a:r>
            <a:r>
              <a:rPr lang="en-US" sz="2200" dirty="0" smtClean="0">
                <a:latin typeface="arial"/>
              </a:rPr>
              <a:t>members?</a:t>
            </a:r>
          </a:p>
          <a:p>
            <a:pPr marL="400050" lvl="1" indent="0">
              <a:buFont typeface="Wingdings" pitchFamily="2" charset="2"/>
              <a:buChar char="§"/>
            </a:pPr>
            <a:r>
              <a:rPr lang="en-US" sz="2200" dirty="0" smtClean="0">
                <a:latin typeface="arial"/>
              </a:rPr>
              <a:t> Can </a:t>
            </a:r>
            <a:r>
              <a:rPr lang="en-US" sz="2200" dirty="0">
                <a:latin typeface="arial"/>
              </a:rPr>
              <a:t>the extended family relation </a:t>
            </a:r>
            <a:r>
              <a:rPr lang="en-US" sz="2200" dirty="0" smtClean="0">
                <a:latin typeface="arial"/>
              </a:rPr>
              <a:t>be </a:t>
            </a:r>
            <a:r>
              <a:rPr lang="en-US" sz="2200" dirty="0">
                <a:latin typeface="arial"/>
              </a:rPr>
              <a:t>both as a resource and a </a:t>
            </a:r>
            <a:r>
              <a:rPr lang="en-US" sz="2200" dirty="0" smtClean="0">
                <a:latin typeface="arial"/>
              </a:rPr>
              <a:t>risk?</a:t>
            </a:r>
            <a:endParaRPr lang="en-US" sz="2200" dirty="0">
              <a:latin typeface="arial"/>
            </a:endParaRPr>
          </a:p>
          <a:p>
            <a:pPr marL="0" indent="0">
              <a:buFont typeface="Wingdings" pitchFamily="2" charset="2"/>
              <a:buChar char="Ø"/>
            </a:pPr>
            <a:endParaRPr lang="en-US" sz="2200" dirty="0" smtClean="0">
              <a:latin typeface="arial"/>
            </a:endParaRPr>
          </a:p>
          <a:p>
            <a:pPr marL="0" indent="0">
              <a:buFont typeface="Wingdings" pitchFamily="2" charset="2"/>
              <a:buChar char="Ø"/>
            </a:pPr>
            <a:r>
              <a:rPr lang="en-US" sz="2200" dirty="0" smtClean="0">
                <a:latin typeface="arial"/>
              </a:rPr>
              <a:t>Are </a:t>
            </a:r>
            <a:r>
              <a:rPr lang="en-US" sz="2200" dirty="0">
                <a:latin typeface="arial"/>
              </a:rPr>
              <a:t>there any special conditions you should be aware </a:t>
            </a:r>
            <a:r>
              <a:rPr lang="en-US" sz="2200" dirty="0" smtClean="0">
                <a:latin typeface="arial"/>
              </a:rPr>
              <a:t>of?</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en-US" dirty="0">
                <a:latin typeface="arial"/>
              </a:rPr>
              <a:t>Detection of children abused? </a:t>
            </a:r>
            <a:r>
              <a:rPr lang="en-US" dirty="0" smtClean="0">
                <a:latin typeface="arial"/>
              </a:rPr>
              <a:t/>
            </a:r>
            <a:br>
              <a:rPr lang="en-US" dirty="0" smtClean="0">
                <a:latin typeface="arial"/>
              </a:rPr>
            </a:br>
            <a:r>
              <a:rPr lang="en-US" dirty="0" smtClean="0">
                <a:latin typeface="arial"/>
              </a:rPr>
              <a:t>- </a:t>
            </a:r>
            <a:r>
              <a:rPr lang="en-US" sz="2400" dirty="0">
                <a:latin typeface="arial"/>
              </a:rPr>
              <a:t>Professional </a:t>
            </a:r>
            <a:r>
              <a:rPr lang="en-US" sz="2400" dirty="0" smtClean="0">
                <a:latin typeface="arial"/>
              </a:rPr>
              <a:t>approaches </a:t>
            </a:r>
            <a:r>
              <a:rPr lang="en-US" sz="2400" dirty="0">
                <a:latin typeface="arial"/>
              </a:rPr>
              <a:t>to the interpretation of children's reactions? </a:t>
            </a:r>
            <a:r>
              <a:rPr lang="en-US" sz="2400" dirty="0" smtClean="0">
                <a:latin typeface="arial"/>
              </a:rPr>
              <a:t/>
            </a:r>
            <a:br>
              <a:rPr lang="en-US" sz="2400" dirty="0" smtClean="0">
                <a:latin typeface="arial"/>
              </a:rPr>
            </a:br>
            <a:r>
              <a:rPr lang="en-US" sz="2400" dirty="0" smtClean="0">
                <a:latin typeface="arial"/>
              </a:rPr>
              <a:t>- </a:t>
            </a:r>
            <a:r>
              <a:rPr lang="en-US" sz="2400" dirty="0">
                <a:latin typeface="arial"/>
              </a:rPr>
              <a:t>The professional doubt? </a:t>
            </a:r>
            <a:r>
              <a:rPr lang="en-US" sz="2400" dirty="0" smtClean="0">
                <a:latin typeface="arial"/>
              </a:rPr>
              <a:t/>
            </a:r>
            <a:br>
              <a:rPr lang="en-US" sz="2400" dirty="0" smtClean="0">
                <a:latin typeface="arial"/>
              </a:rPr>
            </a:br>
            <a:r>
              <a:rPr lang="en-US" sz="2400" dirty="0" smtClean="0">
                <a:latin typeface="arial"/>
              </a:rPr>
              <a:t>- </a:t>
            </a:r>
            <a:r>
              <a:rPr lang="en-US" sz="2400" dirty="0">
                <a:latin typeface="arial"/>
              </a:rPr>
              <a:t>Possible </a:t>
            </a:r>
            <a:r>
              <a:rPr lang="en-US" sz="2400" dirty="0" smtClean="0">
                <a:latin typeface="arial"/>
              </a:rPr>
              <a:t>signals </a:t>
            </a:r>
            <a:r>
              <a:rPr lang="en-US" sz="2400" dirty="0">
                <a:latin typeface="arial"/>
              </a:rPr>
              <a:t>and reactions</a:t>
            </a:r>
            <a:endParaRPr lang="da-DK" sz="2400" dirty="0"/>
          </a:p>
        </p:txBody>
      </p:sp>
      <p:sp>
        <p:nvSpPr>
          <p:cNvPr id="5" name="Undertitel 4"/>
          <p:cNvSpPr>
            <a:spLocks noGrp="1"/>
          </p:cNvSpPr>
          <p:nvPr>
            <p:ph type="subTitle" idx="1"/>
          </p:nvPr>
        </p:nvSpPr>
        <p:spPr/>
        <p:txBody>
          <a:bodyPr/>
          <a:lstStyle/>
          <a:p>
            <a:endParaRPr lang="da-DK"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228600"/>
            <a:ext cx="5662613" cy="1038225"/>
          </a:xfrm>
        </p:spPr>
        <p:txBody>
          <a:bodyPr/>
          <a:lstStyle/>
          <a:p>
            <a:pPr eaLnBrk="1" hangingPunct="1"/>
            <a:r>
              <a:rPr lang="da-DK" sz="2400" dirty="0" err="1" smtClean="0"/>
              <a:t>Detection</a:t>
            </a:r>
            <a:r>
              <a:rPr lang="da-DK" sz="2400" dirty="0" smtClean="0"/>
              <a:t> of </a:t>
            </a:r>
            <a:r>
              <a:rPr lang="da-DK" sz="2400" dirty="0" err="1" smtClean="0"/>
              <a:t>children</a:t>
            </a:r>
            <a:r>
              <a:rPr lang="da-DK" sz="2400" dirty="0" smtClean="0"/>
              <a:t> </a:t>
            </a:r>
            <a:r>
              <a:rPr lang="da-DK" sz="2400" dirty="0" err="1" smtClean="0"/>
              <a:t>abused</a:t>
            </a:r>
            <a:r>
              <a:rPr lang="da-DK" sz="2400" dirty="0" smtClean="0"/>
              <a:t/>
            </a:r>
            <a:br>
              <a:rPr lang="da-DK" sz="2400" dirty="0" smtClean="0"/>
            </a:br>
            <a:r>
              <a:rPr lang="da-DK" sz="2400" dirty="0" smtClean="0"/>
              <a:t>Professional </a:t>
            </a:r>
            <a:r>
              <a:rPr lang="da-DK" sz="2400" dirty="0" err="1" smtClean="0"/>
              <a:t>approaches</a:t>
            </a:r>
            <a:r>
              <a:rPr lang="da-DK" sz="2400" dirty="0" smtClean="0"/>
              <a:t> to </a:t>
            </a:r>
            <a:r>
              <a:rPr lang="da-DK" sz="2400" dirty="0" err="1" smtClean="0"/>
              <a:t>assesment</a:t>
            </a:r>
            <a:r>
              <a:rPr lang="da-DK" sz="2400" dirty="0" smtClean="0"/>
              <a:t> of signals and </a:t>
            </a:r>
            <a:r>
              <a:rPr lang="da-DK" sz="2400" dirty="0" err="1" smtClean="0"/>
              <a:t>reactions</a:t>
            </a:r>
            <a:r>
              <a:rPr lang="da-DK" sz="2400" dirty="0" smtClean="0"/>
              <a:t> of the </a:t>
            </a:r>
            <a:r>
              <a:rPr lang="da-DK" sz="2400" dirty="0" err="1" smtClean="0"/>
              <a:t>child</a:t>
            </a:r>
            <a:endParaRPr lang="da-DK" sz="2400" dirty="0" smtClean="0"/>
          </a:p>
        </p:txBody>
      </p:sp>
      <p:sp>
        <p:nvSpPr>
          <p:cNvPr id="10243" name="Rectangle 3"/>
          <p:cNvSpPr>
            <a:spLocks noGrp="1" noChangeArrowheads="1"/>
          </p:cNvSpPr>
          <p:nvPr>
            <p:ph type="body" idx="1"/>
          </p:nvPr>
        </p:nvSpPr>
        <p:spPr>
          <a:xfrm>
            <a:off x="232756" y="1496291"/>
            <a:ext cx="8678488" cy="4629872"/>
          </a:xfrm>
        </p:spPr>
        <p:txBody>
          <a:bodyPr/>
          <a:lstStyle/>
          <a:p>
            <a:pPr eaLnBrk="1" hangingPunct="1">
              <a:lnSpc>
                <a:spcPct val="150000"/>
              </a:lnSpc>
            </a:pPr>
            <a:r>
              <a:rPr lang="en-US" sz="1900" dirty="0"/>
              <a:t>Children and young people's </a:t>
            </a:r>
            <a:r>
              <a:rPr lang="en-US" sz="1900" dirty="0" smtClean="0"/>
              <a:t>signs and </a:t>
            </a:r>
            <a:r>
              <a:rPr lang="en-US" sz="1900" dirty="0"/>
              <a:t>reactions are often ambiguous, multifactorial, context-sensitive (age, personality, behavior / action, socialization, parent-relation</a:t>
            </a:r>
            <a:r>
              <a:rPr lang="en-US" sz="1900" dirty="0" smtClean="0"/>
              <a:t>).</a:t>
            </a:r>
          </a:p>
          <a:p>
            <a:pPr eaLnBrk="1" hangingPunct="1">
              <a:lnSpc>
                <a:spcPct val="150000"/>
              </a:lnSpc>
            </a:pPr>
            <a:r>
              <a:rPr lang="en-US" sz="1900" dirty="0" smtClean="0"/>
              <a:t>Important </a:t>
            </a:r>
            <a:r>
              <a:rPr lang="en-US" sz="1900" dirty="0"/>
              <a:t>with the child's perspective. To understand what the child understands and tries to make sense / </a:t>
            </a:r>
            <a:r>
              <a:rPr lang="en-US" sz="1900" dirty="0" smtClean="0"/>
              <a:t>express.</a:t>
            </a:r>
          </a:p>
          <a:p>
            <a:pPr eaLnBrk="1" hangingPunct="1">
              <a:lnSpc>
                <a:spcPct val="150000"/>
              </a:lnSpc>
            </a:pPr>
            <a:r>
              <a:rPr lang="en-US" sz="1900" dirty="0" smtClean="0"/>
              <a:t>The </a:t>
            </a:r>
            <a:r>
              <a:rPr lang="en-US" sz="1900" dirty="0"/>
              <a:t>communicative aspects of detection (dialogue / exchange). </a:t>
            </a:r>
            <a:endParaRPr lang="en-US" sz="1900" dirty="0" smtClean="0"/>
          </a:p>
          <a:p>
            <a:pPr eaLnBrk="1" hangingPunct="1">
              <a:lnSpc>
                <a:spcPct val="150000"/>
              </a:lnSpc>
            </a:pPr>
            <a:r>
              <a:rPr lang="en-US" sz="1900" dirty="0"/>
              <a:t>K</a:t>
            </a:r>
            <a:r>
              <a:rPr lang="en-US" sz="1900" dirty="0" smtClean="0"/>
              <a:t>nowledge </a:t>
            </a:r>
            <a:r>
              <a:rPr lang="en-US" sz="1900" dirty="0"/>
              <a:t>of what causes children / youth to share. </a:t>
            </a:r>
            <a:r>
              <a:rPr lang="en-US" sz="1900" dirty="0" smtClean="0"/>
              <a:t>Dialogue with </a:t>
            </a:r>
            <a:r>
              <a:rPr lang="en-US" sz="1900" dirty="0"/>
              <a:t>children / young people</a:t>
            </a:r>
            <a:r>
              <a:rPr lang="en-US" sz="1900" dirty="0" smtClean="0"/>
              <a:t>.</a:t>
            </a:r>
          </a:p>
          <a:p>
            <a:pPr eaLnBrk="1" hangingPunct="1">
              <a:lnSpc>
                <a:spcPct val="150000"/>
              </a:lnSpc>
            </a:pPr>
            <a:r>
              <a:rPr lang="en-US" sz="1900" dirty="0" smtClean="0"/>
              <a:t>The </a:t>
            </a:r>
            <a:r>
              <a:rPr lang="en-US" sz="1900" dirty="0"/>
              <a:t>interpretation of </a:t>
            </a:r>
            <a:r>
              <a:rPr lang="en-US" sz="1900" dirty="0" smtClean="0"/>
              <a:t>signs  </a:t>
            </a:r>
            <a:r>
              <a:rPr lang="en-US" sz="1900" dirty="0"/>
              <a:t>is a process (not a cause-effect relationship, answer book</a:t>
            </a:r>
            <a:r>
              <a:rPr lang="en-US" sz="1900" dirty="0" smtClean="0"/>
              <a:t>).</a:t>
            </a:r>
            <a:r>
              <a:rPr lang="da-DK" sz="1900" dirty="0" smtClean="0"/>
              <a:t> </a:t>
            </a:r>
          </a:p>
          <a:p>
            <a:pPr eaLnBrk="1" hangingPunct="1">
              <a:lnSpc>
                <a:spcPct val="150000"/>
              </a:lnSpc>
              <a:buFontTx/>
              <a:buNone/>
            </a:pPr>
            <a:endParaRPr lang="da-DK" sz="2400" dirty="0" smtClean="0"/>
          </a:p>
          <a:p>
            <a:pPr eaLnBrk="1" hangingPunct="1">
              <a:lnSpc>
                <a:spcPct val="150000"/>
              </a:lnSpc>
              <a:buFontTx/>
              <a:buNone/>
            </a:pPr>
            <a:endParaRPr lang="da-DK" sz="2000" dirty="0" smtClean="0"/>
          </a:p>
          <a:p>
            <a:pPr eaLnBrk="1" hangingPunct="1">
              <a:lnSpc>
                <a:spcPct val="150000"/>
              </a:lnSpc>
              <a:buFontTx/>
              <a:buNone/>
            </a:pPr>
            <a:endParaRPr lang="da-DK" sz="2000" dirty="0" smtClean="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da-DK" sz="2400" dirty="0" smtClean="0"/>
              <a:t>The arenas of the </a:t>
            </a:r>
            <a:r>
              <a:rPr lang="da-DK" sz="2400" dirty="0" err="1" smtClean="0"/>
              <a:t>taboo</a:t>
            </a:r>
            <a:r>
              <a:rPr lang="da-DK" dirty="0" smtClean="0"/>
              <a:t/>
            </a:r>
            <a:br>
              <a:rPr lang="da-DK" dirty="0" smtClean="0"/>
            </a:br>
            <a:endParaRPr lang="da-DK" dirty="0" smtClean="0"/>
          </a:p>
        </p:txBody>
      </p:sp>
      <p:grpSp>
        <p:nvGrpSpPr>
          <p:cNvPr id="2" name="Group 4"/>
          <p:cNvGrpSpPr>
            <a:grpSpLocks/>
          </p:cNvGrpSpPr>
          <p:nvPr/>
        </p:nvGrpSpPr>
        <p:grpSpPr bwMode="auto">
          <a:xfrm>
            <a:off x="3113181" y="4053635"/>
            <a:ext cx="3240088" cy="863600"/>
            <a:chOff x="1882" y="2977"/>
            <a:chExt cx="2041" cy="544"/>
          </a:xfrm>
        </p:grpSpPr>
        <p:sp>
          <p:nvSpPr>
            <p:cNvPr id="6162" name="Oval 5"/>
            <p:cNvSpPr>
              <a:spLocks noChangeArrowheads="1"/>
            </p:cNvSpPr>
            <p:nvPr/>
          </p:nvSpPr>
          <p:spPr bwMode="auto">
            <a:xfrm>
              <a:off x="1882" y="2977"/>
              <a:ext cx="2041" cy="544"/>
            </a:xfrm>
            <a:prstGeom prst="ellipse">
              <a:avLst/>
            </a:prstGeom>
            <a:noFill/>
            <a:ln w="9525">
              <a:solidFill>
                <a:schemeClr val="tx1"/>
              </a:solidFill>
              <a:round/>
              <a:headEnd/>
              <a:tailEnd/>
            </a:ln>
          </p:spPr>
          <p:txBody>
            <a:bodyPr wrap="none" anchor="ctr"/>
            <a:lstStyle/>
            <a:p>
              <a:endParaRPr lang="da-DK">
                <a:solidFill>
                  <a:srgbClr val="000000"/>
                </a:solidFill>
              </a:endParaRPr>
            </a:p>
          </p:txBody>
        </p:sp>
        <p:sp>
          <p:nvSpPr>
            <p:cNvPr id="6163" name="Text Box 6"/>
            <p:cNvSpPr txBox="1">
              <a:spLocks noChangeArrowheads="1"/>
            </p:cNvSpPr>
            <p:nvPr/>
          </p:nvSpPr>
          <p:spPr bwMode="auto">
            <a:xfrm>
              <a:off x="2353" y="3021"/>
              <a:ext cx="1365" cy="233"/>
            </a:xfrm>
            <a:prstGeom prst="rect">
              <a:avLst/>
            </a:prstGeom>
            <a:noFill/>
            <a:ln w="9525">
              <a:noFill/>
              <a:miter lim="800000"/>
              <a:headEnd/>
              <a:tailEnd/>
            </a:ln>
          </p:spPr>
          <p:txBody>
            <a:bodyPr wrap="square">
              <a:spAutoFit/>
            </a:bodyPr>
            <a:lstStyle/>
            <a:p>
              <a:pPr>
                <a:spcBef>
                  <a:spcPct val="50000"/>
                </a:spcBef>
              </a:pPr>
              <a:r>
                <a:rPr lang="da-DK" dirty="0" err="1" smtClean="0">
                  <a:solidFill>
                    <a:srgbClr val="202B53"/>
                  </a:solidFill>
                  <a:latin typeface="Eurostile"/>
                </a:rPr>
                <a:t>Own</a:t>
              </a:r>
              <a:r>
                <a:rPr lang="da-DK" dirty="0" smtClean="0">
                  <a:solidFill>
                    <a:srgbClr val="202B53"/>
                  </a:solidFill>
                  <a:latin typeface="Eurostile"/>
                </a:rPr>
                <a:t> </a:t>
              </a:r>
              <a:r>
                <a:rPr lang="da-DK" dirty="0" err="1" smtClean="0">
                  <a:solidFill>
                    <a:srgbClr val="202B53"/>
                  </a:solidFill>
                  <a:latin typeface="Eurostile"/>
                </a:rPr>
                <a:t>experience</a:t>
              </a:r>
              <a:endParaRPr lang="da-DK" dirty="0">
                <a:solidFill>
                  <a:srgbClr val="202B53"/>
                </a:solidFill>
                <a:latin typeface="Eurostile"/>
              </a:endParaRPr>
            </a:p>
          </p:txBody>
        </p:sp>
      </p:grpSp>
      <p:grpSp>
        <p:nvGrpSpPr>
          <p:cNvPr id="3" name="Group 7"/>
          <p:cNvGrpSpPr>
            <a:grpSpLocks/>
          </p:cNvGrpSpPr>
          <p:nvPr/>
        </p:nvGrpSpPr>
        <p:grpSpPr bwMode="auto">
          <a:xfrm>
            <a:off x="548715" y="1639515"/>
            <a:ext cx="8208963" cy="4608512"/>
            <a:chOff x="340" y="1253"/>
            <a:chExt cx="5171" cy="2903"/>
          </a:xfrm>
        </p:grpSpPr>
        <p:sp>
          <p:nvSpPr>
            <p:cNvPr id="6154" name="Oval 8"/>
            <p:cNvSpPr>
              <a:spLocks noChangeArrowheads="1"/>
            </p:cNvSpPr>
            <p:nvPr/>
          </p:nvSpPr>
          <p:spPr bwMode="auto">
            <a:xfrm>
              <a:off x="930" y="2024"/>
              <a:ext cx="3991" cy="1859"/>
            </a:xfrm>
            <a:prstGeom prst="ellipse">
              <a:avLst/>
            </a:prstGeom>
            <a:noFill/>
            <a:ln w="9525">
              <a:solidFill>
                <a:schemeClr val="tx1"/>
              </a:solidFill>
              <a:round/>
              <a:headEnd/>
              <a:tailEnd/>
            </a:ln>
          </p:spPr>
          <p:txBody>
            <a:bodyPr wrap="none" anchor="ctr"/>
            <a:lstStyle/>
            <a:p>
              <a:endParaRPr lang="da-DK">
                <a:solidFill>
                  <a:srgbClr val="000000"/>
                </a:solidFill>
              </a:endParaRPr>
            </a:p>
          </p:txBody>
        </p:sp>
        <p:grpSp>
          <p:nvGrpSpPr>
            <p:cNvPr id="4" name="Group 9"/>
            <p:cNvGrpSpPr>
              <a:grpSpLocks/>
            </p:cNvGrpSpPr>
            <p:nvPr/>
          </p:nvGrpSpPr>
          <p:grpSpPr bwMode="auto">
            <a:xfrm>
              <a:off x="340" y="1253"/>
              <a:ext cx="5171" cy="2903"/>
              <a:chOff x="340" y="1253"/>
              <a:chExt cx="5171" cy="2903"/>
            </a:xfrm>
          </p:grpSpPr>
          <p:grpSp>
            <p:nvGrpSpPr>
              <p:cNvPr id="5" name="Group 10"/>
              <p:cNvGrpSpPr>
                <a:grpSpLocks/>
              </p:cNvGrpSpPr>
              <p:nvPr/>
            </p:nvGrpSpPr>
            <p:grpSpPr bwMode="auto">
              <a:xfrm>
                <a:off x="340" y="1253"/>
                <a:ext cx="5171" cy="2903"/>
                <a:chOff x="340" y="1253"/>
                <a:chExt cx="5171" cy="2903"/>
              </a:xfrm>
            </p:grpSpPr>
            <p:sp>
              <p:nvSpPr>
                <p:cNvPr id="6160" name="Oval 11"/>
                <p:cNvSpPr>
                  <a:spLocks noChangeArrowheads="1"/>
                </p:cNvSpPr>
                <p:nvPr/>
              </p:nvSpPr>
              <p:spPr bwMode="auto">
                <a:xfrm>
                  <a:off x="340" y="1253"/>
                  <a:ext cx="5171" cy="2903"/>
                </a:xfrm>
                <a:prstGeom prst="ellipse">
                  <a:avLst/>
                </a:prstGeom>
                <a:noFill/>
                <a:ln w="9525">
                  <a:solidFill>
                    <a:schemeClr val="tx1"/>
                  </a:solidFill>
                  <a:round/>
                  <a:headEnd/>
                  <a:tailEnd/>
                </a:ln>
              </p:spPr>
              <p:txBody>
                <a:bodyPr wrap="none" anchor="ctr"/>
                <a:lstStyle/>
                <a:p>
                  <a:endParaRPr lang="da-DK">
                    <a:solidFill>
                      <a:srgbClr val="000000"/>
                    </a:solidFill>
                  </a:endParaRPr>
                </a:p>
              </p:txBody>
            </p:sp>
            <p:sp>
              <p:nvSpPr>
                <p:cNvPr id="6161" name="Text Box 12"/>
                <p:cNvSpPr txBox="1">
                  <a:spLocks noChangeArrowheads="1"/>
                </p:cNvSpPr>
                <p:nvPr/>
              </p:nvSpPr>
              <p:spPr bwMode="auto">
                <a:xfrm>
                  <a:off x="2426" y="1340"/>
                  <a:ext cx="1089" cy="231"/>
                </a:xfrm>
                <a:prstGeom prst="rect">
                  <a:avLst/>
                </a:prstGeom>
                <a:noFill/>
                <a:ln w="9525">
                  <a:noFill/>
                  <a:miter lim="800000"/>
                  <a:headEnd/>
                  <a:tailEnd/>
                </a:ln>
              </p:spPr>
              <p:txBody>
                <a:bodyPr>
                  <a:spAutoFit/>
                </a:bodyPr>
                <a:lstStyle/>
                <a:p>
                  <a:pPr algn="ctr">
                    <a:spcBef>
                      <a:spcPct val="50000"/>
                    </a:spcBef>
                  </a:pPr>
                  <a:r>
                    <a:rPr lang="da-DK" dirty="0" smtClean="0">
                      <a:solidFill>
                        <a:srgbClr val="202B53"/>
                      </a:solidFill>
                      <a:latin typeface="Eurostile"/>
                    </a:rPr>
                    <a:t>Fiction</a:t>
                  </a:r>
                  <a:endParaRPr lang="da-DK" dirty="0">
                    <a:solidFill>
                      <a:srgbClr val="202B53"/>
                    </a:solidFill>
                    <a:latin typeface="Eurostile"/>
                  </a:endParaRPr>
                </a:p>
              </p:txBody>
            </p:sp>
          </p:grpSp>
          <p:grpSp>
            <p:nvGrpSpPr>
              <p:cNvPr id="6" name="Group 13"/>
              <p:cNvGrpSpPr>
                <a:grpSpLocks/>
              </p:cNvGrpSpPr>
              <p:nvPr/>
            </p:nvGrpSpPr>
            <p:grpSpPr bwMode="auto">
              <a:xfrm>
                <a:off x="657" y="1616"/>
                <a:ext cx="4582" cy="2404"/>
                <a:chOff x="657" y="1616"/>
                <a:chExt cx="4582" cy="2404"/>
              </a:xfrm>
            </p:grpSpPr>
            <p:sp>
              <p:nvSpPr>
                <p:cNvPr id="6158" name="Oval 14"/>
                <p:cNvSpPr>
                  <a:spLocks noChangeArrowheads="1"/>
                </p:cNvSpPr>
                <p:nvPr/>
              </p:nvSpPr>
              <p:spPr bwMode="auto">
                <a:xfrm>
                  <a:off x="657" y="1616"/>
                  <a:ext cx="4582" cy="2404"/>
                </a:xfrm>
                <a:prstGeom prst="ellipse">
                  <a:avLst/>
                </a:prstGeom>
                <a:noFill/>
                <a:ln w="9525">
                  <a:solidFill>
                    <a:schemeClr val="tx1"/>
                  </a:solidFill>
                  <a:round/>
                  <a:headEnd/>
                  <a:tailEnd/>
                </a:ln>
              </p:spPr>
              <p:txBody>
                <a:bodyPr wrap="none" anchor="ctr"/>
                <a:lstStyle/>
                <a:p>
                  <a:endParaRPr lang="da-DK">
                    <a:solidFill>
                      <a:srgbClr val="000000"/>
                    </a:solidFill>
                  </a:endParaRPr>
                </a:p>
              </p:txBody>
            </p:sp>
            <p:sp>
              <p:nvSpPr>
                <p:cNvPr id="6159" name="Text Box 15"/>
                <p:cNvSpPr txBox="1">
                  <a:spLocks noChangeArrowheads="1"/>
                </p:cNvSpPr>
                <p:nvPr/>
              </p:nvSpPr>
              <p:spPr bwMode="auto">
                <a:xfrm>
                  <a:off x="2245" y="1748"/>
                  <a:ext cx="1407" cy="231"/>
                </a:xfrm>
                <a:prstGeom prst="rect">
                  <a:avLst/>
                </a:prstGeom>
                <a:noFill/>
                <a:ln w="9525">
                  <a:noFill/>
                  <a:miter lim="800000"/>
                  <a:headEnd/>
                  <a:tailEnd/>
                </a:ln>
              </p:spPr>
              <p:txBody>
                <a:bodyPr>
                  <a:spAutoFit/>
                </a:bodyPr>
                <a:lstStyle/>
                <a:p>
                  <a:pPr algn="ctr">
                    <a:spcBef>
                      <a:spcPct val="50000"/>
                    </a:spcBef>
                  </a:pPr>
                  <a:r>
                    <a:rPr lang="da-DK" dirty="0" smtClean="0">
                      <a:solidFill>
                        <a:srgbClr val="202B53"/>
                      </a:solidFill>
                      <a:latin typeface="Eurostile"/>
                    </a:rPr>
                    <a:t>News</a:t>
                  </a:r>
                  <a:endParaRPr lang="da-DK" dirty="0">
                    <a:solidFill>
                      <a:srgbClr val="202B53"/>
                    </a:solidFill>
                    <a:latin typeface="Eurostile"/>
                  </a:endParaRPr>
                </a:p>
              </p:txBody>
            </p:sp>
          </p:grpSp>
        </p:grpSp>
      </p:grpSp>
      <p:grpSp>
        <p:nvGrpSpPr>
          <p:cNvPr id="7" name="Group 16"/>
          <p:cNvGrpSpPr>
            <a:grpSpLocks/>
          </p:cNvGrpSpPr>
          <p:nvPr/>
        </p:nvGrpSpPr>
        <p:grpSpPr bwMode="auto">
          <a:xfrm>
            <a:off x="2069260" y="3365687"/>
            <a:ext cx="5400675" cy="2001838"/>
            <a:chOff x="1247" y="2442"/>
            <a:chExt cx="3402" cy="1261"/>
          </a:xfrm>
        </p:grpSpPr>
        <p:sp>
          <p:nvSpPr>
            <p:cNvPr id="6152" name="Oval 17"/>
            <p:cNvSpPr>
              <a:spLocks noChangeArrowheads="1"/>
            </p:cNvSpPr>
            <p:nvPr/>
          </p:nvSpPr>
          <p:spPr bwMode="auto">
            <a:xfrm>
              <a:off x="1247" y="2478"/>
              <a:ext cx="3402" cy="1225"/>
            </a:xfrm>
            <a:prstGeom prst="ellipse">
              <a:avLst/>
            </a:prstGeom>
            <a:noFill/>
            <a:ln w="9525">
              <a:solidFill>
                <a:schemeClr val="tx1"/>
              </a:solidFill>
              <a:round/>
              <a:headEnd/>
              <a:tailEnd/>
            </a:ln>
          </p:spPr>
          <p:txBody>
            <a:bodyPr wrap="none" anchor="ctr"/>
            <a:lstStyle/>
            <a:p>
              <a:endParaRPr lang="da-DK">
                <a:solidFill>
                  <a:srgbClr val="000000"/>
                </a:solidFill>
              </a:endParaRPr>
            </a:p>
          </p:txBody>
        </p:sp>
        <p:sp>
          <p:nvSpPr>
            <p:cNvPr id="6153" name="Text Box 18"/>
            <p:cNvSpPr txBox="1">
              <a:spLocks noChangeArrowheads="1"/>
            </p:cNvSpPr>
            <p:nvPr/>
          </p:nvSpPr>
          <p:spPr bwMode="auto">
            <a:xfrm>
              <a:off x="2194" y="2442"/>
              <a:ext cx="1547" cy="407"/>
            </a:xfrm>
            <a:prstGeom prst="rect">
              <a:avLst/>
            </a:prstGeom>
            <a:noFill/>
            <a:ln w="9525">
              <a:noFill/>
              <a:miter lim="800000"/>
              <a:headEnd/>
              <a:tailEnd/>
            </a:ln>
          </p:spPr>
          <p:txBody>
            <a:bodyPr wrap="square">
              <a:spAutoFit/>
            </a:bodyPr>
            <a:lstStyle/>
            <a:p>
              <a:pPr algn="ctr">
                <a:spcBef>
                  <a:spcPct val="50000"/>
                </a:spcBef>
              </a:pPr>
              <a:r>
                <a:rPr lang="da-DK" dirty="0" smtClean="0">
                  <a:solidFill>
                    <a:srgbClr val="202B53"/>
                  </a:solidFill>
                  <a:latin typeface="Eurostile"/>
                </a:rPr>
                <a:t>Nearest </a:t>
              </a:r>
              <a:r>
                <a:rPr lang="da-DK" dirty="0" err="1" smtClean="0">
                  <a:solidFill>
                    <a:srgbClr val="202B53"/>
                  </a:solidFill>
                  <a:latin typeface="Eurostile"/>
                </a:rPr>
                <a:t>person’s</a:t>
              </a:r>
              <a:r>
                <a:rPr lang="da-DK" dirty="0" smtClean="0">
                  <a:solidFill>
                    <a:srgbClr val="202B53"/>
                  </a:solidFill>
                  <a:latin typeface="Eurostile"/>
                </a:rPr>
                <a:t> </a:t>
              </a:r>
              <a:r>
                <a:rPr lang="da-DK" dirty="0" err="1" smtClean="0">
                  <a:solidFill>
                    <a:srgbClr val="202B53"/>
                  </a:solidFill>
                  <a:latin typeface="Eurostile"/>
                </a:rPr>
                <a:t>experience</a:t>
              </a:r>
              <a:r>
                <a:rPr lang="da-DK" dirty="0" smtClean="0">
                  <a:solidFill>
                    <a:srgbClr val="202B53"/>
                  </a:solidFill>
                  <a:latin typeface="Eurostile"/>
                </a:rPr>
                <a:t> </a:t>
              </a:r>
              <a:endParaRPr lang="da-DK" dirty="0">
                <a:solidFill>
                  <a:srgbClr val="202B53"/>
                </a:solidFill>
                <a:latin typeface="Eurostile"/>
              </a:endParaRPr>
            </a:p>
          </p:txBody>
        </p:sp>
      </p:grpSp>
      <p:sp>
        <p:nvSpPr>
          <p:cNvPr id="10259" name="Text Box 19"/>
          <p:cNvSpPr txBox="1">
            <a:spLocks noChangeArrowheads="1"/>
          </p:cNvSpPr>
          <p:nvPr/>
        </p:nvSpPr>
        <p:spPr bwMode="auto">
          <a:xfrm>
            <a:off x="3203855" y="2999722"/>
            <a:ext cx="3384550" cy="366712"/>
          </a:xfrm>
          <a:prstGeom prst="rect">
            <a:avLst/>
          </a:prstGeom>
          <a:noFill/>
          <a:ln w="9525">
            <a:noFill/>
            <a:miter lim="800000"/>
            <a:headEnd/>
            <a:tailEnd/>
          </a:ln>
        </p:spPr>
        <p:txBody>
          <a:bodyPr>
            <a:spAutoFit/>
          </a:bodyPr>
          <a:lstStyle/>
          <a:p>
            <a:pPr>
              <a:spcBef>
                <a:spcPct val="50000"/>
              </a:spcBef>
            </a:pPr>
            <a:r>
              <a:rPr lang="da-DK" b="1" dirty="0" smtClean="0">
                <a:solidFill>
                  <a:srgbClr val="202B53"/>
                </a:solidFill>
                <a:latin typeface="Eurostile"/>
              </a:rPr>
              <a:t>Professional </a:t>
            </a:r>
            <a:r>
              <a:rPr lang="da-DK" b="1" dirty="0" err="1" smtClean="0">
                <a:solidFill>
                  <a:srgbClr val="202B53"/>
                </a:solidFill>
                <a:latin typeface="Eurostile"/>
              </a:rPr>
              <a:t>reflection</a:t>
            </a:r>
            <a:endParaRPr lang="da-DK" b="1" dirty="0">
              <a:solidFill>
                <a:srgbClr val="202B53"/>
              </a:solidFill>
              <a:latin typeface="Eurostile"/>
            </a:endParaRPr>
          </a:p>
        </p:txBody>
      </p:sp>
      <p:sp>
        <p:nvSpPr>
          <p:cNvPr id="21" name="Rektangel 20"/>
          <p:cNvSpPr/>
          <p:nvPr/>
        </p:nvSpPr>
        <p:spPr>
          <a:xfrm>
            <a:off x="143436" y="1479178"/>
            <a:ext cx="2572870" cy="557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400" dirty="0" smtClean="0">
                <a:solidFill>
                  <a:srgbClr val="000000"/>
                </a:solidFill>
              </a:rPr>
              <a:t>Sexual </a:t>
            </a:r>
            <a:r>
              <a:rPr lang="da-DK" sz="1400" dirty="0" err="1" smtClean="0">
                <a:solidFill>
                  <a:srgbClr val="000000"/>
                </a:solidFill>
              </a:rPr>
              <a:t>abuse</a:t>
            </a:r>
            <a:r>
              <a:rPr lang="da-DK" sz="1400" dirty="0" smtClean="0">
                <a:solidFill>
                  <a:srgbClr val="000000"/>
                </a:solidFill>
              </a:rPr>
              <a:t> of kids as:</a:t>
            </a:r>
            <a:endParaRPr lang="da-DK" sz="1400" dirty="0">
              <a:solidFill>
                <a:srgbClr val="FFFFFF"/>
              </a:solidFill>
            </a:endParaRPr>
          </a:p>
        </p:txBody>
      </p:sp>
    </p:spTree>
    <p:extLst>
      <p:ext uri="{BB962C8B-B14F-4D97-AF65-F5344CB8AC3E}">
        <p14:creationId xmlns:p14="http://schemas.microsoft.com/office/powerpoint/2010/main" val="19641566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heckerboard(across)">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iterate type="lt">
                                    <p:tmPct val="0"/>
                                  </p:iterate>
                                  <p:childTnLst>
                                    <p:set>
                                      <p:cBhvr>
                                        <p:cTn id="21" dur="1" fill="hold">
                                          <p:stCondLst>
                                            <p:cond delay="0"/>
                                          </p:stCondLst>
                                        </p:cTn>
                                        <p:tgtEl>
                                          <p:spTgt spid="10259"/>
                                        </p:tgtEl>
                                        <p:attrNameLst>
                                          <p:attrName>style.visibility</p:attrName>
                                        </p:attrNameLst>
                                      </p:cBhvr>
                                      <p:to>
                                        <p:strVal val="visible"/>
                                      </p:to>
                                    </p:set>
                                    <p:animEffect transition="in" filter="checkerboard(across)">
                                      <p:cBhvr>
                                        <p:cTn id="22" dur="500"/>
                                        <p:tgtEl>
                                          <p:spTgt spid="10259"/>
                                        </p:tgtEl>
                                      </p:cBhvr>
                                    </p:animEffect>
                                  </p:childTnLst>
                                </p:cTn>
                              </p:par>
                            </p:childTnLst>
                          </p:cTn>
                        </p:par>
                        <p:par>
                          <p:cTn id="23" fill="hold">
                            <p:stCondLst>
                              <p:cond delay="500"/>
                            </p:stCondLst>
                            <p:childTnLst>
                              <p:par>
                                <p:cTn id="24" presetID="15" presetClass="emph" presetSubtype="0" grpId="1" nodeType="afterEffect">
                                  <p:stCondLst>
                                    <p:cond delay="1000"/>
                                  </p:stCondLst>
                                  <p:iterate type="lt">
                                    <p:tmAbs val="25"/>
                                  </p:iterate>
                                  <p:childTnLst>
                                    <p:set>
                                      <p:cBhvr override="childStyle">
                                        <p:cTn id="25" dur="indefinite"/>
                                        <p:tgtEl>
                                          <p:spTgt spid="10259"/>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9" grpId="0"/>
      <p:bldP spid="10259"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a:xfrm>
            <a:off x="204788" y="333375"/>
            <a:ext cx="4840287" cy="558165"/>
          </a:xfrm>
        </p:spPr>
        <p:txBody>
          <a:bodyPr anchor="b"/>
          <a:lstStyle/>
          <a:p>
            <a:pPr eaLnBrk="1" hangingPunct="1"/>
            <a:r>
              <a:rPr lang="da-DK" sz="2400" dirty="0" err="1" smtClean="0"/>
              <a:t>Generaly</a:t>
            </a:r>
            <a:r>
              <a:rPr lang="da-DK" sz="2400" dirty="0" smtClean="0"/>
              <a:t> </a:t>
            </a:r>
            <a:r>
              <a:rPr lang="da-DK" sz="2400" dirty="0" err="1" smtClean="0"/>
              <a:t>about</a:t>
            </a:r>
            <a:r>
              <a:rPr lang="da-DK" sz="2400" dirty="0" smtClean="0"/>
              <a:t> </a:t>
            </a:r>
            <a:r>
              <a:rPr lang="da-DK" sz="2400" dirty="0"/>
              <a:t>symptoms</a:t>
            </a:r>
            <a:endParaRPr lang="da-DK" sz="2400" dirty="0" smtClean="0"/>
          </a:p>
        </p:txBody>
      </p:sp>
      <p:sp>
        <p:nvSpPr>
          <p:cNvPr id="65539" name="Rectangle 3"/>
          <p:cNvSpPr>
            <a:spLocks noGrp="1" noChangeArrowheads="1"/>
          </p:cNvSpPr>
          <p:nvPr>
            <p:ph type="body" idx="4294967295"/>
          </p:nvPr>
        </p:nvSpPr>
        <p:spPr>
          <a:xfrm>
            <a:off x="457200" y="1623060"/>
            <a:ext cx="8229600" cy="4198303"/>
          </a:xfrm>
        </p:spPr>
        <p:txBody>
          <a:bodyPr/>
          <a:lstStyle/>
          <a:p>
            <a:pPr marL="447675" indent="-447675" eaLnBrk="1" hangingPunct="1"/>
            <a:r>
              <a:rPr lang="en-US" sz="2400" dirty="0">
                <a:latin typeface="arial"/>
              </a:rPr>
              <a:t>See symptoms as a language to explain what had </a:t>
            </a:r>
            <a:r>
              <a:rPr lang="en-US" sz="2400" dirty="0" smtClean="0">
                <a:latin typeface="arial"/>
              </a:rPr>
              <a:t>happened</a:t>
            </a:r>
          </a:p>
          <a:p>
            <a:pPr marL="447675" indent="-447675" eaLnBrk="1" hangingPunct="1"/>
            <a:r>
              <a:rPr lang="en-US" sz="2400" dirty="0" smtClean="0">
                <a:latin typeface="arial"/>
              </a:rPr>
              <a:t>Symptoms </a:t>
            </a:r>
            <a:r>
              <a:rPr lang="en-US" sz="2400" dirty="0">
                <a:latin typeface="arial"/>
              </a:rPr>
              <a:t>are </a:t>
            </a:r>
            <a:r>
              <a:rPr lang="en-US" sz="2400" dirty="0" smtClean="0">
                <a:latin typeface="arial"/>
              </a:rPr>
              <a:t>the persons </a:t>
            </a:r>
            <a:r>
              <a:rPr lang="en-US" sz="2400" dirty="0">
                <a:latin typeface="arial"/>
              </a:rPr>
              <a:t>unique way to </a:t>
            </a:r>
            <a:r>
              <a:rPr lang="en-US" sz="2400" dirty="0" smtClean="0">
                <a:latin typeface="arial"/>
              </a:rPr>
              <a:t>master</a:t>
            </a:r>
          </a:p>
          <a:p>
            <a:pPr marL="447675" indent="-447675" eaLnBrk="1" hangingPunct="1"/>
            <a:r>
              <a:rPr lang="en-US" sz="2400" dirty="0" smtClean="0">
                <a:latin typeface="arial"/>
              </a:rPr>
              <a:t>One </a:t>
            </a:r>
            <a:r>
              <a:rPr lang="en-US" sz="2400" dirty="0">
                <a:latin typeface="arial"/>
              </a:rPr>
              <a:t>can not conclude from violations and symptoms (no </a:t>
            </a:r>
            <a:r>
              <a:rPr lang="en-US" sz="2400" dirty="0" smtClean="0">
                <a:latin typeface="arial"/>
              </a:rPr>
              <a:t>checklist)</a:t>
            </a:r>
          </a:p>
          <a:p>
            <a:pPr marL="447675" indent="-447675" eaLnBrk="1" hangingPunct="1"/>
            <a:r>
              <a:rPr lang="en-US" sz="2400" dirty="0" smtClean="0">
                <a:latin typeface="arial"/>
              </a:rPr>
              <a:t>The </a:t>
            </a:r>
            <a:r>
              <a:rPr lang="en-US" sz="2400" dirty="0">
                <a:latin typeface="arial"/>
              </a:rPr>
              <a:t>same symptom of various events</a:t>
            </a:r>
            <a:br>
              <a:rPr lang="en-US" sz="2400" dirty="0">
                <a:latin typeface="arial"/>
              </a:rPr>
            </a:br>
            <a:r>
              <a:rPr lang="en-US" sz="2400" dirty="0">
                <a:latin typeface="arial"/>
              </a:rPr>
              <a:t/>
            </a:r>
            <a:br>
              <a:rPr lang="en-US" sz="2400" dirty="0">
                <a:latin typeface="arial"/>
              </a:rPr>
            </a:br>
            <a:r>
              <a:rPr lang="en-US" sz="2400" dirty="0">
                <a:latin typeface="arial"/>
              </a:rPr>
              <a:t/>
            </a:r>
            <a:br>
              <a:rPr lang="en-US" sz="2400" dirty="0">
                <a:latin typeface="arial"/>
              </a:rPr>
            </a:br>
            <a:r>
              <a:rPr lang="en-US" sz="2400" dirty="0">
                <a:latin typeface="arial"/>
              </a:rPr>
              <a:t>Symptoms = failure to thrive</a:t>
            </a:r>
            <a:endParaRPr lang="da-DK" sz="2400" dirty="0" smtClean="0">
              <a:latin typeface="Verdana" pitchFamily="34" charset="0"/>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da-DK" sz="2400" dirty="0" smtClean="0"/>
              <a:t>Signals/</a:t>
            </a:r>
            <a:r>
              <a:rPr lang="da-DK" sz="2400" dirty="0" err="1" smtClean="0"/>
              <a:t>reaction</a:t>
            </a:r>
            <a:r>
              <a:rPr lang="da-DK" sz="2400" dirty="0" smtClean="0"/>
              <a:t> – </a:t>
            </a:r>
            <a:r>
              <a:rPr lang="da-DK" sz="2400" dirty="0" err="1" smtClean="0"/>
              <a:t>reaction</a:t>
            </a:r>
            <a:r>
              <a:rPr lang="da-DK" sz="2400" dirty="0" smtClean="0"/>
              <a:t>/respons model</a:t>
            </a:r>
          </a:p>
        </p:txBody>
      </p:sp>
      <p:pic>
        <p:nvPicPr>
          <p:cNvPr id="11267" name="Picture 5"/>
          <p:cNvPicPr>
            <a:picLocks noGrp="1" noChangeAspect="1" noChangeArrowheads="1"/>
          </p:cNvPicPr>
          <p:nvPr>
            <p:ph type="body" idx="1"/>
          </p:nvPr>
        </p:nvPicPr>
        <p:blipFill>
          <a:blip r:embed="rId3" cstate="print"/>
          <a:srcRect/>
          <a:stretch>
            <a:fillRect/>
          </a:stretch>
        </p:blipFill>
        <p:spPr>
          <a:xfrm>
            <a:off x="1573213" y="1452563"/>
            <a:ext cx="5614987" cy="4387850"/>
          </a:xfrm>
          <a:noFill/>
          <a:ln>
            <a:noFill/>
          </a:ln>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
          <p:cNvSpPr>
            <a:spLocks noGrp="1"/>
          </p:cNvSpPr>
          <p:nvPr>
            <p:ph type="title"/>
          </p:nvPr>
        </p:nvSpPr>
        <p:spPr/>
        <p:txBody>
          <a:bodyPr/>
          <a:lstStyle/>
          <a:p>
            <a:r>
              <a:rPr lang="da-DK" sz="2400" dirty="0" err="1" smtClean="0"/>
              <a:t>Signs</a:t>
            </a:r>
            <a:r>
              <a:rPr lang="da-DK" sz="2400" dirty="0" smtClean="0"/>
              <a:t> and signals </a:t>
            </a:r>
            <a:br>
              <a:rPr lang="da-DK" sz="2400" dirty="0" smtClean="0"/>
            </a:br>
            <a:r>
              <a:rPr lang="da-DK" sz="2400" dirty="0" err="1" smtClean="0"/>
              <a:t>Violence</a:t>
            </a:r>
            <a:endParaRPr lang="da-DK" sz="2400" dirty="0" smtClean="0"/>
          </a:p>
        </p:txBody>
      </p:sp>
      <p:graphicFrame>
        <p:nvGraphicFramePr>
          <p:cNvPr id="5" name="Pladsholder til indhold 4"/>
          <p:cNvGraphicFramePr>
            <a:graphicFrameLocks noGrp="1"/>
          </p:cNvGraphicFramePr>
          <p:nvPr>
            <p:ph idx="1"/>
            <p:extLst>
              <p:ext uri="{D42A27DB-BD31-4B8C-83A1-F6EECF244321}">
                <p14:modId xmlns:p14="http://schemas.microsoft.com/office/powerpoint/2010/main" val="3841233275"/>
              </p:ext>
            </p:extLst>
          </p:nvPr>
        </p:nvGraphicFramePr>
        <p:xfrm>
          <a:off x="177554" y="1440180"/>
          <a:ext cx="8700116" cy="5372665"/>
        </p:xfrm>
        <a:graphic>
          <a:graphicData uri="http://schemas.openxmlformats.org/drawingml/2006/table">
            <a:tbl>
              <a:tblPr firstRow="1" bandRow="1">
                <a:tableStyleId>{5C22544A-7EE6-4342-B048-85BDC9FD1C3A}</a:tableStyleId>
              </a:tblPr>
              <a:tblGrid>
                <a:gridCol w="3004233"/>
                <a:gridCol w="2630873"/>
                <a:gridCol w="3065010"/>
              </a:tblGrid>
              <a:tr h="514153">
                <a:tc>
                  <a:txBody>
                    <a:bodyPr/>
                    <a:lstStyle/>
                    <a:p>
                      <a:r>
                        <a:rPr lang="da-DK" sz="1600" dirty="0" err="1" smtClean="0"/>
                        <a:t>Physical</a:t>
                      </a:r>
                      <a:r>
                        <a:rPr lang="da-DK" sz="1600" dirty="0" smtClean="0"/>
                        <a:t> </a:t>
                      </a:r>
                      <a:r>
                        <a:rPr lang="da-DK" sz="1600" dirty="0" err="1" smtClean="0"/>
                        <a:t>signs</a:t>
                      </a:r>
                      <a:r>
                        <a:rPr lang="da-DK" sz="1600" dirty="0" smtClean="0"/>
                        <a:t> </a:t>
                      </a:r>
                      <a:endParaRPr lang="da-DK" sz="1600" dirty="0"/>
                    </a:p>
                  </a:txBody>
                  <a:tcPr/>
                </a:tc>
                <a:tc>
                  <a:txBody>
                    <a:bodyPr/>
                    <a:lstStyle/>
                    <a:p>
                      <a:r>
                        <a:rPr lang="da-DK" sz="1600" dirty="0" err="1" smtClean="0">
                          <a:effectLst/>
                          <a:latin typeface="arial"/>
                        </a:rPr>
                        <a:t>Psychiatric</a:t>
                      </a:r>
                      <a:r>
                        <a:rPr lang="da-DK" sz="1600" dirty="0" smtClean="0">
                          <a:effectLst/>
                          <a:latin typeface="arial"/>
                        </a:rPr>
                        <a:t> </a:t>
                      </a:r>
                      <a:r>
                        <a:rPr lang="da-DK" sz="1600" dirty="0" err="1" smtClean="0">
                          <a:effectLst/>
                          <a:latin typeface="arial"/>
                        </a:rPr>
                        <a:t>signs</a:t>
                      </a:r>
                      <a:endParaRPr lang="da-DK" sz="1600" dirty="0"/>
                    </a:p>
                  </a:txBody>
                  <a:tcPr/>
                </a:tc>
                <a:tc>
                  <a:txBody>
                    <a:bodyPr/>
                    <a:lstStyle/>
                    <a:p>
                      <a:r>
                        <a:rPr lang="da-DK" sz="1600" baseline="0" dirty="0" err="1" smtClean="0"/>
                        <a:t>Behavioral</a:t>
                      </a:r>
                      <a:r>
                        <a:rPr lang="da-DK" sz="1600" baseline="0" dirty="0" smtClean="0"/>
                        <a:t> </a:t>
                      </a:r>
                      <a:r>
                        <a:rPr lang="da-DK" sz="1600" baseline="0" dirty="0" err="1" smtClean="0"/>
                        <a:t>signs</a:t>
                      </a:r>
                      <a:endParaRPr lang="da-DK" sz="1600" dirty="0"/>
                    </a:p>
                  </a:txBody>
                  <a:tcPr/>
                </a:tc>
              </a:tr>
              <a:tr h="3860541">
                <a:tc>
                  <a:txBody>
                    <a:bodyPr/>
                    <a:lstStyle/>
                    <a:p>
                      <a:pPr marL="285750" indent="-285750">
                        <a:lnSpc>
                          <a:spcPct val="100000"/>
                        </a:lnSpc>
                        <a:buFont typeface="Arial" panose="020B0604020202020204" pitchFamily="34" charset="0"/>
                        <a:buChar char="•"/>
                      </a:pPr>
                      <a:r>
                        <a:rPr lang="en-US" sz="1600" dirty="0" smtClean="0">
                          <a:effectLst/>
                          <a:latin typeface="arial"/>
                        </a:rPr>
                        <a:t>Bruises</a:t>
                      </a:r>
                    </a:p>
                    <a:p>
                      <a:pPr marL="285750" indent="-285750">
                        <a:lnSpc>
                          <a:spcPct val="100000"/>
                        </a:lnSpc>
                        <a:buFont typeface="Arial" panose="020B0604020202020204" pitchFamily="34" charset="0"/>
                        <a:buChar char="•"/>
                      </a:pPr>
                      <a:r>
                        <a:rPr lang="en-US" sz="1600" dirty="0" smtClean="0">
                          <a:effectLst/>
                          <a:latin typeface="arial"/>
                        </a:rPr>
                        <a:t>Burns</a:t>
                      </a:r>
                    </a:p>
                    <a:p>
                      <a:pPr marL="285750" indent="-285750">
                        <a:lnSpc>
                          <a:spcPct val="100000"/>
                        </a:lnSpc>
                        <a:buFont typeface="Arial" panose="020B0604020202020204" pitchFamily="34" charset="0"/>
                        <a:buChar char="•"/>
                      </a:pPr>
                      <a:r>
                        <a:rPr lang="en-US" sz="1600" dirty="0" smtClean="0">
                          <a:effectLst/>
                          <a:latin typeface="arial"/>
                        </a:rPr>
                        <a:t>Bruises</a:t>
                      </a:r>
                      <a:r>
                        <a:rPr lang="en-US" sz="1600" baseline="0" dirty="0" smtClean="0">
                          <a:effectLst/>
                          <a:latin typeface="arial"/>
                        </a:rPr>
                        <a:t> after </a:t>
                      </a:r>
                      <a:r>
                        <a:rPr lang="en-US" sz="1600" dirty="0" smtClean="0">
                          <a:effectLst/>
                          <a:latin typeface="arial"/>
                        </a:rPr>
                        <a:t>strangulation</a:t>
                      </a:r>
                    </a:p>
                    <a:p>
                      <a:pPr marL="285750" indent="-285750">
                        <a:lnSpc>
                          <a:spcPct val="100000"/>
                        </a:lnSpc>
                        <a:buFont typeface="Arial" panose="020B0604020202020204" pitchFamily="34" charset="0"/>
                        <a:buChar char="•"/>
                      </a:pPr>
                      <a:r>
                        <a:rPr lang="en-US" sz="1600" dirty="0" smtClean="0">
                          <a:effectLst/>
                          <a:latin typeface="arial"/>
                        </a:rPr>
                        <a:t>Fracture</a:t>
                      </a:r>
                    </a:p>
                    <a:p>
                      <a:pPr marL="285750" indent="-285750">
                        <a:lnSpc>
                          <a:spcPct val="100000"/>
                        </a:lnSpc>
                        <a:buFont typeface="Arial" panose="020B0604020202020204" pitchFamily="34" charset="0"/>
                        <a:buChar char="•"/>
                      </a:pPr>
                      <a:r>
                        <a:rPr lang="en-US" sz="1600" dirty="0" smtClean="0">
                          <a:effectLst/>
                          <a:latin typeface="arial"/>
                        </a:rPr>
                        <a:t>Shaken baby syndrome</a:t>
                      </a:r>
                    </a:p>
                    <a:p>
                      <a:pPr marL="285750" indent="-285750">
                        <a:lnSpc>
                          <a:spcPct val="100000"/>
                        </a:lnSpc>
                        <a:buFont typeface="Arial" panose="020B0604020202020204" pitchFamily="34" charset="0"/>
                        <a:buChar char="•"/>
                      </a:pPr>
                      <a:r>
                        <a:rPr lang="en-US" sz="1600" dirty="0" smtClean="0">
                          <a:effectLst/>
                          <a:latin typeface="arial"/>
                        </a:rPr>
                        <a:t>Frequent emergency room visits</a:t>
                      </a:r>
                    </a:p>
                    <a:p>
                      <a:pPr marL="285750" indent="-285750">
                        <a:lnSpc>
                          <a:spcPct val="100000"/>
                        </a:lnSpc>
                        <a:buFont typeface="Arial" panose="020B0604020202020204" pitchFamily="34" charset="0"/>
                        <a:buChar char="•"/>
                      </a:pPr>
                      <a:r>
                        <a:rPr lang="en-US" sz="1600" dirty="0" smtClean="0">
                          <a:effectLst/>
                          <a:latin typeface="arial"/>
                        </a:rPr>
                        <a:t>Psychosomatic complaints</a:t>
                      </a:r>
                    </a:p>
                    <a:p>
                      <a:pPr marL="285750" indent="-285750">
                        <a:lnSpc>
                          <a:spcPct val="100000"/>
                        </a:lnSpc>
                        <a:buFont typeface="Arial" panose="020B0604020202020204" pitchFamily="34" charset="0"/>
                        <a:buChar char="•"/>
                      </a:pPr>
                      <a:r>
                        <a:rPr lang="en-US" sz="1600" dirty="0" smtClean="0">
                          <a:effectLst/>
                          <a:latin typeface="arial"/>
                        </a:rPr>
                        <a:t>Sleep Difficulties</a:t>
                      </a:r>
                      <a:br>
                        <a:rPr lang="en-US" sz="1600" dirty="0" smtClean="0">
                          <a:effectLst/>
                          <a:latin typeface="arial"/>
                        </a:rPr>
                      </a:br>
                      <a:r>
                        <a:rPr lang="en-US" sz="1600" dirty="0" smtClean="0">
                          <a:effectLst/>
                          <a:latin typeface="arial"/>
                        </a:rPr>
                        <a:t>Over Reaction to sudden movements and sounds</a:t>
                      </a:r>
                    </a:p>
                    <a:p>
                      <a:pPr marL="285750" indent="-285750">
                        <a:lnSpc>
                          <a:spcPct val="100000"/>
                        </a:lnSpc>
                        <a:buFont typeface="Arial" panose="020B0604020202020204" pitchFamily="34" charset="0"/>
                        <a:buChar char="•"/>
                      </a:pPr>
                      <a:r>
                        <a:rPr lang="en-US" sz="1600" dirty="0" smtClean="0">
                          <a:effectLst/>
                          <a:latin typeface="arial"/>
                        </a:rPr>
                        <a:t>Small</a:t>
                      </a:r>
                      <a:r>
                        <a:rPr lang="en-US" sz="1600" baseline="0" dirty="0" smtClean="0">
                          <a:effectLst/>
                          <a:latin typeface="arial"/>
                        </a:rPr>
                        <a:t> children </a:t>
                      </a:r>
                      <a:r>
                        <a:rPr lang="en-US" sz="1600" dirty="0" smtClean="0">
                          <a:effectLst/>
                          <a:latin typeface="arial"/>
                        </a:rPr>
                        <a:t>who do not follow the normal weight and learning curve (“Failure to thrive”)</a:t>
                      </a:r>
                      <a:endParaRPr lang="da-DK" sz="1600" dirty="0"/>
                    </a:p>
                  </a:txBody>
                  <a:tcPr>
                    <a:solidFill>
                      <a:schemeClr val="bg1">
                        <a:lumMod val="85000"/>
                      </a:schemeClr>
                    </a:solidFill>
                  </a:tcPr>
                </a:tc>
                <a:tc>
                  <a:txBody>
                    <a:bodyPr/>
                    <a:lstStyle/>
                    <a:p>
                      <a:pPr marL="342900" lvl="0" indent="-342900" fontAlgn="t">
                        <a:lnSpc>
                          <a:spcPct val="115000"/>
                        </a:lnSpc>
                        <a:spcAft>
                          <a:spcPts val="0"/>
                        </a:spcAft>
                        <a:buFont typeface="Times New Roman"/>
                        <a:buChar char="•"/>
                        <a:tabLst>
                          <a:tab pos="457200" algn="l"/>
                        </a:tabLst>
                      </a:pPr>
                      <a:r>
                        <a:rPr lang="da-DK" sz="1600" dirty="0" err="1" smtClean="0">
                          <a:solidFill>
                            <a:srgbClr val="222222"/>
                          </a:solidFill>
                          <a:effectLst/>
                          <a:latin typeface="+mn-lt"/>
                          <a:ea typeface="Times New Roman"/>
                          <a:cs typeface="Times New Roman"/>
                        </a:rPr>
                        <a:t>Sadness</a:t>
                      </a:r>
                      <a:endParaRPr lang="da-DK" sz="1400" dirty="0" smtClean="0">
                        <a:effectLst/>
                        <a:latin typeface="Calibri"/>
                        <a:ea typeface="Calibri"/>
                        <a:cs typeface="Times New Roman"/>
                      </a:endParaRPr>
                    </a:p>
                    <a:p>
                      <a:pPr marL="342900" lvl="0" indent="-342900" fontAlgn="t">
                        <a:lnSpc>
                          <a:spcPct val="115000"/>
                        </a:lnSpc>
                        <a:spcAft>
                          <a:spcPts val="0"/>
                        </a:spcAft>
                        <a:buFont typeface="Times New Roman"/>
                        <a:buChar char="•"/>
                        <a:tabLst>
                          <a:tab pos="457200" algn="l"/>
                        </a:tabLst>
                      </a:pPr>
                      <a:r>
                        <a:rPr lang="da-DK" sz="1600" dirty="0" smtClean="0">
                          <a:solidFill>
                            <a:srgbClr val="222222"/>
                          </a:solidFill>
                          <a:effectLst/>
                          <a:latin typeface="+mn-lt"/>
                          <a:ea typeface="Times New Roman"/>
                          <a:cs typeface="Times New Roman"/>
                        </a:rPr>
                        <a:t>Introversion</a:t>
                      </a:r>
                      <a:endParaRPr lang="da-DK" sz="1400" dirty="0" smtClean="0">
                        <a:effectLst/>
                        <a:latin typeface="Calibri"/>
                        <a:ea typeface="Calibri"/>
                        <a:cs typeface="Times New Roman"/>
                      </a:endParaRPr>
                    </a:p>
                    <a:p>
                      <a:pPr marL="342900" lvl="0" indent="-342900" fontAlgn="t">
                        <a:lnSpc>
                          <a:spcPct val="115000"/>
                        </a:lnSpc>
                        <a:spcAft>
                          <a:spcPts val="0"/>
                        </a:spcAft>
                        <a:buFont typeface="Times New Roman"/>
                        <a:buChar char="•"/>
                        <a:tabLst>
                          <a:tab pos="457200" algn="l"/>
                        </a:tabLst>
                      </a:pPr>
                      <a:r>
                        <a:rPr lang="da-DK" sz="1600" dirty="0" smtClean="0">
                          <a:solidFill>
                            <a:srgbClr val="222222"/>
                          </a:solidFill>
                          <a:effectLst/>
                          <a:latin typeface="+mn-lt"/>
                          <a:ea typeface="Times New Roman"/>
                          <a:cs typeface="Times New Roman"/>
                        </a:rPr>
                        <a:t>Isolation  </a:t>
                      </a:r>
                      <a:endParaRPr lang="da-DK" sz="1400" dirty="0" smtClean="0">
                        <a:effectLst/>
                        <a:latin typeface="Calibri"/>
                        <a:ea typeface="Calibri"/>
                        <a:cs typeface="Times New Roman"/>
                      </a:endParaRPr>
                    </a:p>
                    <a:p>
                      <a:pPr marL="342900" lvl="0" indent="-342900" fontAlgn="t">
                        <a:lnSpc>
                          <a:spcPct val="115000"/>
                        </a:lnSpc>
                        <a:spcAft>
                          <a:spcPts val="0"/>
                        </a:spcAft>
                        <a:buFont typeface="Times New Roman"/>
                        <a:buChar char="•"/>
                        <a:tabLst>
                          <a:tab pos="457200" algn="l"/>
                        </a:tabLst>
                      </a:pPr>
                      <a:r>
                        <a:rPr lang="en-US" sz="1600" dirty="0" smtClean="0">
                          <a:solidFill>
                            <a:srgbClr val="222222"/>
                          </a:solidFill>
                          <a:effectLst/>
                          <a:latin typeface="+mn-lt"/>
                          <a:ea typeface="Times New Roman"/>
                          <a:cs typeface="Times New Roman"/>
                        </a:rPr>
                        <a:t>Uncertain</a:t>
                      </a:r>
                      <a:r>
                        <a:rPr lang="da-DK" sz="1600" dirty="0" smtClean="0">
                          <a:solidFill>
                            <a:srgbClr val="222222"/>
                          </a:solidFill>
                          <a:effectLst/>
                          <a:latin typeface="+mn-lt"/>
                          <a:ea typeface="Times New Roman"/>
                          <a:cs typeface="Times New Roman"/>
                        </a:rPr>
                        <a:t> </a:t>
                      </a:r>
                      <a:r>
                        <a:rPr lang="da-DK" sz="1600" dirty="0" err="1" smtClean="0">
                          <a:solidFill>
                            <a:srgbClr val="222222"/>
                          </a:solidFill>
                          <a:effectLst/>
                          <a:latin typeface="+mn-lt"/>
                          <a:ea typeface="Times New Roman"/>
                          <a:cs typeface="Times New Roman"/>
                        </a:rPr>
                        <a:t>affiliation</a:t>
                      </a:r>
                      <a:endParaRPr lang="da-DK" sz="1400" dirty="0" smtClean="0">
                        <a:effectLst/>
                        <a:latin typeface="Calibri"/>
                        <a:ea typeface="Calibri"/>
                        <a:cs typeface="Times New Roman"/>
                      </a:endParaRPr>
                    </a:p>
                    <a:p>
                      <a:pPr marL="342900" lvl="0" indent="-342900" fontAlgn="t">
                        <a:lnSpc>
                          <a:spcPct val="115000"/>
                        </a:lnSpc>
                        <a:spcAft>
                          <a:spcPts val="0"/>
                        </a:spcAft>
                        <a:buFont typeface="Times New Roman"/>
                        <a:buChar char="•"/>
                        <a:tabLst>
                          <a:tab pos="457200" algn="l"/>
                        </a:tabLst>
                      </a:pPr>
                      <a:r>
                        <a:rPr lang="da-DK" sz="1600" dirty="0" smtClean="0">
                          <a:solidFill>
                            <a:srgbClr val="222222"/>
                          </a:solidFill>
                          <a:effectLst/>
                          <a:latin typeface="+mn-lt"/>
                          <a:ea typeface="Times New Roman"/>
                          <a:cs typeface="Times New Roman"/>
                        </a:rPr>
                        <a:t>Distrust of </a:t>
                      </a:r>
                      <a:r>
                        <a:rPr lang="da-DK" sz="1600" dirty="0" err="1" smtClean="0">
                          <a:solidFill>
                            <a:srgbClr val="222222"/>
                          </a:solidFill>
                          <a:effectLst/>
                          <a:latin typeface="+mn-lt"/>
                          <a:ea typeface="Times New Roman"/>
                          <a:cs typeface="Times New Roman"/>
                        </a:rPr>
                        <a:t>adults</a:t>
                      </a:r>
                      <a:endParaRPr lang="da-DK" sz="1400" dirty="0" smtClean="0">
                        <a:effectLst/>
                        <a:latin typeface="Calibri"/>
                        <a:ea typeface="Calibri"/>
                        <a:cs typeface="Times New Roman"/>
                      </a:endParaRPr>
                    </a:p>
                    <a:p>
                      <a:pPr marL="342900" lvl="0" indent="-342900" fontAlgn="t">
                        <a:lnSpc>
                          <a:spcPct val="115000"/>
                        </a:lnSpc>
                        <a:spcAft>
                          <a:spcPts val="0"/>
                        </a:spcAft>
                        <a:buFont typeface="Times New Roman"/>
                        <a:buChar char="•"/>
                        <a:tabLst>
                          <a:tab pos="457200" algn="l"/>
                        </a:tabLst>
                      </a:pPr>
                      <a:r>
                        <a:rPr lang="da-DK" sz="1600" dirty="0" smtClean="0">
                          <a:solidFill>
                            <a:srgbClr val="222222"/>
                          </a:solidFill>
                          <a:effectLst/>
                          <a:latin typeface="+mn-lt"/>
                          <a:ea typeface="Times New Roman"/>
                          <a:cs typeface="Times New Roman"/>
                        </a:rPr>
                        <a:t>Dissociation</a:t>
                      </a:r>
                      <a:endParaRPr lang="da-DK" sz="1400" dirty="0" smtClean="0">
                        <a:effectLst/>
                        <a:latin typeface="Calibri"/>
                        <a:ea typeface="Calibri"/>
                        <a:cs typeface="Times New Roman"/>
                      </a:endParaRPr>
                    </a:p>
                    <a:p>
                      <a:pPr marL="342900" lvl="0" indent="-342900" fontAlgn="t">
                        <a:lnSpc>
                          <a:spcPct val="115000"/>
                        </a:lnSpc>
                        <a:spcAft>
                          <a:spcPts val="0"/>
                        </a:spcAft>
                        <a:buFont typeface="Times New Roman"/>
                        <a:buChar char="•"/>
                        <a:tabLst>
                          <a:tab pos="457200" algn="l"/>
                        </a:tabLst>
                      </a:pPr>
                      <a:r>
                        <a:rPr lang="da-DK" sz="1600" dirty="0" smtClean="0">
                          <a:solidFill>
                            <a:srgbClr val="222222"/>
                          </a:solidFill>
                          <a:effectLst/>
                          <a:latin typeface="+mn-lt"/>
                          <a:ea typeface="Times New Roman"/>
                          <a:cs typeface="Times New Roman"/>
                        </a:rPr>
                        <a:t>Low </a:t>
                      </a:r>
                      <a:r>
                        <a:rPr lang="da-DK" sz="1600" dirty="0" err="1" smtClean="0">
                          <a:solidFill>
                            <a:srgbClr val="222222"/>
                          </a:solidFill>
                          <a:effectLst/>
                          <a:latin typeface="+mn-lt"/>
                          <a:ea typeface="Times New Roman"/>
                          <a:cs typeface="Times New Roman"/>
                        </a:rPr>
                        <a:t>self-esteem</a:t>
                      </a:r>
                      <a:endParaRPr lang="da-DK" sz="1400" dirty="0" smtClean="0">
                        <a:effectLst/>
                        <a:latin typeface="Calibri"/>
                        <a:ea typeface="Calibri"/>
                        <a:cs typeface="Times New Roman"/>
                      </a:endParaRPr>
                    </a:p>
                    <a:p>
                      <a:pPr marL="342900" lvl="0" indent="-342900" fontAlgn="t">
                        <a:lnSpc>
                          <a:spcPct val="115000"/>
                        </a:lnSpc>
                        <a:spcAft>
                          <a:spcPts val="0"/>
                        </a:spcAft>
                        <a:buFont typeface="Times New Roman"/>
                        <a:buChar char="•"/>
                        <a:tabLst>
                          <a:tab pos="457200" algn="l"/>
                        </a:tabLst>
                      </a:pPr>
                      <a:r>
                        <a:rPr lang="da-DK" sz="1600" dirty="0" err="1" smtClean="0">
                          <a:solidFill>
                            <a:srgbClr val="222222"/>
                          </a:solidFill>
                          <a:effectLst/>
                          <a:latin typeface="+mn-lt"/>
                          <a:ea typeface="Times New Roman"/>
                          <a:cs typeface="Times New Roman"/>
                        </a:rPr>
                        <a:t>Helplessness</a:t>
                      </a:r>
                      <a:r>
                        <a:rPr lang="da-DK" sz="1600" dirty="0" smtClean="0">
                          <a:solidFill>
                            <a:srgbClr val="222222"/>
                          </a:solidFill>
                          <a:effectLst/>
                          <a:latin typeface="+mn-lt"/>
                          <a:ea typeface="Times New Roman"/>
                          <a:cs typeface="Times New Roman"/>
                        </a:rPr>
                        <a:t>, </a:t>
                      </a:r>
                      <a:r>
                        <a:rPr lang="da-DK" sz="1600" dirty="0" err="1" smtClean="0">
                          <a:solidFill>
                            <a:srgbClr val="222222"/>
                          </a:solidFill>
                          <a:effectLst/>
                          <a:latin typeface="+mn-lt"/>
                          <a:ea typeface="Times New Roman"/>
                          <a:cs typeface="Times New Roman"/>
                        </a:rPr>
                        <a:t>powerlessness</a:t>
                      </a:r>
                      <a:endParaRPr lang="da-DK" sz="1400" dirty="0" smtClean="0">
                        <a:effectLst/>
                        <a:latin typeface="Calibri"/>
                        <a:ea typeface="Calibri"/>
                        <a:cs typeface="Times New Roman"/>
                      </a:endParaRPr>
                    </a:p>
                    <a:p>
                      <a:pPr marL="342900" lvl="0" indent="-342900" fontAlgn="t">
                        <a:lnSpc>
                          <a:spcPct val="115000"/>
                        </a:lnSpc>
                        <a:spcAft>
                          <a:spcPts val="0"/>
                        </a:spcAft>
                        <a:buFont typeface="Times New Roman"/>
                        <a:buChar char="•"/>
                        <a:tabLst>
                          <a:tab pos="457200" algn="l"/>
                        </a:tabLst>
                      </a:pPr>
                      <a:r>
                        <a:rPr lang="da-DK" sz="1600" dirty="0" smtClean="0">
                          <a:solidFill>
                            <a:srgbClr val="222222"/>
                          </a:solidFill>
                          <a:effectLst/>
                          <a:latin typeface="+mn-lt"/>
                          <a:ea typeface="Times New Roman"/>
                          <a:cs typeface="Times New Roman"/>
                        </a:rPr>
                        <a:t>Depression</a:t>
                      </a:r>
                      <a:endParaRPr lang="da-DK" sz="1400" dirty="0" smtClean="0">
                        <a:effectLst/>
                        <a:latin typeface="Calibri"/>
                        <a:ea typeface="Calibri"/>
                        <a:cs typeface="Times New Roman"/>
                      </a:endParaRPr>
                    </a:p>
                    <a:p>
                      <a:pPr marL="342900" lvl="0" indent="-342900" fontAlgn="t">
                        <a:lnSpc>
                          <a:spcPct val="115000"/>
                        </a:lnSpc>
                        <a:spcAft>
                          <a:spcPts val="0"/>
                        </a:spcAft>
                        <a:buFont typeface="Times New Roman"/>
                        <a:buChar char="•"/>
                        <a:tabLst>
                          <a:tab pos="457200" algn="l"/>
                        </a:tabLst>
                      </a:pPr>
                      <a:r>
                        <a:rPr lang="da-DK" sz="1600" dirty="0" err="1" smtClean="0">
                          <a:solidFill>
                            <a:srgbClr val="222222"/>
                          </a:solidFill>
                          <a:effectLst/>
                          <a:latin typeface="+mn-lt"/>
                          <a:ea typeface="Times New Roman"/>
                          <a:cs typeface="Times New Roman"/>
                        </a:rPr>
                        <a:t>Anxiety</a:t>
                      </a:r>
                      <a:endParaRPr lang="da-DK" sz="1400" dirty="0" smtClean="0">
                        <a:effectLst/>
                        <a:latin typeface="Calibri"/>
                        <a:ea typeface="Calibri"/>
                        <a:cs typeface="Times New Roman"/>
                      </a:endParaRPr>
                    </a:p>
                    <a:p>
                      <a:pPr marL="342900" lvl="0" indent="-342900" fontAlgn="t">
                        <a:lnSpc>
                          <a:spcPct val="115000"/>
                        </a:lnSpc>
                        <a:spcAft>
                          <a:spcPts val="0"/>
                        </a:spcAft>
                        <a:buFont typeface="Times New Roman"/>
                        <a:buChar char="•"/>
                        <a:tabLst>
                          <a:tab pos="457200" algn="l"/>
                        </a:tabLst>
                      </a:pPr>
                      <a:r>
                        <a:rPr lang="da-DK" sz="1600" dirty="0" err="1" smtClean="0">
                          <a:solidFill>
                            <a:srgbClr val="222222"/>
                          </a:solidFill>
                          <a:effectLst/>
                          <a:latin typeface="+mn-lt"/>
                          <a:ea typeface="Times New Roman"/>
                          <a:cs typeface="Times New Roman"/>
                        </a:rPr>
                        <a:t>Inability</a:t>
                      </a:r>
                      <a:r>
                        <a:rPr lang="da-DK" sz="1600" dirty="0" smtClean="0">
                          <a:solidFill>
                            <a:srgbClr val="222222"/>
                          </a:solidFill>
                          <a:effectLst/>
                          <a:latin typeface="+mn-lt"/>
                          <a:ea typeface="Times New Roman"/>
                          <a:cs typeface="Times New Roman"/>
                        </a:rPr>
                        <a:t> to break </a:t>
                      </a:r>
                      <a:r>
                        <a:rPr lang="da-DK" sz="1600" dirty="0" err="1" smtClean="0">
                          <a:solidFill>
                            <a:srgbClr val="222222"/>
                          </a:solidFill>
                          <a:effectLst/>
                          <a:latin typeface="+mn-lt"/>
                          <a:ea typeface="Times New Roman"/>
                          <a:cs typeface="Times New Roman"/>
                        </a:rPr>
                        <a:t>away</a:t>
                      </a:r>
                      <a:r>
                        <a:rPr lang="da-DK" sz="1600" dirty="0" smtClean="0">
                          <a:solidFill>
                            <a:srgbClr val="222222"/>
                          </a:solidFill>
                          <a:effectLst/>
                          <a:latin typeface="+mn-lt"/>
                          <a:ea typeface="Times New Roman"/>
                          <a:cs typeface="Times New Roman"/>
                        </a:rPr>
                        <a:t> from </a:t>
                      </a:r>
                      <a:r>
                        <a:rPr lang="da-DK" sz="1600" dirty="0" err="1" smtClean="0">
                          <a:solidFill>
                            <a:srgbClr val="222222"/>
                          </a:solidFill>
                          <a:effectLst/>
                          <a:latin typeface="+mn-lt"/>
                          <a:ea typeface="Times New Roman"/>
                          <a:cs typeface="Times New Roman"/>
                        </a:rPr>
                        <a:t>parents</a:t>
                      </a:r>
                      <a:r>
                        <a:rPr lang="da-DK" sz="1600" dirty="0" smtClean="0">
                          <a:solidFill>
                            <a:srgbClr val="222222"/>
                          </a:solidFill>
                          <a:effectLst/>
                          <a:latin typeface="+mn-lt"/>
                          <a:ea typeface="Times New Roman"/>
                          <a:cs typeface="Times New Roman"/>
                        </a:rPr>
                        <a:t> / </a:t>
                      </a:r>
                      <a:r>
                        <a:rPr lang="da-DK" sz="1600" dirty="0" err="1" smtClean="0">
                          <a:solidFill>
                            <a:srgbClr val="222222"/>
                          </a:solidFill>
                          <a:effectLst/>
                          <a:latin typeface="+mn-lt"/>
                          <a:ea typeface="Times New Roman"/>
                          <a:cs typeface="Times New Roman"/>
                        </a:rPr>
                        <a:t>detaches</a:t>
                      </a:r>
                      <a:r>
                        <a:rPr lang="da-DK" sz="1600" dirty="0" smtClean="0">
                          <a:solidFill>
                            <a:srgbClr val="222222"/>
                          </a:solidFill>
                          <a:effectLst/>
                          <a:latin typeface="+mn-lt"/>
                          <a:ea typeface="Times New Roman"/>
                          <a:cs typeface="Times New Roman"/>
                        </a:rPr>
                        <a:t> </a:t>
                      </a:r>
                      <a:r>
                        <a:rPr lang="da-DK" sz="1600" dirty="0" err="1" smtClean="0">
                          <a:solidFill>
                            <a:srgbClr val="222222"/>
                          </a:solidFill>
                          <a:effectLst/>
                          <a:latin typeface="+mn-lt"/>
                          <a:ea typeface="Times New Roman"/>
                          <a:cs typeface="Times New Roman"/>
                        </a:rPr>
                        <a:t>too</a:t>
                      </a:r>
                      <a:r>
                        <a:rPr lang="da-DK" sz="1600" dirty="0" smtClean="0">
                          <a:solidFill>
                            <a:srgbClr val="222222"/>
                          </a:solidFill>
                          <a:effectLst/>
                          <a:latin typeface="+mn-lt"/>
                          <a:ea typeface="Times New Roman"/>
                          <a:cs typeface="Times New Roman"/>
                        </a:rPr>
                        <a:t> </a:t>
                      </a:r>
                      <a:r>
                        <a:rPr lang="da-DK" sz="1600" dirty="0" err="1" smtClean="0">
                          <a:solidFill>
                            <a:srgbClr val="222222"/>
                          </a:solidFill>
                          <a:effectLst/>
                          <a:latin typeface="+mn-lt"/>
                          <a:ea typeface="Times New Roman"/>
                          <a:cs typeface="Times New Roman"/>
                        </a:rPr>
                        <a:t>quickly</a:t>
                      </a:r>
                      <a:endParaRPr lang="da-DK" sz="1400" dirty="0">
                        <a:effectLst/>
                        <a:latin typeface="Calibri"/>
                        <a:ea typeface="Calibri"/>
                        <a:cs typeface="Times New Roman"/>
                      </a:endParaRPr>
                    </a:p>
                  </a:txBody>
                  <a:tcPr>
                    <a:solidFill>
                      <a:schemeClr val="bg1">
                        <a:lumMod val="85000"/>
                      </a:schemeClr>
                    </a:solidFill>
                  </a:tcPr>
                </a:tc>
                <a:tc>
                  <a:txBody>
                    <a:bodyPr/>
                    <a:lstStyle/>
                    <a:p>
                      <a:pPr marL="342900" lvl="0" indent="-342900" fontAlgn="t">
                        <a:lnSpc>
                          <a:spcPct val="115000"/>
                        </a:lnSpc>
                        <a:spcAft>
                          <a:spcPts val="0"/>
                        </a:spcAft>
                        <a:buFont typeface="Times New Roman"/>
                        <a:buChar char="•"/>
                        <a:tabLst>
                          <a:tab pos="457200" algn="l"/>
                        </a:tabLst>
                      </a:pPr>
                      <a:r>
                        <a:rPr lang="da-DK" sz="1600" dirty="0" err="1" smtClean="0">
                          <a:solidFill>
                            <a:srgbClr val="222222"/>
                          </a:solidFill>
                          <a:effectLst/>
                          <a:latin typeface="+mn-lt"/>
                          <a:ea typeface="Times New Roman"/>
                          <a:cs typeface="Times New Roman"/>
                        </a:rPr>
                        <a:t>Difficulties</a:t>
                      </a:r>
                      <a:r>
                        <a:rPr lang="da-DK" sz="1600" dirty="0" smtClean="0">
                          <a:solidFill>
                            <a:srgbClr val="222222"/>
                          </a:solidFill>
                          <a:effectLst/>
                          <a:latin typeface="+mn-lt"/>
                          <a:ea typeface="Times New Roman"/>
                          <a:cs typeface="Times New Roman"/>
                        </a:rPr>
                        <a:t> in handling </a:t>
                      </a:r>
                      <a:r>
                        <a:rPr lang="da-DK" sz="1600" dirty="0" err="1" smtClean="0">
                          <a:solidFill>
                            <a:srgbClr val="222222"/>
                          </a:solidFill>
                          <a:effectLst/>
                          <a:latin typeface="+mn-lt"/>
                          <a:ea typeface="Times New Roman"/>
                          <a:cs typeface="Times New Roman"/>
                        </a:rPr>
                        <a:t>conflicts</a:t>
                      </a:r>
                      <a:r>
                        <a:rPr lang="da-DK" sz="1600" dirty="0" smtClean="0">
                          <a:solidFill>
                            <a:srgbClr val="222222"/>
                          </a:solidFill>
                          <a:effectLst/>
                          <a:latin typeface="+mn-lt"/>
                          <a:ea typeface="Times New Roman"/>
                          <a:cs typeface="Times New Roman"/>
                        </a:rPr>
                        <a:t> and passions</a:t>
                      </a:r>
                      <a:endParaRPr lang="da-DK" sz="1400" dirty="0" smtClean="0">
                        <a:effectLst/>
                        <a:latin typeface="Calibri"/>
                        <a:ea typeface="Calibri"/>
                        <a:cs typeface="Times New Roman"/>
                      </a:endParaRPr>
                    </a:p>
                    <a:p>
                      <a:pPr marL="342900" lvl="0" indent="-342900" fontAlgn="t">
                        <a:lnSpc>
                          <a:spcPct val="115000"/>
                        </a:lnSpc>
                        <a:spcAft>
                          <a:spcPts val="0"/>
                        </a:spcAft>
                        <a:buFont typeface="Times New Roman"/>
                        <a:buChar char="•"/>
                        <a:tabLst>
                          <a:tab pos="457200" algn="l"/>
                        </a:tabLst>
                      </a:pPr>
                      <a:r>
                        <a:rPr lang="da-DK" sz="1600" dirty="0" err="1" smtClean="0">
                          <a:solidFill>
                            <a:srgbClr val="222222"/>
                          </a:solidFill>
                          <a:effectLst/>
                          <a:latin typeface="+mn-lt"/>
                          <a:ea typeface="Times New Roman"/>
                          <a:cs typeface="Times New Roman"/>
                        </a:rPr>
                        <a:t>Acting</a:t>
                      </a:r>
                      <a:r>
                        <a:rPr lang="da-DK" sz="1600" dirty="0" smtClean="0">
                          <a:solidFill>
                            <a:srgbClr val="222222"/>
                          </a:solidFill>
                          <a:effectLst/>
                          <a:latin typeface="+mn-lt"/>
                          <a:ea typeface="Times New Roman"/>
                          <a:cs typeface="Times New Roman"/>
                        </a:rPr>
                        <a:t> out, aggressive </a:t>
                      </a:r>
                      <a:r>
                        <a:rPr lang="da-DK" sz="1600" dirty="0" err="1" smtClean="0">
                          <a:solidFill>
                            <a:srgbClr val="222222"/>
                          </a:solidFill>
                          <a:effectLst/>
                          <a:latin typeface="+mn-lt"/>
                          <a:ea typeface="Times New Roman"/>
                          <a:cs typeface="Times New Roman"/>
                        </a:rPr>
                        <a:t>behavior</a:t>
                      </a:r>
                      <a:endParaRPr lang="da-DK" sz="1400" dirty="0" smtClean="0">
                        <a:effectLst/>
                        <a:latin typeface="Calibri"/>
                        <a:ea typeface="Calibri"/>
                        <a:cs typeface="Times New Roman"/>
                      </a:endParaRPr>
                    </a:p>
                    <a:p>
                      <a:pPr marL="342900" lvl="0" indent="-342900" fontAlgn="t">
                        <a:lnSpc>
                          <a:spcPct val="115000"/>
                        </a:lnSpc>
                        <a:spcAft>
                          <a:spcPts val="0"/>
                        </a:spcAft>
                        <a:buFont typeface="Times New Roman"/>
                        <a:buChar char="•"/>
                        <a:tabLst>
                          <a:tab pos="457200" algn="l"/>
                        </a:tabLst>
                      </a:pPr>
                      <a:r>
                        <a:rPr lang="da-DK" sz="1600" dirty="0" err="1" smtClean="0">
                          <a:solidFill>
                            <a:srgbClr val="222222"/>
                          </a:solidFill>
                          <a:effectLst/>
                          <a:latin typeface="+mn-lt"/>
                          <a:ea typeface="Times New Roman"/>
                          <a:cs typeface="Times New Roman"/>
                        </a:rPr>
                        <a:t>Inward</a:t>
                      </a:r>
                      <a:r>
                        <a:rPr lang="da-DK" sz="1600" dirty="0" smtClean="0">
                          <a:solidFill>
                            <a:srgbClr val="222222"/>
                          </a:solidFill>
                          <a:effectLst/>
                          <a:latin typeface="+mn-lt"/>
                          <a:ea typeface="Times New Roman"/>
                          <a:cs typeface="Times New Roman"/>
                        </a:rPr>
                        <a:t> </a:t>
                      </a:r>
                      <a:r>
                        <a:rPr lang="da-DK" sz="1600" dirty="0" err="1" smtClean="0">
                          <a:solidFill>
                            <a:srgbClr val="222222"/>
                          </a:solidFill>
                          <a:effectLst/>
                          <a:latin typeface="+mn-lt"/>
                          <a:ea typeface="Times New Roman"/>
                          <a:cs typeface="Times New Roman"/>
                        </a:rPr>
                        <a:t>responsive</a:t>
                      </a:r>
                      <a:r>
                        <a:rPr lang="da-DK" sz="1600" dirty="0" smtClean="0">
                          <a:solidFill>
                            <a:srgbClr val="222222"/>
                          </a:solidFill>
                          <a:effectLst/>
                          <a:latin typeface="+mn-lt"/>
                          <a:ea typeface="Times New Roman"/>
                          <a:cs typeface="Times New Roman"/>
                        </a:rPr>
                        <a:t> </a:t>
                      </a:r>
                      <a:r>
                        <a:rPr lang="da-DK" sz="1600" dirty="0" err="1" smtClean="0">
                          <a:solidFill>
                            <a:srgbClr val="222222"/>
                          </a:solidFill>
                          <a:effectLst/>
                          <a:latin typeface="+mn-lt"/>
                          <a:ea typeface="Times New Roman"/>
                          <a:cs typeface="Times New Roman"/>
                        </a:rPr>
                        <a:t>withdraw</a:t>
                      </a:r>
                      <a:r>
                        <a:rPr lang="da-DK" sz="1600" dirty="0" smtClean="0">
                          <a:solidFill>
                            <a:srgbClr val="222222"/>
                          </a:solidFill>
                          <a:effectLst/>
                          <a:latin typeface="+mn-lt"/>
                          <a:ea typeface="Times New Roman"/>
                          <a:cs typeface="Times New Roman"/>
                        </a:rPr>
                        <a:t> from social </a:t>
                      </a:r>
                      <a:r>
                        <a:rPr lang="da-DK" sz="1600" dirty="0" err="1" smtClean="0">
                          <a:solidFill>
                            <a:srgbClr val="222222"/>
                          </a:solidFill>
                          <a:effectLst/>
                          <a:latin typeface="+mn-lt"/>
                          <a:ea typeface="Times New Roman"/>
                          <a:cs typeface="Times New Roman"/>
                        </a:rPr>
                        <a:t>relationships</a:t>
                      </a:r>
                      <a:endParaRPr lang="da-DK" sz="1400" dirty="0" smtClean="0">
                        <a:effectLst/>
                        <a:latin typeface="Calibri"/>
                        <a:ea typeface="Calibri"/>
                        <a:cs typeface="Times New Roman"/>
                      </a:endParaRPr>
                    </a:p>
                    <a:p>
                      <a:pPr marL="342900" lvl="0" indent="-342900" fontAlgn="t">
                        <a:lnSpc>
                          <a:spcPct val="115000"/>
                        </a:lnSpc>
                        <a:spcAft>
                          <a:spcPts val="0"/>
                        </a:spcAft>
                        <a:buFont typeface="Times New Roman"/>
                        <a:buChar char="•"/>
                        <a:tabLst>
                          <a:tab pos="457200" algn="l"/>
                        </a:tabLst>
                      </a:pPr>
                      <a:r>
                        <a:rPr lang="da-DK" sz="1600" dirty="0" err="1" smtClean="0">
                          <a:solidFill>
                            <a:srgbClr val="222222"/>
                          </a:solidFill>
                          <a:effectLst/>
                          <a:latin typeface="+mn-lt"/>
                          <a:ea typeface="Times New Roman"/>
                          <a:cs typeface="Times New Roman"/>
                        </a:rPr>
                        <a:t>Attire</a:t>
                      </a:r>
                      <a:r>
                        <a:rPr lang="da-DK" sz="1600" dirty="0" smtClean="0">
                          <a:solidFill>
                            <a:srgbClr val="222222"/>
                          </a:solidFill>
                          <a:effectLst/>
                          <a:latin typeface="+mn-lt"/>
                          <a:ea typeface="Times New Roman"/>
                          <a:cs typeface="Times New Roman"/>
                        </a:rPr>
                        <a:t> - </a:t>
                      </a:r>
                      <a:r>
                        <a:rPr lang="da-DK" sz="1600" dirty="0" err="1" smtClean="0">
                          <a:solidFill>
                            <a:srgbClr val="222222"/>
                          </a:solidFill>
                          <a:effectLst/>
                          <a:latin typeface="+mn-lt"/>
                          <a:ea typeface="Times New Roman"/>
                          <a:cs typeface="Times New Roman"/>
                        </a:rPr>
                        <a:t>hide</a:t>
                      </a:r>
                      <a:r>
                        <a:rPr lang="da-DK" sz="1600" dirty="0" smtClean="0">
                          <a:solidFill>
                            <a:srgbClr val="222222"/>
                          </a:solidFill>
                          <a:effectLst/>
                          <a:latin typeface="+mn-lt"/>
                          <a:ea typeface="Times New Roman"/>
                          <a:cs typeface="Times New Roman"/>
                        </a:rPr>
                        <a:t> </a:t>
                      </a:r>
                      <a:r>
                        <a:rPr lang="da-DK" sz="1600" dirty="0" err="1" smtClean="0">
                          <a:solidFill>
                            <a:srgbClr val="222222"/>
                          </a:solidFill>
                          <a:effectLst/>
                          <a:latin typeface="+mn-lt"/>
                          <a:ea typeface="Times New Roman"/>
                          <a:cs typeface="Times New Roman"/>
                        </a:rPr>
                        <a:t>bruises</a:t>
                      </a:r>
                      <a:endParaRPr lang="da-DK" sz="1400" dirty="0" smtClean="0">
                        <a:effectLst/>
                        <a:latin typeface="Calibri"/>
                        <a:ea typeface="Calibri"/>
                        <a:cs typeface="Times New Roman"/>
                      </a:endParaRPr>
                    </a:p>
                    <a:p>
                      <a:pPr marL="342900" lvl="0" indent="-342900" fontAlgn="t">
                        <a:lnSpc>
                          <a:spcPct val="115000"/>
                        </a:lnSpc>
                        <a:spcAft>
                          <a:spcPts val="0"/>
                        </a:spcAft>
                        <a:buFont typeface="Times New Roman"/>
                        <a:buChar char="•"/>
                        <a:tabLst>
                          <a:tab pos="457200" algn="l"/>
                        </a:tabLst>
                      </a:pPr>
                      <a:r>
                        <a:rPr lang="da-DK" sz="1600" dirty="0" smtClean="0">
                          <a:solidFill>
                            <a:srgbClr val="222222"/>
                          </a:solidFill>
                          <a:effectLst/>
                          <a:latin typeface="+mn-lt"/>
                          <a:ea typeface="Times New Roman"/>
                          <a:cs typeface="Times New Roman"/>
                        </a:rPr>
                        <a:t>Too </a:t>
                      </a:r>
                      <a:r>
                        <a:rPr lang="da-DK" sz="1600" dirty="0" err="1" smtClean="0">
                          <a:solidFill>
                            <a:srgbClr val="222222"/>
                          </a:solidFill>
                          <a:effectLst/>
                          <a:latin typeface="+mn-lt"/>
                          <a:ea typeface="Times New Roman"/>
                          <a:cs typeface="Times New Roman"/>
                        </a:rPr>
                        <a:t>adapted</a:t>
                      </a:r>
                      <a:endParaRPr lang="da-DK" sz="1400" dirty="0" smtClean="0">
                        <a:effectLst/>
                        <a:latin typeface="Calibri"/>
                        <a:ea typeface="Calibri"/>
                        <a:cs typeface="Times New Roman"/>
                      </a:endParaRPr>
                    </a:p>
                    <a:p>
                      <a:pPr marL="342900" lvl="0" indent="-342900" fontAlgn="t">
                        <a:lnSpc>
                          <a:spcPct val="115000"/>
                        </a:lnSpc>
                        <a:spcAft>
                          <a:spcPts val="0"/>
                        </a:spcAft>
                        <a:buFont typeface="Times New Roman"/>
                        <a:buChar char="•"/>
                        <a:tabLst>
                          <a:tab pos="457200" algn="l"/>
                        </a:tabLst>
                      </a:pPr>
                      <a:r>
                        <a:rPr lang="da-DK" sz="1600" dirty="0" smtClean="0">
                          <a:solidFill>
                            <a:srgbClr val="222222"/>
                          </a:solidFill>
                          <a:effectLst/>
                          <a:latin typeface="+mn-lt"/>
                          <a:ea typeface="Times New Roman"/>
                          <a:cs typeface="Times New Roman"/>
                        </a:rPr>
                        <a:t>"Small </a:t>
                      </a:r>
                      <a:r>
                        <a:rPr lang="da-DK" sz="1600" dirty="0" err="1" smtClean="0">
                          <a:solidFill>
                            <a:srgbClr val="222222"/>
                          </a:solidFill>
                          <a:effectLst/>
                          <a:latin typeface="+mn-lt"/>
                          <a:ea typeface="Times New Roman"/>
                          <a:cs typeface="Times New Roman"/>
                        </a:rPr>
                        <a:t>adults</a:t>
                      </a:r>
                      <a:r>
                        <a:rPr lang="da-DK" sz="1600" dirty="0" smtClean="0">
                          <a:solidFill>
                            <a:srgbClr val="222222"/>
                          </a:solidFill>
                          <a:effectLst/>
                          <a:latin typeface="+mn-lt"/>
                          <a:ea typeface="Times New Roman"/>
                          <a:cs typeface="Times New Roman"/>
                        </a:rPr>
                        <a:t>"</a:t>
                      </a:r>
                      <a:endParaRPr lang="da-DK" sz="1400" dirty="0" smtClean="0">
                        <a:effectLst/>
                        <a:latin typeface="Calibri"/>
                        <a:ea typeface="Calibri"/>
                        <a:cs typeface="Times New Roman"/>
                      </a:endParaRPr>
                    </a:p>
                    <a:p>
                      <a:pPr marL="342900" lvl="0" indent="-342900" fontAlgn="t">
                        <a:lnSpc>
                          <a:spcPct val="115000"/>
                        </a:lnSpc>
                        <a:spcAft>
                          <a:spcPts val="0"/>
                        </a:spcAft>
                        <a:buFont typeface="Times New Roman"/>
                        <a:buChar char="•"/>
                        <a:tabLst>
                          <a:tab pos="457200" algn="l"/>
                        </a:tabLst>
                      </a:pPr>
                      <a:r>
                        <a:rPr lang="da-DK" sz="1600" dirty="0" err="1" smtClean="0">
                          <a:solidFill>
                            <a:srgbClr val="222222"/>
                          </a:solidFill>
                          <a:effectLst/>
                          <a:latin typeface="+mn-lt"/>
                          <a:ea typeface="Times New Roman"/>
                          <a:cs typeface="Times New Roman"/>
                        </a:rPr>
                        <a:t>Difficulty</a:t>
                      </a:r>
                      <a:r>
                        <a:rPr lang="da-DK" sz="1600" dirty="0" smtClean="0">
                          <a:solidFill>
                            <a:srgbClr val="222222"/>
                          </a:solidFill>
                          <a:effectLst/>
                          <a:latin typeface="+mn-lt"/>
                          <a:ea typeface="Times New Roman"/>
                          <a:cs typeface="Times New Roman"/>
                        </a:rPr>
                        <a:t> </a:t>
                      </a:r>
                      <a:r>
                        <a:rPr lang="da-DK" sz="1600" dirty="0" err="1" smtClean="0">
                          <a:solidFill>
                            <a:srgbClr val="222222"/>
                          </a:solidFill>
                          <a:effectLst/>
                          <a:latin typeface="+mn-lt"/>
                          <a:ea typeface="Times New Roman"/>
                          <a:cs typeface="Times New Roman"/>
                        </a:rPr>
                        <a:t>concentrating</a:t>
                      </a:r>
                      <a:endParaRPr lang="da-DK" sz="1400" dirty="0" smtClean="0">
                        <a:effectLst/>
                        <a:latin typeface="Calibri"/>
                        <a:ea typeface="Calibri"/>
                        <a:cs typeface="Times New Roman"/>
                      </a:endParaRPr>
                    </a:p>
                    <a:p>
                      <a:pPr marL="342900" lvl="0" indent="-342900" fontAlgn="t">
                        <a:lnSpc>
                          <a:spcPct val="115000"/>
                        </a:lnSpc>
                        <a:spcAft>
                          <a:spcPts val="0"/>
                        </a:spcAft>
                        <a:buFont typeface="Times New Roman"/>
                        <a:buChar char="•"/>
                        <a:tabLst>
                          <a:tab pos="457200" algn="l"/>
                        </a:tabLst>
                      </a:pPr>
                      <a:r>
                        <a:rPr lang="da-DK" sz="1600" dirty="0" smtClean="0">
                          <a:solidFill>
                            <a:srgbClr val="222222"/>
                          </a:solidFill>
                          <a:effectLst/>
                          <a:latin typeface="+mn-lt"/>
                          <a:ea typeface="Times New Roman"/>
                          <a:cs typeface="Times New Roman"/>
                        </a:rPr>
                        <a:t>Learning </a:t>
                      </a:r>
                      <a:r>
                        <a:rPr lang="da-DK" sz="1600" dirty="0" err="1" smtClean="0">
                          <a:solidFill>
                            <a:srgbClr val="222222"/>
                          </a:solidFill>
                          <a:effectLst/>
                          <a:latin typeface="+mn-lt"/>
                          <a:ea typeface="Times New Roman"/>
                          <a:cs typeface="Times New Roman"/>
                        </a:rPr>
                        <a:t>disabilities</a:t>
                      </a:r>
                      <a:endParaRPr lang="da-DK" sz="1400" dirty="0" smtClean="0">
                        <a:effectLst/>
                        <a:latin typeface="Calibri"/>
                        <a:ea typeface="Calibri"/>
                        <a:cs typeface="Times New Roman"/>
                      </a:endParaRPr>
                    </a:p>
                    <a:p>
                      <a:pPr marL="342900" lvl="0" indent="-342900" fontAlgn="t">
                        <a:lnSpc>
                          <a:spcPct val="115000"/>
                        </a:lnSpc>
                        <a:spcAft>
                          <a:spcPts val="0"/>
                        </a:spcAft>
                        <a:buFont typeface="Times New Roman"/>
                        <a:buChar char="•"/>
                        <a:tabLst>
                          <a:tab pos="457200" algn="l"/>
                        </a:tabLst>
                      </a:pPr>
                      <a:r>
                        <a:rPr lang="da-DK" sz="1600" dirty="0" err="1" smtClean="0">
                          <a:solidFill>
                            <a:srgbClr val="222222"/>
                          </a:solidFill>
                          <a:effectLst/>
                          <a:latin typeface="+mn-lt"/>
                          <a:ea typeface="Times New Roman"/>
                          <a:cs typeface="Times New Roman"/>
                        </a:rPr>
                        <a:t>Loss</a:t>
                      </a:r>
                      <a:r>
                        <a:rPr lang="da-DK" sz="1600" dirty="0" smtClean="0">
                          <a:solidFill>
                            <a:srgbClr val="222222"/>
                          </a:solidFill>
                          <a:effectLst/>
                          <a:latin typeface="+mn-lt"/>
                          <a:ea typeface="Times New Roman"/>
                          <a:cs typeface="Times New Roman"/>
                        </a:rPr>
                        <a:t> of </a:t>
                      </a:r>
                      <a:r>
                        <a:rPr lang="da-DK" sz="1600" dirty="0" err="1" smtClean="0">
                          <a:solidFill>
                            <a:srgbClr val="222222"/>
                          </a:solidFill>
                          <a:effectLst/>
                          <a:latin typeface="+mn-lt"/>
                          <a:ea typeface="Times New Roman"/>
                          <a:cs typeface="Times New Roman"/>
                        </a:rPr>
                        <a:t>skills</a:t>
                      </a:r>
                      <a:endParaRPr lang="da-DK" sz="1400" dirty="0" smtClean="0">
                        <a:effectLst/>
                        <a:latin typeface="Calibri"/>
                        <a:ea typeface="Calibri"/>
                        <a:cs typeface="Times New Roman"/>
                      </a:endParaRPr>
                    </a:p>
                    <a:p>
                      <a:pPr marL="342900" lvl="0" indent="-342900" fontAlgn="t">
                        <a:lnSpc>
                          <a:spcPct val="115000"/>
                        </a:lnSpc>
                        <a:spcAft>
                          <a:spcPts val="0"/>
                        </a:spcAft>
                        <a:buFont typeface="Times New Roman"/>
                        <a:buChar char="•"/>
                        <a:tabLst>
                          <a:tab pos="457200" algn="l"/>
                        </a:tabLst>
                      </a:pPr>
                      <a:r>
                        <a:rPr lang="da-DK" sz="1600" dirty="0" err="1" smtClean="0">
                          <a:solidFill>
                            <a:srgbClr val="222222"/>
                          </a:solidFill>
                          <a:effectLst/>
                          <a:latin typeface="+mn-lt"/>
                          <a:ea typeface="Times New Roman"/>
                          <a:cs typeface="Times New Roman"/>
                        </a:rPr>
                        <a:t>Hyperactivity</a:t>
                      </a:r>
                      <a:r>
                        <a:rPr lang="da-DK" sz="1600" dirty="0" smtClean="0">
                          <a:solidFill>
                            <a:srgbClr val="222222"/>
                          </a:solidFill>
                          <a:effectLst/>
                          <a:latin typeface="+mn-lt"/>
                          <a:ea typeface="Times New Roman"/>
                          <a:cs typeface="Times New Roman"/>
                        </a:rPr>
                        <a:t>, </a:t>
                      </a:r>
                      <a:r>
                        <a:rPr lang="da-DK" sz="1600" dirty="0" err="1" smtClean="0">
                          <a:solidFill>
                            <a:srgbClr val="222222"/>
                          </a:solidFill>
                          <a:effectLst/>
                          <a:latin typeface="+mn-lt"/>
                          <a:ea typeface="Times New Roman"/>
                          <a:cs typeface="Times New Roman"/>
                        </a:rPr>
                        <a:t>hypersensitivity</a:t>
                      </a:r>
                      <a:endParaRPr lang="da-DK" sz="1400" dirty="0" smtClean="0">
                        <a:effectLst/>
                        <a:latin typeface="Calibri"/>
                        <a:ea typeface="Calibri"/>
                        <a:cs typeface="Times New Roman"/>
                      </a:endParaRPr>
                    </a:p>
                    <a:p>
                      <a:pPr marL="342900" lvl="0" indent="-342900" fontAlgn="t">
                        <a:lnSpc>
                          <a:spcPct val="115000"/>
                        </a:lnSpc>
                        <a:spcAft>
                          <a:spcPts val="0"/>
                        </a:spcAft>
                        <a:buFont typeface="Times New Roman"/>
                        <a:buChar char="•"/>
                        <a:tabLst>
                          <a:tab pos="457200" algn="l"/>
                        </a:tabLst>
                      </a:pPr>
                      <a:r>
                        <a:rPr lang="da-DK" sz="1600" dirty="0" err="1" smtClean="0">
                          <a:solidFill>
                            <a:srgbClr val="222222"/>
                          </a:solidFill>
                          <a:effectLst/>
                          <a:latin typeface="+mn-lt"/>
                          <a:ea typeface="Times New Roman"/>
                          <a:cs typeface="Times New Roman"/>
                        </a:rPr>
                        <a:t>Self-destructive</a:t>
                      </a:r>
                      <a:r>
                        <a:rPr lang="da-DK" sz="1600" dirty="0" smtClean="0">
                          <a:solidFill>
                            <a:srgbClr val="222222"/>
                          </a:solidFill>
                          <a:effectLst/>
                          <a:latin typeface="+mn-lt"/>
                          <a:ea typeface="Times New Roman"/>
                          <a:cs typeface="Times New Roman"/>
                        </a:rPr>
                        <a:t> </a:t>
                      </a:r>
                      <a:r>
                        <a:rPr lang="da-DK" sz="1600" dirty="0" err="1" smtClean="0">
                          <a:solidFill>
                            <a:srgbClr val="222222"/>
                          </a:solidFill>
                          <a:effectLst/>
                          <a:latin typeface="+mn-lt"/>
                          <a:ea typeface="Times New Roman"/>
                          <a:cs typeface="Times New Roman"/>
                        </a:rPr>
                        <a:t>behavior</a:t>
                      </a:r>
                      <a:endParaRPr lang="da-DK" sz="1400" dirty="0" smtClean="0">
                        <a:effectLst/>
                        <a:latin typeface="Calibri"/>
                        <a:ea typeface="Calibri"/>
                        <a:cs typeface="Times New Roman"/>
                      </a:endParaRPr>
                    </a:p>
                    <a:p>
                      <a:pPr marL="342900" lvl="0" indent="-342900" fontAlgn="t">
                        <a:lnSpc>
                          <a:spcPct val="115000"/>
                        </a:lnSpc>
                        <a:spcAft>
                          <a:spcPts val="0"/>
                        </a:spcAft>
                        <a:buFont typeface="Times New Roman"/>
                        <a:buChar char="•"/>
                        <a:tabLst>
                          <a:tab pos="457200" algn="l"/>
                        </a:tabLst>
                      </a:pPr>
                      <a:r>
                        <a:rPr lang="da-DK" sz="1600" dirty="0" err="1" smtClean="0">
                          <a:solidFill>
                            <a:srgbClr val="222222"/>
                          </a:solidFill>
                          <a:effectLst/>
                          <a:latin typeface="+mn-lt"/>
                          <a:ea typeface="Times New Roman"/>
                          <a:cs typeface="Times New Roman"/>
                        </a:rPr>
                        <a:t>Self</a:t>
                      </a:r>
                      <a:r>
                        <a:rPr lang="da-DK" sz="1600" dirty="0" smtClean="0">
                          <a:solidFill>
                            <a:srgbClr val="222222"/>
                          </a:solidFill>
                          <a:effectLst/>
                          <a:latin typeface="+mn-lt"/>
                          <a:ea typeface="Times New Roman"/>
                          <a:cs typeface="Times New Roman"/>
                        </a:rPr>
                        <a:t>-harm</a:t>
                      </a:r>
                      <a:endParaRPr lang="da-DK" sz="1400" dirty="0" smtClean="0">
                        <a:effectLst/>
                        <a:latin typeface="Calibri"/>
                        <a:ea typeface="Calibri"/>
                        <a:cs typeface="Times New Roman"/>
                      </a:endParaRPr>
                    </a:p>
                    <a:p>
                      <a:pPr marL="342900" lvl="0" indent="-342900" fontAlgn="t">
                        <a:lnSpc>
                          <a:spcPct val="115000"/>
                        </a:lnSpc>
                        <a:spcAft>
                          <a:spcPts val="0"/>
                        </a:spcAft>
                        <a:buFont typeface="Times New Roman"/>
                        <a:buChar char="•"/>
                        <a:tabLst>
                          <a:tab pos="457200" algn="l"/>
                        </a:tabLst>
                      </a:pPr>
                      <a:r>
                        <a:rPr lang="da-DK" sz="1600" dirty="0" err="1" smtClean="0">
                          <a:solidFill>
                            <a:srgbClr val="222222"/>
                          </a:solidFill>
                          <a:effectLst/>
                          <a:latin typeface="+mn-lt"/>
                          <a:ea typeface="Times New Roman"/>
                          <a:cs typeface="Times New Roman"/>
                        </a:rPr>
                        <a:t>Behavioral</a:t>
                      </a:r>
                      <a:r>
                        <a:rPr lang="da-DK" sz="1600" dirty="0" smtClean="0">
                          <a:solidFill>
                            <a:srgbClr val="222222"/>
                          </a:solidFill>
                          <a:effectLst/>
                          <a:latin typeface="+mn-lt"/>
                          <a:ea typeface="Times New Roman"/>
                          <a:cs typeface="Times New Roman"/>
                        </a:rPr>
                        <a:t> </a:t>
                      </a:r>
                      <a:r>
                        <a:rPr lang="da-DK" sz="1600" dirty="0" err="1" smtClean="0">
                          <a:solidFill>
                            <a:srgbClr val="222222"/>
                          </a:solidFill>
                          <a:effectLst/>
                          <a:latin typeface="+mn-lt"/>
                          <a:ea typeface="Times New Roman"/>
                          <a:cs typeface="Times New Roman"/>
                        </a:rPr>
                        <a:t>changes</a:t>
                      </a:r>
                      <a:endParaRPr lang="da-DK" sz="1400" dirty="0">
                        <a:effectLst/>
                        <a:latin typeface="Calibri"/>
                        <a:ea typeface="Calibri"/>
                        <a:cs typeface="Times New Roman"/>
                      </a:endParaRPr>
                    </a:p>
                  </a:txBody>
                  <a:tcPr>
                    <a:solidFill>
                      <a:schemeClr val="bg1">
                        <a:lumMod val="85000"/>
                      </a:schemeClr>
                    </a:solidFill>
                  </a:tcPr>
                </a:tc>
              </a:tr>
            </a:tbl>
          </a:graphicData>
        </a:graphic>
      </p:graphicFrame>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el 1"/>
          <p:cNvSpPr>
            <a:spLocks noGrp="1"/>
          </p:cNvSpPr>
          <p:nvPr>
            <p:ph type="title"/>
          </p:nvPr>
        </p:nvSpPr>
        <p:spPr/>
        <p:txBody>
          <a:bodyPr/>
          <a:lstStyle/>
          <a:p>
            <a:r>
              <a:rPr lang="da-DK" sz="2400" dirty="0" err="1">
                <a:solidFill>
                  <a:srgbClr val="FFFFFF"/>
                </a:solidFill>
              </a:rPr>
              <a:t>Signs</a:t>
            </a:r>
            <a:r>
              <a:rPr lang="da-DK" sz="2400" dirty="0">
                <a:solidFill>
                  <a:srgbClr val="FFFFFF"/>
                </a:solidFill>
              </a:rPr>
              <a:t> and signals </a:t>
            </a:r>
            <a:br>
              <a:rPr lang="da-DK" sz="2400" dirty="0">
                <a:solidFill>
                  <a:srgbClr val="FFFFFF"/>
                </a:solidFill>
              </a:rPr>
            </a:br>
            <a:r>
              <a:rPr lang="da-DK" sz="2400" dirty="0" err="1" smtClean="0">
                <a:solidFill>
                  <a:srgbClr val="FFFFFF"/>
                </a:solidFill>
              </a:rPr>
              <a:t>Sexual</a:t>
            </a:r>
            <a:r>
              <a:rPr lang="da-DK" sz="2400" dirty="0" smtClean="0">
                <a:solidFill>
                  <a:srgbClr val="FFFFFF"/>
                </a:solidFill>
              </a:rPr>
              <a:t> </a:t>
            </a:r>
            <a:r>
              <a:rPr lang="da-DK" sz="2400" dirty="0" err="1" smtClean="0">
                <a:solidFill>
                  <a:srgbClr val="FFFFFF"/>
                </a:solidFill>
              </a:rPr>
              <a:t>abuses</a:t>
            </a:r>
            <a:endParaRPr lang="da-DK" sz="2400" dirty="0" smtClean="0"/>
          </a:p>
        </p:txBody>
      </p:sp>
      <p:graphicFrame>
        <p:nvGraphicFramePr>
          <p:cNvPr id="5" name="Pladsholder til indhold 4"/>
          <p:cNvGraphicFramePr>
            <a:graphicFrameLocks noGrp="1"/>
          </p:cNvGraphicFramePr>
          <p:nvPr>
            <p:ph idx="1"/>
            <p:extLst>
              <p:ext uri="{D42A27DB-BD31-4B8C-83A1-F6EECF244321}">
                <p14:modId xmlns:p14="http://schemas.microsoft.com/office/powerpoint/2010/main" val="850957447"/>
              </p:ext>
            </p:extLst>
          </p:nvPr>
        </p:nvGraphicFramePr>
        <p:xfrm>
          <a:off x="359546" y="1524000"/>
          <a:ext cx="8360229" cy="5637689"/>
        </p:xfrm>
        <a:graphic>
          <a:graphicData uri="http://schemas.openxmlformats.org/drawingml/2006/table">
            <a:tbl>
              <a:tblPr firstRow="1" bandRow="1">
                <a:tableStyleId>{5C22544A-7EE6-4342-B048-85BDC9FD1C3A}</a:tableStyleId>
              </a:tblPr>
              <a:tblGrid>
                <a:gridCol w="2507941"/>
                <a:gridCol w="2805344"/>
                <a:gridCol w="3046944"/>
              </a:tblGrid>
              <a:tr h="48707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a-DK" sz="1600" b="1" i="0" u="none" strike="noStrike" kern="1200" cap="none" spc="0" normalizeH="0" baseline="0" noProof="0" dirty="0" err="1" smtClean="0">
                          <a:ln>
                            <a:noFill/>
                          </a:ln>
                          <a:solidFill>
                            <a:srgbClr val="FFFFFF"/>
                          </a:solidFill>
                          <a:effectLst/>
                          <a:uLnTx/>
                          <a:uFillTx/>
                          <a:latin typeface="+mn-lt"/>
                          <a:cs typeface="+mn-cs"/>
                        </a:rPr>
                        <a:t>Physical</a:t>
                      </a:r>
                      <a:r>
                        <a:rPr kumimoji="0" lang="da-DK" sz="1600" b="1" i="0" u="none" strike="noStrike" kern="1200" cap="none" spc="0" normalizeH="0" baseline="0" noProof="0" dirty="0" smtClean="0">
                          <a:ln>
                            <a:noFill/>
                          </a:ln>
                          <a:solidFill>
                            <a:srgbClr val="FFFFFF"/>
                          </a:solidFill>
                          <a:effectLst/>
                          <a:uLnTx/>
                          <a:uFillTx/>
                          <a:latin typeface="+mn-lt"/>
                          <a:cs typeface="+mn-cs"/>
                        </a:rPr>
                        <a:t> </a:t>
                      </a:r>
                      <a:r>
                        <a:rPr kumimoji="0" lang="da-DK" sz="1600" b="1" i="0" u="none" strike="noStrike" kern="1200" cap="none" spc="0" normalizeH="0" baseline="0" noProof="0" dirty="0" err="1" smtClean="0">
                          <a:ln>
                            <a:noFill/>
                          </a:ln>
                          <a:solidFill>
                            <a:srgbClr val="FFFFFF"/>
                          </a:solidFill>
                          <a:effectLst/>
                          <a:uLnTx/>
                          <a:uFillTx/>
                          <a:latin typeface="+mn-lt"/>
                          <a:cs typeface="+mn-cs"/>
                        </a:rPr>
                        <a:t>signs</a:t>
                      </a:r>
                      <a:r>
                        <a:rPr kumimoji="0" lang="da-DK" sz="1600" b="1" i="0" u="none" strike="noStrike" kern="1200" cap="none" spc="0" normalizeH="0" baseline="0" noProof="0" dirty="0" smtClean="0">
                          <a:ln>
                            <a:noFill/>
                          </a:ln>
                          <a:solidFill>
                            <a:srgbClr val="FFFFFF"/>
                          </a:solidFill>
                          <a:effectLst/>
                          <a:uLnTx/>
                          <a:uFillTx/>
                          <a:latin typeface="+mn-lt"/>
                          <a:cs typeface="+mn-cs"/>
                        </a:rPr>
                        <a:t> </a:t>
                      </a:r>
                      <a:endParaRPr kumimoji="0" lang="da-DK" sz="1600" b="1" i="0" u="none" strike="noStrike" kern="1200" cap="none" spc="0" normalizeH="0" baseline="0" noProof="0" dirty="0">
                        <a:ln>
                          <a:noFill/>
                        </a:ln>
                        <a:solidFill>
                          <a:srgbClr val="FFFFFF"/>
                        </a:solidFill>
                        <a:effectLst/>
                        <a:uLnTx/>
                        <a:uFillTx/>
                        <a:latin typeface="+mn-lt"/>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a-DK" sz="1600" b="1" i="0" u="none" strike="noStrike" kern="1200" cap="none" spc="0" normalizeH="0" baseline="0" noProof="0" dirty="0" err="1" smtClean="0">
                          <a:ln>
                            <a:noFill/>
                          </a:ln>
                          <a:solidFill>
                            <a:srgbClr val="FFFFFF"/>
                          </a:solidFill>
                          <a:effectLst/>
                          <a:uLnTx/>
                          <a:uFillTx/>
                          <a:latin typeface="arial"/>
                          <a:cs typeface="+mn-cs"/>
                        </a:rPr>
                        <a:t>Psychiatric</a:t>
                      </a:r>
                      <a:r>
                        <a:rPr kumimoji="0" lang="da-DK" sz="1600" b="1" i="0" u="none" strike="noStrike" kern="1200" cap="none" spc="0" normalizeH="0" baseline="0" noProof="0" dirty="0" smtClean="0">
                          <a:ln>
                            <a:noFill/>
                          </a:ln>
                          <a:solidFill>
                            <a:srgbClr val="FFFFFF"/>
                          </a:solidFill>
                          <a:effectLst/>
                          <a:uLnTx/>
                          <a:uFillTx/>
                          <a:latin typeface="arial"/>
                          <a:cs typeface="+mn-cs"/>
                        </a:rPr>
                        <a:t> </a:t>
                      </a:r>
                      <a:r>
                        <a:rPr kumimoji="0" lang="da-DK" sz="1600" b="1" i="0" u="none" strike="noStrike" kern="1200" cap="none" spc="0" normalizeH="0" baseline="0" noProof="0" dirty="0" err="1" smtClean="0">
                          <a:ln>
                            <a:noFill/>
                          </a:ln>
                          <a:solidFill>
                            <a:srgbClr val="FFFFFF"/>
                          </a:solidFill>
                          <a:effectLst/>
                          <a:uLnTx/>
                          <a:uFillTx/>
                          <a:latin typeface="arial"/>
                          <a:cs typeface="+mn-cs"/>
                        </a:rPr>
                        <a:t>signs</a:t>
                      </a:r>
                      <a:endParaRPr kumimoji="0" lang="da-DK" sz="1600" b="1" i="0" u="none" strike="noStrike" kern="1200" cap="none" spc="0" normalizeH="0" baseline="0" noProof="0" dirty="0">
                        <a:ln>
                          <a:noFill/>
                        </a:ln>
                        <a:solidFill>
                          <a:srgbClr val="FFFFFF"/>
                        </a:solidFill>
                        <a:effectLst/>
                        <a:uLnTx/>
                        <a:uFillTx/>
                        <a:latin typeface="+mn-lt"/>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a-DK" sz="1600" b="1" i="0" u="none" strike="noStrike" kern="1200" cap="none" spc="0" normalizeH="0" baseline="0" noProof="0" dirty="0" err="1" smtClean="0">
                          <a:ln>
                            <a:noFill/>
                          </a:ln>
                          <a:solidFill>
                            <a:srgbClr val="FFFFFF"/>
                          </a:solidFill>
                          <a:effectLst/>
                          <a:uLnTx/>
                          <a:uFillTx/>
                          <a:latin typeface="+mn-lt"/>
                          <a:cs typeface="+mn-cs"/>
                        </a:rPr>
                        <a:t>Behavioral</a:t>
                      </a:r>
                      <a:r>
                        <a:rPr kumimoji="0" lang="da-DK" sz="1600" b="1" i="0" u="none" strike="noStrike" kern="1200" cap="none" spc="0" normalizeH="0" baseline="0" noProof="0" dirty="0" smtClean="0">
                          <a:ln>
                            <a:noFill/>
                          </a:ln>
                          <a:solidFill>
                            <a:srgbClr val="FFFFFF"/>
                          </a:solidFill>
                          <a:effectLst/>
                          <a:uLnTx/>
                          <a:uFillTx/>
                          <a:latin typeface="+mn-lt"/>
                          <a:cs typeface="+mn-cs"/>
                        </a:rPr>
                        <a:t> </a:t>
                      </a:r>
                      <a:r>
                        <a:rPr kumimoji="0" lang="da-DK" sz="1600" b="1" i="0" u="none" strike="noStrike" kern="1200" cap="none" spc="0" normalizeH="0" baseline="0" noProof="0" dirty="0" err="1" smtClean="0">
                          <a:ln>
                            <a:noFill/>
                          </a:ln>
                          <a:solidFill>
                            <a:srgbClr val="FFFFFF"/>
                          </a:solidFill>
                          <a:effectLst/>
                          <a:uLnTx/>
                          <a:uFillTx/>
                          <a:latin typeface="+mn-lt"/>
                          <a:cs typeface="+mn-cs"/>
                        </a:rPr>
                        <a:t>signs</a:t>
                      </a:r>
                      <a:endParaRPr kumimoji="0" lang="da-DK" sz="1600" b="1" i="0" u="none" strike="noStrike" kern="1200" cap="none" spc="0" normalizeH="0" baseline="0" noProof="0" dirty="0">
                        <a:ln>
                          <a:noFill/>
                        </a:ln>
                        <a:solidFill>
                          <a:srgbClr val="FFFFFF"/>
                        </a:solidFill>
                        <a:effectLst/>
                        <a:uLnTx/>
                        <a:uFillTx/>
                        <a:latin typeface="+mn-lt"/>
                        <a:cs typeface="+mn-cs"/>
                      </a:endParaRPr>
                    </a:p>
                  </a:txBody>
                  <a:tcPr/>
                </a:tc>
              </a:tr>
              <a:tr h="3617365">
                <a:tc>
                  <a:txBody>
                    <a:bodyPr/>
                    <a:lstStyle/>
                    <a:p>
                      <a:pPr marL="285750" indent="-285750">
                        <a:lnSpc>
                          <a:spcPct val="115000"/>
                        </a:lnSpc>
                        <a:spcAft>
                          <a:spcPts val="1000"/>
                        </a:spcAft>
                        <a:buFont typeface="Arial" panose="020B0604020202020204" pitchFamily="34" charset="0"/>
                        <a:buChar char="•"/>
                      </a:pPr>
                      <a:r>
                        <a:rPr lang="da-DK" sz="1400" dirty="0" err="1" smtClean="0">
                          <a:solidFill>
                            <a:srgbClr val="222222"/>
                          </a:solidFill>
                          <a:effectLst/>
                          <a:latin typeface="+mn-lt"/>
                          <a:ea typeface="Calibri"/>
                          <a:cs typeface="Times New Roman"/>
                        </a:rPr>
                        <a:t>Redness</a:t>
                      </a:r>
                      <a:r>
                        <a:rPr lang="da-DK" sz="1400" dirty="0" smtClean="0">
                          <a:solidFill>
                            <a:srgbClr val="222222"/>
                          </a:solidFill>
                          <a:effectLst/>
                          <a:latin typeface="+mn-lt"/>
                          <a:ea typeface="Calibri"/>
                          <a:cs typeface="Times New Roman"/>
                        </a:rPr>
                        <a:t> of genitals</a:t>
                      </a:r>
                    </a:p>
                    <a:p>
                      <a:pPr marL="285750" indent="-285750">
                        <a:lnSpc>
                          <a:spcPct val="115000"/>
                        </a:lnSpc>
                        <a:spcAft>
                          <a:spcPts val="1000"/>
                        </a:spcAft>
                        <a:buFont typeface="Arial" panose="020B0604020202020204" pitchFamily="34" charset="0"/>
                        <a:buChar char="•"/>
                      </a:pPr>
                      <a:r>
                        <a:rPr lang="da-DK" sz="1400" dirty="0" err="1" smtClean="0">
                          <a:solidFill>
                            <a:srgbClr val="222222"/>
                          </a:solidFill>
                          <a:effectLst/>
                          <a:latin typeface="+mn-lt"/>
                          <a:ea typeface="Calibri"/>
                          <a:cs typeface="Times New Roman"/>
                        </a:rPr>
                        <a:t>Itching</a:t>
                      </a:r>
                      <a:r>
                        <a:rPr lang="da-DK" sz="1400" dirty="0" smtClean="0">
                          <a:solidFill>
                            <a:srgbClr val="222222"/>
                          </a:solidFill>
                          <a:effectLst/>
                          <a:latin typeface="+mn-lt"/>
                          <a:ea typeface="Calibri"/>
                          <a:cs typeface="Times New Roman"/>
                        </a:rPr>
                        <a:t> of genitals</a:t>
                      </a:r>
                    </a:p>
                    <a:p>
                      <a:pPr marL="285750" indent="-285750">
                        <a:lnSpc>
                          <a:spcPct val="115000"/>
                        </a:lnSpc>
                        <a:spcAft>
                          <a:spcPts val="1000"/>
                        </a:spcAft>
                        <a:buFont typeface="Arial" panose="020B0604020202020204" pitchFamily="34" charset="0"/>
                        <a:buChar char="•"/>
                      </a:pPr>
                      <a:r>
                        <a:rPr lang="da-DK" sz="1400" dirty="0" err="1" smtClean="0">
                          <a:solidFill>
                            <a:srgbClr val="222222"/>
                          </a:solidFill>
                          <a:effectLst/>
                          <a:latin typeface="+mn-lt"/>
                          <a:ea typeface="Calibri"/>
                          <a:cs typeface="Times New Roman"/>
                        </a:rPr>
                        <a:t>Tears</a:t>
                      </a:r>
                      <a:r>
                        <a:rPr lang="da-DK" sz="1400" dirty="0" smtClean="0">
                          <a:solidFill>
                            <a:srgbClr val="222222"/>
                          </a:solidFill>
                          <a:effectLst/>
                          <a:latin typeface="+mn-lt"/>
                          <a:ea typeface="Calibri"/>
                          <a:cs typeface="Times New Roman"/>
                        </a:rPr>
                        <a:t> </a:t>
                      </a:r>
                      <a:r>
                        <a:rPr lang="da-DK" sz="1400" dirty="0" err="1" smtClean="0">
                          <a:solidFill>
                            <a:srgbClr val="222222"/>
                          </a:solidFill>
                          <a:effectLst/>
                          <a:latin typeface="+mn-lt"/>
                          <a:ea typeface="Calibri"/>
                          <a:cs typeface="Times New Roman"/>
                        </a:rPr>
                        <a:t>during</a:t>
                      </a:r>
                      <a:r>
                        <a:rPr lang="da-DK" sz="1400" dirty="0" smtClean="0">
                          <a:solidFill>
                            <a:srgbClr val="222222"/>
                          </a:solidFill>
                          <a:effectLst/>
                          <a:latin typeface="+mn-lt"/>
                          <a:ea typeface="Calibri"/>
                          <a:cs typeface="Times New Roman"/>
                        </a:rPr>
                        <a:t> genitals</a:t>
                      </a:r>
                    </a:p>
                    <a:p>
                      <a:pPr marL="285750" indent="-285750">
                        <a:lnSpc>
                          <a:spcPct val="115000"/>
                        </a:lnSpc>
                        <a:spcAft>
                          <a:spcPts val="1000"/>
                        </a:spcAft>
                        <a:buFont typeface="Arial" panose="020B0604020202020204" pitchFamily="34" charset="0"/>
                        <a:buChar char="•"/>
                      </a:pPr>
                      <a:r>
                        <a:rPr lang="da-DK" sz="1400" dirty="0" err="1" smtClean="0">
                          <a:solidFill>
                            <a:srgbClr val="222222"/>
                          </a:solidFill>
                          <a:effectLst/>
                          <a:latin typeface="+mn-lt"/>
                          <a:ea typeface="Calibri"/>
                          <a:cs typeface="Times New Roman"/>
                        </a:rPr>
                        <a:t>Wounds</a:t>
                      </a:r>
                      <a:r>
                        <a:rPr lang="da-DK" sz="1400" dirty="0" smtClean="0">
                          <a:solidFill>
                            <a:srgbClr val="222222"/>
                          </a:solidFill>
                          <a:effectLst/>
                          <a:latin typeface="+mn-lt"/>
                          <a:ea typeface="Calibri"/>
                          <a:cs typeface="Times New Roman"/>
                        </a:rPr>
                        <a:t> in or </a:t>
                      </a:r>
                      <a:r>
                        <a:rPr lang="da-DK" sz="1400" dirty="0" err="1" smtClean="0">
                          <a:solidFill>
                            <a:srgbClr val="222222"/>
                          </a:solidFill>
                          <a:effectLst/>
                          <a:latin typeface="+mn-lt"/>
                          <a:ea typeface="Calibri"/>
                          <a:cs typeface="Times New Roman"/>
                        </a:rPr>
                        <a:t>around</a:t>
                      </a:r>
                      <a:r>
                        <a:rPr lang="da-DK" sz="1400" dirty="0" smtClean="0">
                          <a:solidFill>
                            <a:srgbClr val="222222"/>
                          </a:solidFill>
                          <a:effectLst/>
                          <a:latin typeface="+mn-lt"/>
                          <a:ea typeface="Calibri"/>
                          <a:cs typeface="Times New Roman"/>
                        </a:rPr>
                        <a:t> the </a:t>
                      </a:r>
                      <a:r>
                        <a:rPr lang="da-DK" sz="1400" dirty="0" err="1" smtClean="0">
                          <a:solidFill>
                            <a:srgbClr val="222222"/>
                          </a:solidFill>
                          <a:effectLst/>
                          <a:latin typeface="+mn-lt"/>
                          <a:ea typeface="Calibri"/>
                          <a:cs typeface="Times New Roman"/>
                        </a:rPr>
                        <a:t>mouth</a:t>
                      </a:r>
                      <a:endParaRPr lang="da-DK" sz="1400" dirty="0" smtClean="0">
                        <a:solidFill>
                          <a:srgbClr val="222222"/>
                        </a:solidFill>
                        <a:effectLst/>
                        <a:latin typeface="+mn-lt"/>
                        <a:ea typeface="Calibri"/>
                        <a:cs typeface="Times New Roman"/>
                      </a:endParaRPr>
                    </a:p>
                    <a:p>
                      <a:pPr marL="285750" indent="-285750">
                        <a:lnSpc>
                          <a:spcPct val="115000"/>
                        </a:lnSpc>
                        <a:spcAft>
                          <a:spcPts val="1000"/>
                        </a:spcAft>
                        <a:buFont typeface="Arial" panose="020B0604020202020204" pitchFamily="34" charset="0"/>
                        <a:buChar char="•"/>
                      </a:pPr>
                      <a:r>
                        <a:rPr lang="da-DK" sz="1400" dirty="0" err="1" smtClean="0">
                          <a:solidFill>
                            <a:srgbClr val="222222"/>
                          </a:solidFill>
                          <a:effectLst/>
                          <a:latin typeface="+mn-lt"/>
                          <a:ea typeface="Calibri"/>
                          <a:cs typeface="Times New Roman"/>
                        </a:rPr>
                        <a:t>Pelvic</a:t>
                      </a:r>
                      <a:r>
                        <a:rPr lang="da-DK" sz="1400" dirty="0" smtClean="0">
                          <a:solidFill>
                            <a:srgbClr val="222222"/>
                          </a:solidFill>
                          <a:effectLst/>
                          <a:latin typeface="+mn-lt"/>
                          <a:ea typeface="Calibri"/>
                          <a:cs typeface="Times New Roman"/>
                        </a:rPr>
                        <a:t> </a:t>
                      </a:r>
                      <a:r>
                        <a:rPr lang="da-DK" sz="1400" dirty="0" err="1" smtClean="0">
                          <a:solidFill>
                            <a:srgbClr val="222222"/>
                          </a:solidFill>
                          <a:effectLst/>
                          <a:latin typeface="+mn-lt"/>
                          <a:ea typeface="Calibri"/>
                          <a:cs typeface="Times New Roman"/>
                        </a:rPr>
                        <a:t>disorders</a:t>
                      </a:r>
                      <a:endParaRPr lang="da-DK" sz="1400" dirty="0" smtClean="0">
                        <a:solidFill>
                          <a:srgbClr val="222222"/>
                        </a:solidFill>
                        <a:effectLst/>
                        <a:latin typeface="+mn-lt"/>
                        <a:ea typeface="Calibri"/>
                        <a:cs typeface="Times New Roman"/>
                      </a:endParaRPr>
                    </a:p>
                    <a:p>
                      <a:pPr marL="285750" indent="-285750">
                        <a:lnSpc>
                          <a:spcPct val="115000"/>
                        </a:lnSpc>
                        <a:spcAft>
                          <a:spcPts val="1000"/>
                        </a:spcAft>
                        <a:buFont typeface="Arial" panose="020B0604020202020204" pitchFamily="34" charset="0"/>
                        <a:buChar char="•"/>
                      </a:pPr>
                      <a:r>
                        <a:rPr lang="da-DK" sz="1400" dirty="0" err="1" smtClean="0">
                          <a:solidFill>
                            <a:srgbClr val="222222"/>
                          </a:solidFill>
                          <a:effectLst/>
                          <a:latin typeface="+mn-lt"/>
                          <a:ea typeface="Calibri"/>
                          <a:cs typeface="Times New Roman"/>
                        </a:rPr>
                        <a:t>Psychosomatic</a:t>
                      </a:r>
                      <a:r>
                        <a:rPr lang="da-DK" sz="1400" dirty="0" smtClean="0">
                          <a:solidFill>
                            <a:srgbClr val="222222"/>
                          </a:solidFill>
                          <a:effectLst/>
                          <a:latin typeface="+mn-lt"/>
                          <a:ea typeface="Calibri"/>
                          <a:cs typeface="Times New Roman"/>
                        </a:rPr>
                        <a:t> </a:t>
                      </a:r>
                      <a:r>
                        <a:rPr lang="da-DK" sz="1400" dirty="0" err="1" smtClean="0">
                          <a:solidFill>
                            <a:srgbClr val="222222"/>
                          </a:solidFill>
                          <a:effectLst/>
                          <a:latin typeface="+mn-lt"/>
                          <a:ea typeface="Calibri"/>
                          <a:cs typeface="Times New Roman"/>
                        </a:rPr>
                        <a:t>complaints</a:t>
                      </a:r>
                      <a:endParaRPr lang="da-DK" sz="1400" dirty="0" smtClean="0">
                        <a:solidFill>
                          <a:srgbClr val="222222"/>
                        </a:solidFill>
                        <a:effectLst/>
                        <a:latin typeface="+mn-lt"/>
                        <a:ea typeface="Calibri"/>
                        <a:cs typeface="Times New Roman"/>
                      </a:endParaRPr>
                    </a:p>
                    <a:p>
                      <a:pPr marL="285750" indent="-285750">
                        <a:lnSpc>
                          <a:spcPct val="115000"/>
                        </a:lnSpc>
                        <a:spcAft>
                          <a:spcPts val="1000"/>
                        </a:spcAft>
                        <a:buFont typeface="Arial" panose="020B0604020202020204" pitchFamily="34" charset="0"/>
                        <a:buChar char="•"/>
                      </a:pPr>
                      <a:r>
                        <a:rPr lang="da-DK" sz="1400" dirty="0" err="1" smtClean="0">
                          <a:solidFill>
                            <a:srgbClr val="222222"/>
                          </a:solidFill>
                          <a:effectLst/>
                          <a:latin typeface="+mn-lt"/>
                          <a:ea typeface="Calibri"/>
                          <a:cs typeface="Times New Roman"/>
                        </a:rPr>
                        <a:t>Sleep</a:t>
                      </a:r>
                      <a:r>
                        <a:rPr lang="da-DK" sz="1400" dirty="0" smtClean="0">
                          <a:solidFill>
                            <a:srgbClr val="222222"/>
                          </a:solidFill>
                          <a:effectLst/>
                          <a:latin typeface="+mn-lt"/>
                          <a:ea typeface="Calibri"/>
                          <a:cs typeface="Times New Roman"/>
                        </a:rPr>
                        <a:t> </a:t>
                      </a:r>
                      <a:r>
                        <a:rPr lang="da-DK" sz="1400" dirty="0" err="1" smtClean="0">
                          <a:solidFill>
                            <a:srgbClr val="222222"/>
                          </a:solidFill>
                          <a:effectLst/>
                          <a:latin typeface="+mn-lt"/>
                          <a:ea typeface="Calibri"/>
                          <a:cs typeface="Times New Roman"/>
                        </a:rPr>
                        <a:t>Difficulties</a:t>
                      </a:r>
                      <a:endParaRPr lang="da-DK" sz="1400" dirty="0" smtClean="0">
                        <a:solidFill>
                          <a:srgbClr val="222222"/>
                        </a:solidFill>
                        <a:effectLst/>
                        <a:latin typeface="+mn-lt"/>
                        <a:ea typeface="Calibri"/>
                        <a:cs typeface="Times New Roman"/>
                      </a:endParaRPr>
                    </a:p>
                    <a:p>
                      <a:pPr marL="285750" indent="-285750">
                        <a:lnSpc>
                          <a:spcPct val="115000"/>
                        </a:lnSpc>
                        <a:spcAft>
                          <a:spcPts val="1000"/>
                        </a:spcAft>
                        <a:buFont typeface="Arial" panose="020B0604020202020204" pitchFamily="34" charset="0"/>
                        <a:buChar char="•"/>
                      </a:pPr>
                      <a:r>
                        <a:rPr lang="da-DK" sz="1400" dirty="0" smtClean="0">
                          <a:solidFill>
                            <a:srgbClr val="222222"/>
                          </a:solidFill>
                          <a:effectLst/>
                          <a:latin typeface="+mn-lt"/>
                          <a:ea typeface="Calibri"/>
                          <a:cs typeface="Times New Roman"/>
                        </a:rPr>
                        <a:t>Small</a:t>
                      </a:r>
                      <a:r>
                        <a:rPr lang="da-DK" sz="1400" baseline="0" dirty="0" smtClean="0">
                          <a:solidFill>
                            <a:srgbClr val="222222"/>
                          </a:solidFill>
                          <a:effectLst/>
                          <a:latin typeface="+mn-lt"/>
                          <a:ea typeface="Calibri"/>
                          <a:cs typeface="Times New Roman"/>
                        </a:rPr>
                        <a:t> </a:t>
                      </a:r>
                      <a:r>
                        <a:rPr lang="da-DK" sz="1400" baseline="0" dirty="0" err="1" smtClean="0">
                          <a:solidFill>
                            <a:srgbClr val="222222"/>
                          </a:solidFill>
                          <a:effectLst/>
                          <a:latin typeface="+mn-lt"/>
                          <a:ea typeface="Calibri"/>
                          <a:cs typeface="Times New Roman"/>
                        </a:rPr>
                        <a:t>children</a:t>
                      </a:r>
                      <a:r>
                        <a:rPr lang="da-DK" sz="1400" dirty="0" smtClean="0">
                          <a:solidFill>
                            <a:srgbClr val="222222"/>
                          </a:solidFill>
                          <a:effectLst/>
                          <a:latin typeface="+mn-lt"/>
                          <a:ea typeface="Calibri"/>
                          <a:cs typeface="Times New Roman"/>
                        </a:rPr>
                        <a:t> </a:t>
                      </a:r>
                      <a:r>
                        <a:rPr lang="da-DK" sz="1400" dirty="0" err="1" smtClean="0">
                          <a:solidFill>
                            <a:srgbClr val="222222"/>
                          </a:solidFill>
                          <a:effectLst/>
                          <a:latin typeface="+mn-lt"/>
                          <a:ea typeface="Calibri"/>
                          <a:cs typeface="Times New Roman"/>
                        </a:rPr>
                        <a:t>who</a:t>
                      </a:r>
                      <a:r>
                        <a:rPr lang="da-DK" sz="1400" dirty="0" smtClean="0">
                          <a:solidFill>
                            <a:srgbClr val="222222"/>
                          </a:solidFill>
                          <a:effectLst/>
                          <a:latin typeface="+mn-lt"/>
                          <a:ea typeface="Calibri"/>
                          <a:cs typeface="Times New Roman"/>
                        </a:rPr>
                        <a:t> do not </a:t>
                      </a:r>
                      <a:r>
                        <a:rPr lang="da-DK" sz="1400" dirty="0" err="1" smtClean="0">
                          <a:solidFill>
                            <a:srgbClr val="222222"/>
                          </a:solidFill>
                          <a:effectLst/>
                          <a:latin typeface="+mn-lt"/>
                          <a:ea typeface="Calibri"/>
                          <a:cs typeface="Times New Roman"/>
                        </a:rPr>
                        <a:t>follow</a:t>
                      </a:r>
                      <a:r>
                        <a:rPr lang="da-DK" sz="1400" dirty="0" smtClean="0">
                          <a:solidFill>
                            <a:srgbClr val="222222"/>
                          </a:solidFill>
                          <a:effectLst/>
                          <a:latin typeface="+mn-lt"/>
                          <a:ea typeface="Calibri"/>
                          <a:cs typeface="Times New Roman"/>
                        </a:rPr>
                        <a:t> the normal </a:t>
                      </a:r>
                      <a:r>
                        <a:rPr lang="da-DK" sz="1400" dirty="0" err="1" smtClean="0">
                          <a:solidFill>
                            <a:srgbClr val="222222"/>
                          </a:solidFill>
                          <a:effectLst/>
                          <a:latin typeface="+mn-lt"/>
                          <a:ea typeface="Calibri"/>
                          <a:cs typeface="Times New Roman"/>
                        </a:rPr>
                        <a:t>weight</a:t>
                      </a:r>
                      <a:r>
                        <a:rPr lang="da-DK" sz="1400" dirty="0" smtClean="0">
                          <a:solidFill>
                            <a:srgbClr val="222222"/>
                          </a:solidFill>
                          <a:effectLst/>
                          <a:latin typeface="+mn-lt"/>
                          <a:ea typeface="Calibri"/>
                          <a:cs typeface="Times New Roman"/>
                        </a:rPr>
                        <a:t> and </a:t>
                      </a:r>
                      <a:r>
                        <a:rPr lang="da-DK" sz="1400" dirty="0" err="1" smtClean="0">
                          <a:solidFill>
                            <a:srgbClr val="222222"/>
                          </a:solidFill>
                          <a:effectLst/>
                          <a:latin typeface="+mn-lt"/>
                          <a:ea typeface="Calibri"/>
                          <a:cs typeface="Times New Roman"/>
                        </a:rPr>
                        <a:t>learning</a:t>
                      </a:r>
                      <a:r>
                        <a:rPr lang="da-DK" sz="1400" dirty="0" smtClean="0">
                          <a:solidFill>
                            <a:srgbClr val="222222"/>
                          </a:solidFill>
                          <a:effectLst/>
                          <a:latin typeface="+mn-lt"/>
                          <a:ea typeface="Calibri"/>
                          <a:cs typeface="Times New Roman"/>
                        </a:rPr>
                        <a:t> </a:t>
                      </a:r>
                      <a:r>
                        <a:rPr lang="da-DK" sz="1400" dirty="0" err="1" smtClean="0">
                          <a:solidFill>
                            <a:srgbClr val="222222"/>
                          </a:solidFill>
                          <a:effectLst/>
                          <a:latin typeface="+mn-lt"/>
                          <a:ea typeface="Calibri"/>
                          <a:cs typeface="Times New Roman"/>
                        </a:rPr>
                        <a:t>curve</a:t>
                      </a:r>
                      <a:r>
                        <a:rPr lang="da-DK" sz="1400" dirty="0" smtClean="0">
                          <a:solidFill>
                            <a:srgbClr val="222222"/>
                          </a:solidFill>
                          <a:effectLst/>
                          <a:latin typeface="+mn-lt"/>
                          <a:ea typeface="Calibri"/>
                          <a:cs typeface="Times New Roman"/>
                        </a:rPr>
                        <a:t> (”</a:t>
                      </a:r>
                      <a:r>
                        <a:rPr lang="da-DK" sz="1400" dirty="0" err="1" smtClean="0">
                          <a:solidFill>
                            <a:srgbClr val="222222"/>
                          </a:solidFill>
                          <a:effectLst/>
                          <a:latin typeface="+mn-lt"/>
                          <a:ea typeface="Calibri"/>
                          <a:cs typeface="Times New Roman"/>
                        </a:rPr>
                        <a:t>Faiulure</a:t>
                      </a:r>
                      <a:r>
                        <a:rPr lang="da-DK" sz="1400" dirty="0" smtClean="0">
                          <a:solidFill>
                            <a:srgbClr val="222222"/>
                          </a:solidFill>
                          <a:effectLst/>
                          <a:latin typeface="+mn-lt"/>
                          <a:ea typeface="Calibri"/>
                          <a:cs typeface="Times New Roman"/>
                        </a:rPr>
                        <a:t> to </a:t>
                      </a:r>
                      <a:r>
                        <a:rPr lang="da-DK" sz="1400" dirty="0" err="1" smtClean="0">
                          <a:solidFill>
                            <a:srgbClr val="222222"/>
                          </a:solidFill>
                          <a:effectLst/>
                          <a:latin typeface="+mn-lt"/>
                          <a:ea typeface="Calibri"/>
                          <a:cs typeface="Times New Roman"/>
                        </a:rPr>
                        <a:t>thrive</a:t>
                      </a:r>
                      <a:r>
                        <a:rPr lang="da-DK" sz="1400" dirty="0" smtClean="0">
                          <a:solidFill>
                            <a:srgbClr val="222222"/>
                          </a:solidFill>
                          <a:effectLst/>
                          <a:latin typeface="+mn-lt"/>
                          <a:ea typeface="Calibri"/>
                          <a:cs typeface="Times New Roman"/>
                        </a:rPr>
                        <a:t>”)</a:t>
                      </a:r>
                      <a:endParaRPr lang="da-DK" sz="1400" dirty="0" smtClean="0">
                        <a:effectLst/>
                        <a:latin typeface="Calibri"/>
                        <a:ea typeface="Calibri"/>
                        <a:cs typeface="Times New Roman"/>
                      </a:endParaRPr>
                    </a:p>
                    <a:p>
                      <a:pPr>
                        <a:lnSpc>
                          <a:spcPct val="100000"/>
                        </a:lnSpc>
                        <a:buFont typeface="Arial" pitchFamily="34" charset="0"/>
                        <a:buNone/>
                      </a:pPr>
                      <a:endParaRPr lang="da-DK" sz="1400" b="0" dirty="0" smtClean="0">
                        <a:latin typeface="+mj-lt"/>
                        <a:ea typeface="Geneva"/>
                        <a:cs typeface="Geneva"/>
                      </a:endParaRPr>
                    </a:p>
                    <a:p>
                      <a:pPr>
                        <a:lnSpc>
                          <a:spcPct val="100000"/>
                        </a:lnSpc>
                        <a:buFont typeface="Arial" pitchFamily="34" charset="0"/>
                        <a:buNone/>
                      </a:pPr>
                      <a:endParaRPr lang="da-DK" sz="1400" b="0" dirty="0" smtClean="0">
                        <a:latin typeface="+mj-lt"/>
                        <a:ea typeface="Geneva"/>
                        <a:cs typeface="Geneva"/>
                      </a:endParaRPr>
                    </a:p>
                    <a:p>
                      <a:pPr>
                        <a:lnSpc>
                          <a:spcPct val="100000"/>
                        </a:lnSpc>
                      </a:pPr>
                      <a:endParaRPr lang="da-DK" sz="1400" b="0" dirty="0" smtClean="0">
                        <a:latin typeface="+mj-lt"/>
                        <a:ea typeface="Geneva"/>
                        <a:cs typeface="Geneva"/>
                      </a:endParaRPr>
                    </a:p>
                    <a:p>
                      <a:pPr>
                        <a:lnSpc>
                          <a:spcPct val="100000"/>
                        </a:lnSpc>
                      </a:pPr>
                      <a:endParaRPr lang="da-DK" sz="1400" dirty="0">
                        <a:latin typeface="+mj-lt"/>
                      </a:endParaRPr>
                    </a:p>
                  </a:txBody>
                  <a:tcPr>
                    <a:solidFill>
                      <a:schemeClr val="bg1">
                        <a:lumMod val="85000"/>
                      </a:schemeClr>
                    </a:solidFill>
                  </a:tcPr>
                </a:tc>
                <a:tc>
                  <a:txBody>
                    <a:bodyPr/>
                    <a:lstStyle/>
                    <a:p>
                      <a:pPr marL="342900" lvl="0" indent="-342900">
                        <a:lnSpc>
                          <a:spcPct val="115000"/>
                        </a:lnSpc>
                        <a:spcAft>
                          <a:spcPts val="600"/>
                        </a:spcAft>
                        <a:buFont typeface="Times New Roman"/>
                        <a:buChar char="•"/>
                        <a:tabLst>
                          <a:tab pos="457200" algn="l"/>
                        </a:tabLst>
                      </a:pPr>
                      <a:r>
                        <a:rPr lang="da-DK" sz="1400" dirty="0" err="1" smtClean="0">
                          <a:effectLst/>
                          <a:latin typeface="Calibri"/>
                          <a:ea typeface="Calibri"/>
                          <a:cs typeface="Times New Roman"/>
                        </a:rPr>
                        <a:t>Sadness</a:t>
                      </a:r>
                      <a:endParaRPr lang="da-DK" sz="1400" dirty="0" smtClean="0">
                        <a:effectLst/>
                        <a:latin typeface="Calibri"/>
                        <a:ea typeface="Calibri"/>
                        <a:cs typeface="Times New Roman"/>
                      </a:endParaRPr>
                    </a:p>
                    <a:p>
                      <a:pPr marL="342900" lvl="0" indent="-342900">
                        <a:lnSpc>
                          <a:spcPct val="115000"/>
                        </a:lnSpc>
                        <a:spcAft>
                          <a:spcPts val="600"/>
                        </a:spcAft>
                        <a:buFont typeface="Times New Roman"/>
                        <a:buChar char="•"/>
                        <a:tabLst>
                          <a:tab pos="457200" algn="l"/>
                        </a:tabLst>
                      </a:pPr>
                      <a:r>
                        <a:rPr lang="da-DK" sz="1400" dirty="0" smtClean="0">
                          <a:effectLst/>
                          <a:latin typeface="Calibri"/>
                          <a:ea typeface="Calibri"/>
                          <a:cs typeface="Times New Roman"/>
                        </a:rPr>
                        <a:t>Introversion</a:t>
                      </a:r>
                    </a:p>
                    <a:p>
                      <a:pPr marL="342900" lvl="0" indent="-342900">
                        <a:lnSpc>
                          <a:spcPct val="115000"/>
                        </a:lnSpc>
                        <a:spcAft>
                          <a:spcPts val="600"/>
                        </a:spcAft>
                        <a:buFont typeface="Times New Roman"/>
                        <a:buChar char="•"/>
                        <a:tabLst>
                          <a:tab pos="457200" algn="l"/>
                        </a:tabLst>
                      </a:pPr>
                      <a:r>
                        <a:rPr lang="da-DK" sz="1400" dirty="0" smtClean="0">
                          <a:effectLst/>
                          <a:latin typeface="Calibri"/>
                          <a:ea typeface="Calibri"/>
                          <a:cs typeface="Times New Roman"/>
                        </a:rPr>
                        <a:t>Isolation  </a:t>
                      </a:r>
                    </a:p>
                    <a:p>
                      <a:pPr marL="342900" lvl="0" indent="-342900">
                        <a:lnSpc>
                          <a:spcPct val="115000"/>
                        </a:lnSpc>
                        <a:spcAft>
                          <a:spcPts val="600"/>
                        </a:spcAft>
                        <a:buFont typeface="Times New Roman"/>
                        <a:buChar char="•"/>
                        <a:tabLst>
                          <a:tab pos="457200" algn="l"/>
                        </a:tabLst>
                      </a:pPr>
                      <a:r>
                        <a:rPr lang="en-US" sz="1400" dirty="0" smtClean="0">
                          <a:effectLst/>
                          <a:latin typeface="Calibri"/>
                          <a:ea typeface="Calibri"/>
                          <a:cs typeface="Times New Roman"/>
                        </a:rPr>
                        <a:t>Uncertain</a:t>
                      </a:r>
                      <a:r>
                        <a:rPr lang="da-DK" sz="1400" dirty="0" smtClean="0">
                          <a:effectLst/>
                          <a:latin typeface="Calibri"/>
                          <a:ea typeface="Calibri"/>
                          <a:cs typeface="Times New Roman"/>
                        </a:rPr>
                        <a:t> </a:t>
                      </a:r>
                      <a:r>
                        <a:rPr lang="da-DK" sz="1400" dirty="0" err="1" smtClean="0">
                          <a:effectLst/>
                          <a:latin typeface="Calibri"/>
                          <a:ea typeface="Calibri"/>
                          <a:cs typeface="Times New Roman"/>
                        </a:rPr>
                        <a:t>affiliation</a:t>
                      </a:r>
                      <a:endParaRPr lang="da-DK" sz="1400" dirty="0" smtClean="0">
                        <a:effectLst/>
                        <a:latin typeface="Calibri"/>
                        <a:ea typeface="Calibri"/>
                        <a:cs typeface="Times New Roman"/>
                      </a:endParaRPr>
                    </a:p>
                    <a:p>
                      <a:pPr marL="342900" lvl="0" indent="-342900">
                        <a:lnSpc>
                          <a:spcPct val="115000"/>
                        </a:lnSpc>
                        <a:spcAft>
                          <a:spcPts val="600"/>
                        </a:spcAft>
                        <a:buFont typeface="Times New Roman"/>
                        <a:buChar char="•"/>
                        <a:tabLst>
                          <a:tab pos="457200" algn="l"/>
                        </a:tabLst>
                      </a:pPr>
                      <a:r>
                        <a:rPr lang="da-DK" sz="1400" dirty="0" smtClean="0">
                          <a:effectLst/>
                          <a:latin typeface="Calibri"/>
                          <a:ea typeface="Calibri"/>
                          <a:cs typeface="Times New Roman"/>
                        </a:rPr>
                        <a:t>Distrust of </a:t>
                      </a:r>
                      <a:r>
                        <a:rPr lang="da-DK" sz="1400" dirty="0" err="1" smtClean="0">
                          <a:effectLst/>
                          <a:latin typeface="Calibri"/>
                          <a:ea typeface="Calibri"/>
                          <a:cs typeface="Times New Roman"/>
                        </a:rPr>
                        <a:t>adults</a:t>
                      </a:r>
                      <a:endParaRPr lang="da-DK" sz="1400" dirty="0" smtClean="0">
                        <a:effectLst/>
                        <a:latin typeface="Calibri"/>
                        <a:ea typeface="Calibri"/>
                        <a:cs typeface="Times New Roman"/>
                      </a:endParaRPr>
                    </a:p>
                    <a:p>
                      <a:pPr marL="342900" lvl="0" indent="-342900">
                        <a:lnSpc>
                          <a:spcPct val="115000"/>
                        </a:lnSpc>
                        <a:spcAft>
                          <a:spcPts val="600"/>
                        </a:spcAft>
                        <a:buFont typeface="Times New Roman"/>
                        <a:buChar char="•"/>
                        <a:tabLst>
                          <a:tab pos="457200" algn="l"/>
                        </a:tabLst>
                      </a:pPr>
                      <a:r>
                        <a:rPr lang="da-DK" sz="1400" dirty="0" smtClean="0">
                          <a:effectLst/>
                          <a:latin typeface="Calibri"/>
                          <a:ea typeface="Calibri"/>
                          <a:cs typeface="Times New Roman"/>
                        </a:rPr>
                        <a:t>Dissociation</a:t>
                      </a:r>
                    </a:p>
                    <a:p>
                      <a:pPr marL="342900" lvl="0" indent="-342900">
                        <a:lnSpc>
                          <a:spcPct val="115000"/>
                        </a:lnSpc>
                        <a:spcAft>
                          <a:spcPts val="600"/>
                        </a:spcAft>
                        <a:buFont typeface="Times New Roman"/>
                        <a:buChar char="•"/>
                        <a:tabLst>
                          <a:tab pos="457200" algn="l"/>
                        </a:tabLst>
                      </a:pPr>
                      <a:r>
                        <a:rPr lang="da-DK" sz="1400" dirty="0" smtClean="0">
                          <a:effectLst/>
                          <a:latin typeface="Calibri"/>
                          <a:ea typeface="Calibri"/>
                          <a:cs typeface="Times New Roman"/>
                        </a:rPr>
                        <a:t>Low </a:t>
                      </a:r>
                      <a:r>
                        <a:rPr lang="da-DK" sz="1400" dirty="0" err="1" smtClean="0">
                          <a:effectLst/>
                          <a:latin typeface="Calibri"/>
                          <a:ea typeface="Calibri"/>
                          <a:cs typeface="Times New Roman"/>
                        </a:rPr>
                        <a:t>self-esteem</a:t>
                      </a:r>
                      <a:endParaRPr lang="da-DK" sz="1400" dirty="0" smtClean="0">
                        <a:effectLst/>
                        <a:latin typeface="Calibri"/>
                        <a:ea typeface="Calibri"/>
                        <a:cs typeface="Times New Roman"/>
                      </a:endParaRPr>
                    </a:p>
                    <a:p>
                      <a:pPr marL="342900" lvl="0" indent="-342900">
                        <a:lnSpc>
                          <a:spcPct val="115000"/>
                        </a:lnSpc>
                        <a:spcAft>
                          <a:spcPts val="600"/>
                        </a:spcAft>
                        <a:buFont typeface="Times New Roman"/>
                        <a:buChar char="•"/>
                        <a:tabLst>
                          <a:tab pos="457200" algn="l"/>
                        </a:tabLst>
                      </a:pPr>
                      <a:r>
                        <a:rPr lang="da-DK" sz="1400" dirty="0" err="1" smtClean="0">
                          <a:effectLst/>
                          <a:latin typeface="Calibri"/>
                          <a:ea typeface="Calibri"/>
                          <a:cs typeface="Times New Roman"/>
                        </a:rPr>
                        <a:t>Helplessness</a:t>
                      </a:r>
                      <a:r>
                        <a:rPr lang="da-DK" sz="1400" dirty="0" smtClean="0">
                          <a:effectLst/>
                          <a:latin typeface="Calibri"/>
                          <a:ea typeface="Calibri"/>
                          <a:cs typeface="Times New Roman"/>
                        </a:rPr>
                        <a:t>, </a:t>
                      </a:r>
                      <a:r>
                        <a:rPr lang="da-DK" sz="1400" dirty="0" err="1" smtClean="0">
                          <a:effectLst/>
                          <a:latin typeface="Calibri"/>
                          <a:ea typeface="Calibri"/>
                          <a:cs typeface="Times New Roman"/>
                        </a:rPr>
                        <a:t>powerlessness</a:t>
                      </a:r>
                      <a:endParaRPr lang="da-DK" sz="1400" dirty="0" smtClean="0">
                        <a:effectLst/>
                        <a:latin typeface="Calibri"/>
                        <a:ea typeface="Calibri"/>
                        <a:cs typeface="Times New Roman"/>
                      </a:endParaRPr>
                    </a:p>
                    <a:p>
                      <a:pPr marL="342900" lvl="0" indent="-342900">
                        <a:lnSpc>
                          <a:spcPct val="115000"/>
                        </a:lnSpc>
                        <a:spcAft>
                          <a:spcPts val="600"/>
                        </a:spcAft>
                        <a:buFont typeface="Times New Roman"/>
                        <a:buChar char="•"/>
                        <a:tabLst>
                          <a:tab pos="457200" algn="l"/>
                        </a:tabLst>
                      </a:pPr>
                      <a:r>
                        <a:rPr lang="da-DK" sz="1400" dirty="0" smtClean="0">
                          <a:effectLst/>
                          <a:latin typeface="Calibri"/>
                          <a:ea typeface="Calibri"/>
                          <a:cs typeface="Times New Roman"/>
                        </a:rPr>
                        <a:t>Depression</a:t>
                      </a:r>
                    </a:p>
                    <a:p>
                      <a:pPr marL="342900" lvl="0" indent="-342900">
                        <a:lnSpc>
                          <a:spcPct val="115000"/>
                        </a:lnSpc>
                        <a:spcAft>
                          <a:spcPts val="600"/>
                        </a:spcAft>
                        <a:buFont typeface="Times New Roman"/>
                        <a:buChar char="•"/>
                        <a:tabLst>
                          <a:tab pos="457200" algn="l"/>
                        </a:tabLst>
                      </a:pPr>
                      <a:r>
                        <a:rPr lang="da-DK" sz="1400" dirty="0" err="1" smtClean="0">
                          <a:effectLst/>
                          <a:latin typeface="Calibri"/>
                          <a:ea typeface="Calibri"/>
                          <a:cs typeface="Times New Roman"/>
                        </a:rPr>
                        <a:t>Anxiety</a:t>
                      </a:r>
                      <a:endParaRPr lang="da-DK" sz="1400" dirty="0" smtClean="0">
                        <a:effectLst/>
                        <a:latin typeface="Calibri"/>
                        <a:ea typeface="Calibri"/>
                        <a:cs typeface="Times New Roman"/>
                      </a:endParaRPr>
                    </a:p>
                    <a:p>
                      <a:pPr marL="342900" lvl="0" indent="-342900">
                        <a:lnSpc>
                          <a:spcPct val="115000"/>
                        </a:lnSpc>
                        <a:spcAft>
                          <a:spcPts val="600"/>
                        </a:spcAft>
                        <a:buFont typeface="Times New Roman"/>
                        <a:buChar char="•"/>
                        <a:tabLst>
                          <a:tab pos="457200" algn="l"/>
                        </a:tabLst>
                      </a:pPr>
                      <a:r>
                        <a:rPr lang="en-US" sz="1400" dirty="0" smtClean="0">
                          <a:effectLst/>
                          <a:latin typeface="Calibri"/>
                          <a:ea typeface="Calibri"/>
                          <a:cs typeface="Times New Roman"/>
                        </a:rPr>
                        <a:t>Inability to break away from parents / detaches too quickly</a:t>
                      </a:r>
                      <a:endParaRPr lang="da-DK" sz="1400" dirty="0">
                        <a:effectLst/>
                        <a:latin typeface="Calibri"/>
                        <a:ea typeface="Calibri"/>
                        <a:cs typeface="Times New Roman"/>
                      </a:endParaRPr>
                    </a:p>
                  </a:txBody>
                  <a:tcPr>
                    <a:solidFill>
                      <a:schemeClr val="bg1">
                        <a:lumMod val="85000"/>
                      </a:schemeClr>
                    </a:solidFill>
                  </a:tcPr>
                </a:tc>
                <a:tc>
                  <a:txBody>
                    <a:bodyPr/>
                    <a:lstStyle/>
                    <a:p>
                      <a:pPr marL="285750" indent="-285750">
                        <a:lnSpc>
                          <a:spcPct val="115000"/>
                        </a:lnSpc>
                        <a:spcAft>
                          <a:spcPts val="600"/>
                        </a:spcAft>
                        <a:buFont typeface="Arial" panose="020B0604020202020204" pitchFamily="34" charset="0"/>
                        <a:buChar char="•"/>
                      </a:pPr>
                      <a:r>
                        <a:rPr lang="da-DK" sz="1400" b="0" dirty="0" smtClean="0">
                          <a:latin typeface="+mj-lt"/>
                          <a:ea typeface="Geneva"/>
                          <a:cs typeface="Geneva"/>
                        </a:rPr>
                        <a:t> </a:t>
                      </a:r>
                      <a:r>
                        <a:rPr lang="da-DK" sz="1400" dirty="0" smtClean="0">
                          <a:effectLst/>
                          <a:latin typeface="Calibri"/>
                          <a:ea typeface="Calibri"/>
                          <a:cs typeface="Times New Roman"/>
                        </a:rPr>
                        <a:t> </a:t>
                      </a:r>
                      <a:r>
                        <a:rPr lang="da-DK" sz="1400" dirty="0" err="1" smtClean="0">
                          <a:solidFill>
                            <a:srgbClr val="222222"/>
                          </a:solidFill>
                          <a:effectLst/>
                          <a:latin typeface="+mn-lt"/>
                          <a:ea typeface="Calibri"/>
                          <a:cs typeface="Times New Roman"/>
                        </a:rPr>
                        <a:t>Sexualized</a:t>
                      </a:r>
                      <a:r>
                        <a:rPr lang="da-DK" sz="1400" dirty="0" smtClean="0">
                          <a:solidFill>
                            <a:srgbClr val="222222"/>
                          </a:solidFill>
                          <a:effectLst/>
                          <a:latin typeface="+mn-lt"/>
                          <a:ea typeface="Calibri"/>
                          <a:cs typeface="Times New Roman"/>
                        </a:rPr>
                        <a:t> </a:t>
                      </a:r>
                      <a:r>
                        <a:rPr lang="da-DK" sz="1400" dirty="0" err="1" smtClean="0">
                          <a:solidFill>
                            <a:srgbClr val="222222"/>
                          </a:solidFill>
                          <a:effectLst/>
                          <a:latin typeface="+mn-lt"/>
                          <a:ea typeface="Calibri"/>
                          <a:cs typeface="Times New Roman"/>
                        </a:rPr>
                        <a:t>behavior</a:t>
                      </a:r>
                      <a:endParaRPr lang="da-DK" sz="1400" dirty="0" smtClean="0">
                        <a:effectLst/>
                        <a:latin typeface="Calibri"/>
                        <a:ea typeface="Calibri"/>
                        <a:cs typeface="Times New Roman"/>
                      </a:endParaRPr>
                    </a:p>
                    <a:p>
                      <a:pPr marL="342900" lvl="0" indent="-342900">
                        <a:lnSpc>
                          <a:spcPct val="115000"/>
                        </a:lnSpc>
                        <a:spcAft>
                          <a:spcPts val="600"/>
                        </a:spcAft>
                        <a:buFont typeface="Times New Roman"/>
                        <a:buChar char="•"/>
                        <a:tabLst>
                          <a:tab pos="457200" algn="l"/>
                        </a:tabLst>
                      </a:pPr>
                      <a:r>
                        <a:rPr lang="da-DK" sz="1400" dirty="0" err="1" smtClean="0">
                          <a:effectLst/>
                          <a:latin typeface="Calibri"/>
                          <a:ea typeface="Calibri"/>
                          <a:cs typeface="Times New Roman"/>
                        </a:rPr>
                        <a:t>Acting</a:t>
                      </a:r>
                      <a:r>
                        <a:rPr lang="da-DK" sz="1400" dirty="0" smtClean="0">
                          <a:effectLst/>
                          <a:latin typeface="Calibri"/>
                          <a:ea typeface="Calibri"/>
                          <a:cs typeface="Times New Roman"/>
                        </a:rPr>
                        <a:t> out, aggressive </a:t>
                      </a:r>
                      <a:r>
                        <a:rPr lang="da-DK" sz="1400" dirty="0" err="1" smtClean="0">
                          <a:effectLst/>
                          <a:latin typeface="Calibri"/>
                          <a:ea typeface="Calibri"/>
                          <a:cs typeface="Times New Roman"/>
                        </a:rPr>
                        <a:t>behavior</a:t>
                      </a:r>
                      <a:endParaRPr lang="da-DK" sz="1400" dirty="0" smtClean="0">
                        <a:effectLst/>
                        <a:latin typeface="Calibri"/>
                        <a:ea typeface="Calibri"/>
                        <a:cs typeface="Times New Roman"/>
                      </a:endParaRPr>
                    </a:p>
                    <a:p>
                      <a:pPr marL="342900" lvl="0" indent="-342900">
                        <a:lnSpc>
                          <a:spcPct val="115000"/>
                        </a:lnSpc>
                        <a:spcAft>
                          <a:spcPts val="600"/>
                        </a:spcAft>
                        <a:buFont typeface="Times New Roman"/>
                        <a:buChar char="•"/>
                        <a:tabLst>
                          <a:tab pos="457200" algn="l"/>
                        </a:tabLst>
                      </a:pPr>
                      <a:r>
                        <a:rPr lang="en-US" sz="1400" dirty="0" smtClean="0">
                          <a:effectLst/>
                          <a:latin typeface="Calibri"/>
                          <a:ea typeface="Calibri"/>
                          <a:cs typeface="Times New Roman"/>
                        </a:rPr>
                        <a:t>Inward responsive withdraw from social relationships</a:t>
                      </a:r>
                      <a:endParaRPr lang="da-DK" sz="1400" dirty="0" smtClean="0">
                        <a:effectLst/>
                        <a:latin typeface="Calibri"/>
                        <a:ea typeface="Calibri"/>
                        <a:cs typeface="Times New Roman"/>
                      </a:endParaRPr>
                    </a:p>
                    <a:p>
                      <a:pPr marL="342900" lvl="0" indent="-342900">
                        <a:lnSpc>
                          <a:spcPct val="115000"/>
                        </a:lnSpc>
                        <a:spcAft>
                          <a:spcPts val="600"/>
                        </a:spcAft>
                        <a:buFont typeface="Times New Roman"/>
                        <a:buChar char="•"/>
                        <a:tabLst>
                          <a:tab pos="457200" algn="l"/>
                        </a:tabLst>
                      </a:pPr>
                      <a:r>
                        <a:rPr lang="da-DK" sz="1400" dirty="0" err="1" smtClean="0">
                          <a:solidFill>
                            <a:srgbClr val="222222"/>
                          </a:solidFill>
                          <a:effectLst/>
                          <a:latin typeface="+mn-lt"/>
                          <a:ea typeface="Calibri"/>
                          <a:cs typeface="Times New Roman"/>
                        </a:rPr>
                        <a:t>Attire</a:t>
                      </a:r>
                      <a:r>
                        <a:rPr lang="da-DK" sz="1400" dirty="0" smtClean="0">
                          <a:solidFill>
                            <a:srgbClr val="222222"/>
                          </a:solidFill>
                          <a:effectLst/>
                          <a:latin typeface="+mn-lt"/>
                          <a:ea typeface="Calibri"/>
                          <a:cs typeface="Times New Roman"/>
                        </a:rPr>
                        <a:t> - </a:t>
                      </a:r>
                      <a:r>
                        <a:rPr lang="da-DK" sz="1400" dirty="0" err="1" smtClean="0">
                          <a:solidFill>
                            <a:srgbClr val="222222"/>
                          </a:solidFill>
                          <a:effectLst/>
                          <a:latin typeface="+mn-lt"/>
                          <a:ea typeface="Calibri"/>
                          <a:cs typeface="Times New Roman"/>
                        </a:rPr>
                        <a:t>hides</a:t>
                      </a:r>
                      <a:r>
                        <a:rPr lang="da-DK" sz="1400" dirty="0" smtClean="0">
                          <a:solidFill>
                            <a:srgbClr val="222222"/>
                          </a:solidFill>
                          <a:effectLst/>
                          <a:latin typeface="+mn-lt"/>
                          <a:ea typeface="Calibri"/>
                          <a:cs typeface="Times New Roman"/>
                        </a:rPr>
                        <a:t> the </a:t>
                      </a:r>
                      <a:r>
                        <a:rPr lang="da-DK" sz="1400" dirty="0" err="1" smtClean="0">
                          <a:solidFill>
                            <a:srgbClr val="222222"/>
                          </a:solidFill>
                          <a:effectLst/>
                          <a:latin typeface="+mn-lt"/>
                          <a:ea typeface="Calibri"/>
                          <a:cs typeface="Times New Roman"/>
                        </a:rPr>
                        <a:t>body</a:t>
                      </a:r>
                      <a:endParaRPr lang="da-DK" sz="1400" dirty="0" smtClean="0">
                        <a:effectLst/>
                        <a:latin typeface="Calibri"/>
                        <a:ea typeface="Calibri"/>
                        <a:cs typeface="Times New Roman"/>
                      </a:endParaRPr>
                    </a:p>
                    <a:p>
                      <a:pPr marL="342900" lvl="0" indent="-342900">
                        <a:lnSpc>
                          <a:spcPct val="115000"/>
                        </a:lnSpc>
                        <a:spcAft>
                          <a:spcPts val="600"/>
                        </a:spcAft>
                        <a:buFont typeface="Times New Roman"/>
                        <a:buChar char="•"/>
                        <a:tabLst>
                          <a:tab pos="457200" algn="l"/>
                        </a:tabLst>
                      </a:pPr>
                      <a:r>
                        <a:rPr lang="da-DK" sz="1400" dirty="0" err="1" smtClean="0">
                          <a:solidFill>
                            <a:srgbClr val="222222"/>
                          </a:solidFill>
                          <a:effectLst/>
                          <a:latin typeface="+mn-lt"/>
                          <a:ea typeface="Calibri"/>
                          <a:cs typeface="Times New Roman"/>
                        </a:rPr>
                        <a:t>Frequent</a:t>
                      </a:r>
                      <a:r>
                        <a:rPr lang="da-DK" sz="1400" dirty="0" smtClean="0">
                          <a:solidFill>
                            <a:srgbClr val="222222"/>
                          </a:solidFill>
                          <a:effectLst/>
                          <a:latin typeface="+mn-lt"/>
                          <a:ea typeface="Calibri"/>
                          <a:cs typeface="Times New Roman"/>
                        </a:rPr>
                        <a:t> </a:t>
                      </a:r>
                      <a:r>
                        <a:rPr lang="da-DK" sz="1400" dirty="0" err="1" smtClean="0">
                          <a:solidFill>
                            <a:srgbClr val="222222"/>
                          </a:solidFill>
                          <a:effectLst/>
                          <a:latin typeface="+mn-lt"/>
                          <a:ea typeface="Calibri"/>
                          <a:cs typeface="Times New Roman"/>
                        </a:rPr>
                        <a:t>washing</a:t>
                      </a:r>
                      <a:endParaRPr lang="da-DK" sz="1400" dirty="0" smtClean="0">
                        <a:effectLst/>
                        <a:latin typeface="Calibri"/>
                        <a:ea typeface="Calibri"/>
                        <a:cs typeface="Times New Roman"/>
                      </a:endParaRPr>
                    </a:p>
                    <a:p>
                      <a:pPr marL="342900" lvl="0" indent="-342900">
                        <a:lnSpc>
                          <a:spcPct val="115000"/>
                        </a:lnSpc>
                        <a:spcAft>
                          <a:spcPts val="600"/>
                        </a:spcAft>
                        <a:buFont typeface="Times New Roman"/>
                        <a:buChar char="•"/>
                        <a:tabLst>
                          <a:tab pos="457200" algn="l"/>
                        </a:tabLst>
                      </a:pPr>
                      <a:r>
                        <a:rPr lang="en-US" sz="1400" dirty="0" smtClean="0">
                          <a:effectLst/>
                          <a:latin typeface="Calibri"/>
                          <a:ea typeface="Calibri"/>
                          <a:cs typeface="Times New Roman"/>
                        </a:rPr>
                        <a:t>Too adapted</a:t>
                      </a:r>
                      <a:endParaRPr lang="da-DK" sz="1400" dirty="0" smtClean="0">
                        <a:effectLst/>
                        <a:latin typeface="Calibri"/>
                        <a:ea typeface="Calibri"/>
                        <a:cs typeface="Times New Roman"/>
                      </a:endParaRPr>
                    </a:p>
                    <a:p>
                      <a:pPr marL="342900" lvl="0" indent="-342900">
                        <a:lnSpc>
                          <a:spcPct val="115000"/>
                        </a:lnSpc>
                        <a:spcAft>
                          <a:spcPts val="600"/>
                        </a:spcAft>
                        <a:buFont typeface="Times New Roman"/>
                        <a:buChar char="•"/>
                        <a:tabLst>
                          <a:tab pos="457200" algn="l"/>
                        </a:tabLst>
                      </a:pPr>
                      <a:r>
                        <a:rPr lang="da-DK" sz="1400" dirty="0" smtClean="0">
                          <a:effectLst/>
                          <a:latin typeface="Calibri"/>
                          <a:ea typeface="Calibri"/>
                          <a:cs typeface="Times New Roman"/>
                        </a:rPr>
                        <a:t>"Small </a:t>
                      </a:r>
                      <a:r>
                        <a:rPr lang="da-DK" sz="1400" dirty="0" err="1" smtClean="0">
                          <a:effectLst/>
                          <a:latin typeface="Calibri"/>
                          <a:ea typeface="Calibri"/>
                          <a:cs typeface="Times New Roman"/>
                        </a:rPr>
                        <a:t>adults</a:t>
                      </a:r>
                      <a:r>
                        <a:rPr lang="da-DK" sz="1400" dirty="0" smtClean="0">
                          <a:effectLst/>
                          <a:latin typeface="Calibri"/>
                          <a:ea typeface="Calibri"/>
                          <a:cs typeface="Times New Roman"/>
                        </a:rPr>
                        <a:t>"</a:t>
                      </a:r>
                    </a:p>
                    <a:p>
                      <a:pPr marL="342900" lvl="0" indent="-342900">
                        <a:lnSpc>
                          <a:spcPct val="115000"/>
                        </a:lnSpc>
                        <a:spcAft>
                          <a:spcPts val="600"/>
                        </a:spcAft>
                        <a:buFont typeface="Times New Roman"/>
                        <a:buChar char="•"/>
                        <a:tabLst>
                          <a:tab pos="457200" algn="l"/>
                        </a:tabLst>
                      </a:pPr>
                      <a:r>
                        <a:rPr lang="da-DK" sz="1400" dirty="0" err="1" smtClean="0">
                          <a:effectLst/>
                          <a:latin typeface="Calibri"/>
                          <a:ea typeface="Calibri"/>
                          <a:cs typeface="Times New Roman"/>
                        </a:rPr>
                        <a:t>Difficulty</a:t>
                      </a:r>
                      <a:r>
                        <a:rPr lang="da-DK" sz="1400" dirty="0" smtClean="0">
                          <a:effectLst/>
                          <a:latin typeface="Calibri"/>
                          <a:ea typeface="Calibri"/>
                          <a:cs typeface="Times New Roman"/>
                        </a:rPr>
                        <a:t> </a:t>
                      </a:r>
                      <a:r>
                        <a:rPr lang="da-DK" sz="1400" dirty="0" err="1" smtClean="0">
                          <a:effectLst/>
                          <a:latin typeface="Calibri"/>
                          <a:ea typeface="Calibri"/>
                          <a:cs typeface="Times New Roman"/>
                        </a:rPr>
                        <a:t>concentrating</a:t>
                      </a:r>
                      <a:endParaRPr lang="da-DK" sz="1400" dirty="0" smtClean="0">
                        <a:effectLst/>
                        <a:latin typeface="Calibri"/>
                        <a:ea typeface="Calibri"/>
                        <a:cs typeface="Times New Roman"/>
                      </a:endParaRPr>
                    </a:p>
                    <a:p>
                      <a:pPr marL="342900" lvl="0" indent="-342900">
                        <a:lnSpc>
                          <a:spcPct val="115000"/>
                        </a:lnSpc>
                        <a:spcAft>
                          <a:spcPts val="600"/>
                        </a:spcAft>
                        <a:buFont typeface="Times New Roman"/>
                        <a:buChar char="•"/>
                        <a:tabLst>
                          <a:tab pos="457200" algn="l"/>
                        </a:tabLst>
                      </a:pPr>
                      <a:r>
                        <a:rPr lang="da-DK" sz="1400" dirty="0" smtClean="0">
                          <a:effectLst/>
                          <a:latin typeface="Calibri"/>
                          <a:ea typeface="Calibri"/>
                          <a:cs typeface="Times New Roman"/>
                        </a:rPr>
                        <a:t>Learning </a:t>
                      </a:r>
                      <a:r>
                        <a:rPr lang="da-DK" sz="1400" dirty="0" err="1" smtClean="0">
                          <a:effectLst/>
                          <a:latin typeface="Calibri"/>
                          <a:ea typeface="Calibri"/>
                          <a:cs typeface="Times New Roman"/>
                        </a:rPr>
                        <a:t>disabilities</a:t>
                      </a:r>
                      <a:endParaRPr lang="da-DK" sz="1400" dirty="0" smtClean="0">
                        <a:effectLst/>
                        <a:latin typeface="Calibri"/>
                        <a:ea typeface="Calibri"/>
                        <a:cs typeface="Times New Roman"/>
                      </a:endParaRPr>
                    </a:p>
                    <a:p>
                      <a:pPr marL="342900" lvl="0" indent="-342900">
                        <a:lnSpc>
                          <a:spcPct val="115000"/>
                        </a:lnSpc>
                        <a:spcAft>
                          <a:spcPts val="600"/>
                        </a:spcAft>
                        <a:buFont typeface="Times New Roman"/>
                        <a:buChar char="•"/>
                        <a:tabLst>
                          <a:tab pos="457200" algn="l"/>
                        </a:tabLst>
                      </a:pPr>
                      <a:r>
                        <a:rPr lang="da-DK" sz="1400" dirty="0" err="1" smtClean="0">
                          <a:effectLst/>
                          <a:latin typeface="Calibri"/>
                          <a:ea typeface="Calibri"/>
                          <a:cs typeface="Times New Roman"/>
                        </a:rPr>
                        <a:t>Loss</a:t>
                      </a:r>
                      <a:r>
                        <a:rPr lang="da-DK" sz="1400" dirty="0" smtClean="0">
                          <a:effectLst/>
                          <a:latin typeface="Calibri"/>
                          <a:ea typeface="Calibri"/>
                          <a:cs typeface="Times New Roman"/>
                        </a:rPr>
                        <a:t> of </a:t>
                      </a:r>
                      <a:r>
                        <a:rPr lang="da-DK" sz="1400" dirty="0" err="1" smtClean="0">
                          <a:effectLst/>
                          <a:latin typeface="Calibri"/>
                          <a:ea typeface="Calibri"/>
                          <a:cs typeface="Times New Roman"/>
                        </a:rPr>
                        <a:t>skills</a:t>
                      </a:r>
                      <a:endParaRPr lang="da-DK" sz="1400" dirty="0" smtClean="0">
                        <a:effectLst/>
                        <a:latin typeface="Calibri"/>
                        <a:ea typeface="Calibri"/>
                        <a:cs typeface="Times New Roman"/>
                      </a:endParaRPr>
                    </a:p>
                    <a:p>
                      <a:pPr marL="342900" lvl="0" indent="-342900">
                        <a:lnSpc>
                          <a:spcPct val="115000"/>
                        </a:lnSpc>
                        <a:spcAft>
                          <a:spcPts val="600"/>
                        </a:spcAft>
                        <a:buFont typeface="Times New Roman"/>
                        <a:buChar char="•"/>
                        <a:tabLst>
                          <a:tab pos="457200" algn="l"/>
                        </a:tabLst>
                      </a:pPr>
                      <a:r>
                        <a:rPr lang="da-DK" sz="1400" dirty="0" err="1" smtClean="0">
                          <a:effectLst/>
                          <a:latin typeface="Calibri"/>
                          <a:ea typeface="Calibri"/>
                          <a:cs typeface="Times New Roman"/>
                        </a:rPr>
                        <a:t>Hyperactivity</a:t>
                      </a:r>
                      <a:r>
                        <a:rPr lang="da-DK" sz="1400" dirty="0" smtClean="0">
                          <a:effectLst/>
                          <a:latin typeface="Calibri"/>
                          <a:ea typeface="Calibri"/>
                          <a:cs typeface="Times New Roman"/>
                        </a:rPr>
                        <a:t>, </a:t>
                      </a:r>
                      <a:r>
                        <a:rPr lang="da-DK" sz="1400" dirty="0" err="1" smtClean="0">
                          <a:effectLst/>
                          <a:latin typeface="Calibri"/>
                          <a:ea typeface="Calibri"/>
                          <a:cs typeface="Times New Roman"/>
                        </a:rPr>
                        <a:t>hypersensitivity</a:t>
                      </a:r>
                      <a:endParaRPr lang="da-DK" sz="1400" dirty="0" smtClean="0">
                        <a:effectLst/>
                        <a:latin typeface="Calibri"/>
                        <a:ea typeface="Calibri"/>
                        <a:cs typeface="Times New Roman"/>
                      </a:endParaRPr>
                    </a:p>
                    <a:p>
                      <a:pPr marL="342900" lvl="0" indent="-342900">
                        <a:lnSpc>
                          <a:spcPct val="115000"/>
                        </a:lnSpc>
                        <a:spcAft>
                          <a:spcPts val="600"/>
                        </a:spcAft>
                        <a:buFont typeface="Times New Roman"/>
                        <a:buChar char="•"/>
                        <a:tabLst>
                          <a:tab pos="457200" algn="l"/>
                        </a:tabLst>
                      </a:pPr>
                      <a:r>
                        <a:rPr lang="da-DK" sz="1400" dirty="0" err="1" smtClean="0">
                          <a:effectLst/>
                          <a:latin typeface="Calibri"/>
                          <a:ea typeface="Calibri"/>
                          <a:cs typeface="Times New Roman"/>
                        </a:rPr>
                        <a:t>Self-destructive</a:t>
                      </a:r>
                      <a:r>
                        <a:rPr lang="da-DK" sz="1400" dirty="0" smtClean="0">
                          <a:effectLst/>
                          <a:latin typeface="Calibri"/>
                          <a:ea typeface="Calibri"/>
                          <a:cs typeface="Times New Roman"/>
                        </a:rPr>
                        <a:t> </a:t>
                      </a:r>
                      <a:r>
                        <a:rPr lang="da-DK" sz="1400" dirty="0" err="1" smtClean="0">
                          <a:effectLst/>
                          <a:latin typeface="Calibri"/>
                          <a:ea typeface="Calibri"/>
                          <a:cs typeface="Times New Roman"/>
                        </a:rPr>
                        <a:t>behavior</a:t>
                      </a:r>
                      <a:endParaRPr lang="da-DK" sz="1400" dirty="0" smtClean="0">
                        <a:effectLst/>
                        <a:latin typeface="Calibri"/>
                        <a:ea typeface="Calibri"/>
                        <a:cs typeface="Times New Roman"/>
                      </a:endParaRPr>
                    </a:p>
                    <a:p>
                      <a:pPr marL="342900" lvl="0" indent="-342900">
                        <a:lnSpc>
                          <a:spcPct val="115000"/>
                        </a:lnSpc>
                        <a:spcAft>
                          <a:spcPts val="600"/>
                        </a:spcAft>
                        <a:buFont typeface="Times New Roman"/>
                        <a:buChar char="•"/>
                        <a:tabLst>
                          <a:tab pos="457200" algn="l"/>
                        </a:tabLst>
                      </a:pPr>
                      <a:r>
                        <a:rPr lang="da-DK" sz="1400" dirty="0" err="1" smtClean="0">
                          <a:effectLst/>
                          <a:latin typeface="Calibri"/>
                          <a:ea typeface="Calibri"/>
                          <a:cs typeface="Times New Roman"/>
                        </a:rPr>
                        <a:t>Self</a:t>
                      </a:r>
                      <a:r>
                        <a:rPr lang="da-DK" sz="1400" dirty="0" smtClean="0">
                          <a:effectLst/>
                          <a:latin typeface="Calibri"/>
                          <a:ea typeface="Calibri"/>
                          <a:cs typeface="Times New Roman"/>
                        </a:rPr>
                        <a:t>-harm</a:t>
                      </a:r>
                    </a:p>
                    <a:p>
                      <a:pPr marL="342900" lvl="0" indent="-342900">
                        <a:lnSpc>
                          <a:spcPct val="115000"/>
                        </a:lnSpc>
                        <a:spcAft>
                          <a:spcPts val="600"/>
                        </a:spcAft>
                        <a:buFont typeface="Times New Roman"/>
                        <a:buChar char="•"/>
                        <a:tabLst>
                          <a:tab pos="457200" algn="l"/>
                        </a:tabLst>
                      </a:pPr>
                      <a:r>
                        <a:rPr lang="da-DK" sz="1400" dirty="0" err="1" smtClean="0">
                          <a:effectLst/>
                          <a:latin typeface="Calibri"/>
                          <a:ea typeface="Calibri"/>
                          <a:cs typeface="Times New Roman"/>
                        </a:rPr>
                        <a:t>Behavioral</a:t>
                      </a:r>
                      <a:r>
                        <a:rPr lang="da-DK" sz="1400" dirty="0" smtClean="0">
                          <a:effectLst/>
                          <a:latin typeface="Calibri"/>
                          <a:ea typeface="Calibri"/>
                          <a:cs typeface="Times New Roman"/>
                        </a:rPr>
                        <a:t> </a:t>
                      </a:r>
                      <a:r>
                        <a:rPr lang="da-DK" sz="1400" dirty="0" err="1" smtClean="0">
                          <a:effectLst/>
                          <a:latin typeface="Calibri"/>
                          <a:ea typeface="Calibri"/>
                          <a:cs typeface="Times New Roman"/>
                        </a:rPr>
                        <a:t>changes</a:t>
                      </a:r>
                      <a:endParaRPr lang="da-DK" sz="1400" dirty="0">
                        <a:effectLst/>
                        <a:latin typeface="Calibri"/>
                        <a:ea typeface="Calibri"/>
                        <a:cs typeface="Times New Roman"/>
                      </a:endParaRPr>
                    </a:p>
                  </a:txBody>
                  <a:tcPr>
                    <a:solidFill>
                      <a:schemeClr val="bg1">
                        <a:lumMod val="85000"/>
                      </a:schemeClr>
                    </a:solidFill>
                  </a:tcPr>
                </a:tc>
              </a:tr>
            </a:tbl>
          </a:graphicData>
        </a:graphic>
      </p:graphicFrame>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el 1"/>
          <p:cNvSpPr>
            <a:spLocks noGrp="1"/>
          </p:cNvSpPr>
          <p:nvPr>
            <p:ph type="title"/>
          </p:nvPr>
        </p:nvSpPr>
        <p:spPr/>
        <p:txBody>
          <a:bodyPr/>
          <a:lstStyle/>
          <a:p>
            <a:r>
              <a:rPr lang="da-DK" sz="2400" dirty="0" err="1" smtClean="0"/>
              <a:t>Behavior</a:t>
            </a:r>
            <a:endParaRPr lang="da-DK" sz="2400" dirty="0" smtClean="0"/>
          </a:p>
        </p:txBody>
      </p:sp>
      <p:graphicFrame>
        <p:nvGraphicFramePr>
          <p:cNvPr id="4" name="Pladsholder til indhold 3"/>
          <p:cNvGraphicFramePr>
            <a:graphicFrameLocks noGrp="1"/>
          </p:cNvGraphicFramePr>
          <p:nvPr>
            <p:ph idx="1"/>
            <p:extLst>
              <p:ext uri="{D42A27DB-BD31-4B8C-83A1-F6EECF244321}">
                <p14:modId xmlns:p14="http://schemas.microsoft.com/office/powerpoint/2010/main" val="2445572627"/>
              </p:ext>
            </p:extLst>
          </p:nvPr>
        </p:nvGraphicFramePr>
        <p:xfrm>
          <a:off x="457200" y="1433513"/>
          <a:ext cx="8229600" cy="3589528"/>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da-DK" sz="1800" b="1" dirty="0" err="1" smtClean="0">
                          <a:solidFill>
                            <a:schemeClr val="bg1"/>
                          </a:solidFill>
                        </a:rPr>
                        <a:t>Acting</a:t>
                      </a:r>
                      <a:r>
                        <a:rPr lang="da-DK" sz="1800" b="1" dirty="0" smtClean="0">
                          <a:solidFill>
                            <a:schemeClr val="bg1"/>
                          </a:solidFill>
                        </a:rPr>
                        <a:t> out</a:t>
                      </a:r>
                      <a:endParaRPr lang="da-DK" sz="1800" b="1" dirty="0">
                        <a:solidFill>
                          <a:schemeClr val="bg1"/>
                        </a:solidFill>
                      </a:endParaRPr>
                    </a:p>
                  </a:txBody>
                  <a:tcPr/>
                </a:tc>
                <a:tc>
                  <a:txBody>
                    <a:bodyPr/>
                    <a:lstStyle/>
                    <a:p>
                      <a:r>
                        <a:rPr lang="da-DK" dirty="0" err="1" smtClean="0">
                          <a:solidFill>
                            <a:schemeClr val="bg1"/>
                          </a:solidFill>
                        </a:rPr>
                        <a:t>Inward</a:t>
                      </a:r>
                      <a:r>
                        <a:rPr lang="da-DK" baseline="0" dirty="0" smtClean="0">
                          <a:solidFill>
                            <a:schemeClr val="bg1"/>
                          </a:solidFill>
                        </a:rPr>
                        <a:t> </a:t>
                      </a:r>
                      <a:r>
                        <a:rPr lang="da-DK" baseline="0" dirty="0" err="1" smtClean="0">
                          <a:solidFill>
                            <a:schemeClr val="bg1"/>
                          </a:solidFill>
                        </a:rPr>
                        <a:t>response</a:t>
                      </a:r>
                      <a:endParaRPr lang="da-DK" dirty="0">
                        <a:solidFill>
                          <a:schemeClr val="bg1"/>
                        </a:solidFill>
                      </a:endParaRPr>
                    </a:p>
                  </a:txBody>
                  <a:tcPr/>
                </a:tc>
              </a:tr>
              <a:tr h="370840">
                <a:tc>
                  <a:txBody>
                    <a:bodyPr/>
                    <a:lstStyle/>
                    <a:p>
                      <a:pPr marL="285750" indent="-285750">
                        <a:spcAft>
                          <a:spcPts val="600"/>
                        </a:spcAft>
                        <a:buFont typeface="Arial" panose="020B0604020202020204" pitchFamily="34" charset="0"/>
                        <a:buChar char="•"/>
                      </a:pPr>
                      <a:r>
                        <a:rPr lang="da-DK" sz="2000" kern="1200" dirty="0" smtClean="0">
                          <a:solidFill>
                            <a:schemeClr val="dk1"/>
                          </a:solidFill>
                          <a:effectLst/>
                          <a:latin typeface="+mn-lt"/>
                          <a:ea typeface="+mn-ea"/>
                          <a:cs typeface="+mn-cs"/>
                        </a:rPr>
                        <a:t>Impulsive </a:t>
                      </a:r>
                      <a:r>
                        <a:rPr lang="da-DK" sz="2000" kern="1200" dirty="0" err="1" smtClean="0">
                          <a:solidFill>
                            <a:schemeClr val="dk1"/>
                          </a:solidFill>
                          <a:effectLst/>
                          <a:latin typeface="+mn-lt"/>
                          <a:ea typeface="+mn-ea"/>
                          <a:cs typeface="+mn-cs"/>
                        </a:rPr>
                        <a:t>behavior</a:t>
                      </a:r>
                      <a:endParaRPr lang="da-DK" sz="2000" kern="1200" dirty="0" smtClean="0">
                        <a:solidFill>
                          <a:schemeClr val="dk1"/>
                        </a:solidFill>
                        <a:effectLst/>
                        <a:latin typeface="+mn-lt"/>
                        <a:ea typeface="+mn-ea"/>
                        <a:cs typeface="+mn-cs"/>
                      </a:endParaRPr>
                    </a:p>
                    <a:p>
                      <a:pPr marL="285750" indent="-285750">
                        <a:spcAft>
                          <a:spcPts val="600"/>
                        </a:spcAft>
                        <a:buFont typeface="Arial" panose="020B0604020202020204" pitchFamily="34" charset="0"/>
                        <a:buChar char="•"/>
                      </a:pPr>
                      <a:r>
                        <a:rPr lang="da-DK" sz="2000" kern="1200" dirty="0" err="1" smtClean="0">
                          <a:solidFill>
                            <a:schemeClr val="dk1"/>
                          </a:solidFill>
                          <a:effectLst/>
                          <a:latin typeface="+mn-lt"/>
                          <a:ea typeface="+mn-ea"/>
                          <a:cs typeface="+mn-cs"/>
                        </a:rPr>
                        <a:t>Bullying</a:t>
                      </a:r>
                      <a:endParaRPr lang="da-DK" sz="2000" kern="1200" dirty="0" smtClean="0">
                        <a:solidFill>
                          <a:schemeClr val="dk1"/>
                        </a:solidFill>
                        <a:effectLst/>
                        <a:latin typeface="+mn-lt"/>
                        <a:ea typeface="+mn-ea"/>
                        <a:cs typeface="+mn-cs"/>
                      </a:endParaRPr>
                    </a:p>
                    <a:p>
                      <a:pPr marL="285750" indent="-285750">
                        <a:spcAft>
                          <a:spcPts val="600"/>
                        </a:spcAft>
                        <a:buFont typeface="Arial" panose="020B0604020202020204" pitchFamily="34" charset="0"/>
                        <a:buChar char="•"/>
                      </a:pPr>
                      <a:r>
                        <a:rPr lang="da-DK" sz="2000" kern="1200" dirty="0" err="1" smtClean="0">
                          <a:solidFill>
                            <a:schemeClr val="dk1"/>
                          </a:solidFill>
                          <a:effectLst/>
                          <a:latin typeface="+mn-lt"/>
                          <a:ea typeface="+mn-ea"/>
                          <a:cs typeface="+mn-cs"/>
                        </a:rPr>
                        <a:t>Violence</a:t>
                      </a:r>
                      <a:endParaRPr lang="da-DK" sz="2000" kern="1200" dirty="0" smtClean="0">
                        <a:solidFill>
                          <a:schemeClr val="dk1"/>
                        </a:solidFill>
                        <a:effectLst/>
                        <a:latin typeface="+mn-lt"/>
                        <a:ea typeface="+mn-ea"/>
                        <a:cs typeface="+mn-cs"/>
                      </a:endParaRPr>
                    </a:p>
                    <a:p>
                      <a:pPr marL="285750" indent="-285750">
                        <a:spcAft>
                          <a:spcPts val="600"/>
                        </a:spcAft>
                        <a:buFont typeface="Arial" panose="020B0604020202020204" pitchFamily="34" charset="0"/>
                        <a:buChar char="•"/>
                      </a:pPr>
                      <a:r>
                        <a:rPr lang="da-DK" sz="2000" kern="1200" dirty="0" smtClean="0">
                          <a:solidFill>
                            <a:schemeClr val="dk1"/>
                          </a:solidFill>
                          <a:effectLst/>
                          <a:latin typeface="+mn-lt"/>
                          <a:ea typeface="+mn-ea"/>
                          <a:cs typeface="+mn-cs"/>
                        </a:rPr>
                        <a:t>Gangs / </a:t>
                      </a:r>
                      <a:r>
                        <a:rPr lang="da-DK" sz="2000" kern="1200" dirty="0" err="1" smtClean="0">
                          <a:solidFill>
                            <a:schemeClr val="dk1"/>
                          </a:solidFill>
                          <a:effectLst/>
                          <a:latin typeface="+mn-lt"/>
                          <a:ea typeface="+mn-ea"/>
                          <a:cs typeface="+mn-cs"/>
                        </a:rPr>
                        <a:t>groups</a:t>
                      </a:r>
                      <a:r>
                        <a:rPr lang="da-DK" sz="2000" kern="1200" dirty="0" smtClean="0">
                          <a:solidFill>
                            <a:schemeClr val="dk1"/>
                          </a:solidFill>
                          <a:effectLst/>
                          <a:latin typeface="+mn-lt"/>
                          <a:ea typeface="+mn-ea"/>
                          <a:cs typeface="+mn-cs"/>
                        </a:rPr>
                        <a:t> of </a:t>
                      </a:r>
                      <a:r>
                        <a:rPr lang="da-DK" sz="2000" kern="1200" dirty="0" err="1" smtClean="0">
                          <a:solidFill>
                            <a:schemeClr val="dk1"/>
                          </a:solidFill>
                          <a:effectLst/>
                          <a:latin typeface="+mn-lt"/>
                          <a:ea typeface="+mn-ea"/>
                          <a:cs typeface="+mn-cs"/>
                        </a:rPr>
                        <a:t>deviants</a:t>
                      </a:r>
                      <a:endParaRPr lang="da-DK" sz="2000" kern="1200" dirty="0" smtClean="0">
                        <a:solidFill>
                          <a:schemeClr val="dk1"/>
                        </a:solidFill>
                        <a:effectLst/>
                        <a:latin typeface="+mn-lt"/>
                        <a:ea typeface="+mn-ea"/>
                        <a:cs typeface="+mn-cs"/>
                      </a:endParaRPr>
                    </a:p>
                    <a:p>
                      <a:pPr marL="285750" indent="-285750">
                        <a:spcAft>
                          <a:spcPts val="600"/>
                        </a:spcAft>
                        <a:buFont typeface="Arial" panose="020B0604020202020204" pitchFamily="34" charset="0"/>
                        <a:buChar char="•"/>
                      </a:pPr>
                      <a:r>
                        <a:rPr lang="da-DK" sz="2000" kern="1200" dirty="0" err="1" smtClean="0">
                          <a:solidFill>
                            <a:schemeClr val="dk1"/>
                          </a:solidFill>
                          <a:effectLst/>
                          <a:latin typeface="+mn-lt"/>
                          <a:ea typeface="+mn-ea"/>
                          <a:cs typeface="+mn-cs"/>
                        </a:rPr>
                        <a:t>Self-medication</a:t>
                      </a:r>
                      <a:r>
                        <a:rPr lang="da-DK" sz="2000" kern="1200" dirty="0" smtClean="0">
                          <a:solidFill>
                            <a:schemeClr val="dk1"/>
                          </a:solidFill>
                          <a:effectLst/>
                          <a:latin typeface="+mn-lt"/>
                          <a:ea typeface="+mn-ea"/>
                          <a:cs typeface="+mn-cs"/>
                        </a:rPr>
                        <a:t> - drugs / </a:t>
                      </a:r>
                      <a:r>
                        <a:rPr lang="da-DK" sz="2000" kern="1200" dirty="0" err="1" smtClean="0">
                          <a:solidFill>
                            <a:schemeClr val="dk1"/>
                          </a:solidFill>
                          <a:effectLst/>
                          <a:latin typeface="+mn-lt"/>
                          <a:ea typeface="+mn-ea"/>
                          <a:cs typeface="+mn-cs"/>
                        </a:rPr>
                        <a:t>alcohol</a:t>
                      </a:r>
                      <a:endParaRPr lang="da-DK" sz="2000" dirty="0"/>
                    </a:p>
                  </a:txBody>
                  <a:tcPr>
                    <a:solidFill>
                      <a:schemeClr val="bg1">
                        <a:lumMod val="85000"/>
                      </a:schemeClr>
                    </a:solidFill>
                  </a:tcPr>
                </a:tc>
                <a:tc>
                  <a:txBody>
                    <a:bodyPr/>
                    <a:lstStyle/>
                    <a:p>
                      <a:pPr marL="285750" marR="0" lvl="0" indent="-285750" algn="l" defTabSz="457200" rtl="0" eaLnBrk="1" fontAlgn="base" latinLnBrk="0" hangingPunct="1">
                        <a:lnSpc>
                          <a:spcPct val="100000"/>
                        </a:lnSpc>
                        <a:spcBef>
                          <a:spcPct val="20000"/>
                        </a:spcBef>
                        <a:spcAft>
                          <a:spcPct val="0"/>
                        </a:spcAft>
                        <a:buClrTx/>
                        <a:buSzTx/>
                        <a:buFont typeface="Arial" pitchFamily="34" charset="0"/>
                        <a:buChar char="•"/>
                        <a:tabLst/>
                      </a:pPr>
                      <a:r>
                        <a:rPr lang="en-US" sz="1800" kern="1200" dirty="0" smtClean="0">
                          <a:solidFill>
                            <a:schemeClr val="dk1"/>
                          </a:solidFill>
                          <a:effectLst/>
                          <a:latin typeface="+mn-lt"/>
                          <a:ea typeface="+mn-ea"/>
                          <a:cs typeface="+mn-cs"/>
                        </a:rPr>
                        <a:t>Depressive - learned helplessness</a:t>
                      </a:r>
                    </a:p>
                    <a:p>
                      <a:pPr marL="285750" marR="0" lvl="0" indent="-285750" algn="l" defTabSz="457200" rtl="0" eaLnBrk="1" fontAlgn="base" latinLnBrk="0" hangingPunct="1">
                        <a:lnSpc>
                          <a:spcPct val="100000"/>
                        </a:lnSpc>
                        <a:spcBef>
                          <a:spcPct val="20000"/>
                        </a:spcBef>
                        <a:spcAft>
                          <a:spcPct val="0"/>
                        </a:spcAft>
                        <a:buClrTx/>
                        <a:buSzTx/>
                        <a:buFont typeface="Arial" pitchFamily="34" charset="0"/>
                        <a:buChar char="•"/>
                        <a:tabLst/>
                      </a:pPr>
                      <a:r>
                        <a:rPr lang="en-US" sz="1800" kern="1200" dirty="0" smtClean="0">
                          <a:solidFill>
                            <a:schemeClr val="dk1"/>
                          </a:solidFill>
                          <a:effectLst/>
                          <a:latin typeface="+mn-lt"/>
                          <a:ea typeface="+mn-ea"/>
                          <a:cs typeface="+mn-cs"/>
                        </a:rPr>
                        <a:t>Sadness</a:t>
                      </a:r>
                    </a:p>
                    <a:p>
                      <a:pPr marL="285750" marR="0" lvl="0" indent="-285750" algn="l" defTabSz="457200" rtl="0" eaLnBrk="1" fontAlgn="base" latinLnBrk="0" hangingPunct="1">
                        <a:lnSpc>
                          <a:spcPct val="100000"/>
                        </a:lnSpc>
                        <a:spcBef>
                          <a:spcPct val="20000"/>
                        </a:spcBef>
                        <a:spcAft>
                          <a:spcPct val="0"/>
                        </a:spcAft>
                        <a:buClrTx/>
                        <a:buSzTx/>
                        <a:buFont typeface="Arial" pitchFamily="34" charset="0"/>
                        <a:buChar char="•"/>
                        <a:tabLst/>
                      </a:pPr>
                      <a:r>
                        <a:rPr lang="en-US" sz="1800" kern="1200" dirty="0" smtClean="0">
                          <a:solidFill>
                            <a:schemeClr val="dk1"/>
                          </a:solidFill>
                          <a:effectLst/>
                          <a:latin typeface="+mn-lt"/>
                          <a:ea typeface="+mn-ea"/>
                          <a:cs typeface="+mn-cs"/>
                        </a:rPr>
                        <a:t>Worried</a:t>
                      </a:r>
                    </a:p>
                    <a:p>
                      <a:pPr marL="285750" marR="0" lvl="0" indent="-285750" algn="l" defTabSz="457200" rtl="0" eaLnBrk="1" fontAlgn="base" latinLnBrk="0" hangingPunct="1">
                        <a:lnSpc>
                          <a:spcPct val="100000"/>
                        </a:lnSpc>
                        <a:spcBef>
                          <a:spcPct val="20000"/>
                        </a:spcBef>
                        <a:spcAft>
                          <a:spcPct val="0"/>
                        </a:spcAft>
                        <a:buClrTx/>
                        <a:buSzTx/>
                        <a:buFont typeface="Arial" pitchFamily="34" charset="0"/>
                        <a:buChar char="•"/>
                        <a:tabLst/>
                      </a:pPr>
                      <a:r>
                        <a:rPr lang="en-US" sz="1800" kern="1200" dirty="0" smtClean="0">
                          <a:solidFill>
                            <a:schemeClr val="dk1"/>
                          </a:solidFill>
                          <a:effectLst/>
                          <a:latin typeface="+mn-lt"/>
                          <a:ea typeface="+mn-ea"/>
                          <a:cs typeface="+mn-cs"/>
                        </a:rPr>
                        <a:t>No hope for the future</a:t>
                      </a:r>
                    </a:p>
                    <a:p>
                      <a:pPr marL="285750" marR="0" lvl="0" indent="-285750" algn="l" defTabSz="457200" rtl="0" eaLnBrk="1" fontAlgn="base" latinLnBrk="0" hangingPunct="1">
                        <a:lnSpc>
                          <a:spcPct val="100000"/>
                        </a:lnSpc>
                        <a:spcBef>
                          <a:spcPct val="20000"/>
                        </a:spcBef>
                        <a:spcAft>
                          <a:spcPct val="0"/>
                        </a:spcAft>
                        <a:buClrTx/>
                        <a:buSzTx/>
                        <a:buFont typeface="Arial" pitchFamily="34" charset="0"/>
                        <a:buChar char="•"/>
                        <a:tabLst/>
                      </a:pPr>
                      <a:r>
                        <a:rPr lang="en-US" sz="1800" kern="1200" dirty="0" smtClean="0">
                          <a:solidFill>
                            <a:schemeClr val="dk1"/>
                          </a:solidFill>
                          <a:effectLst/>
                          <a:latin typeface="+mn-lt"/>
                          <a:ea typeface="+mn-ea"/>
                          <a:cs typeface="+mn-cs"/>
                        </a:rPr>
                        <a:t>Too adapted children</a:t>
                      </a:r>
                    </a:p>
                    <a:p>
                      <a:pPr marL="285750" marR="0" lvl="0" indent="-285750" algn="l" defTabSz="457200" rtl="0" eaLnBrk="1" fontAlgn="base" latinLnBrk="0" hangingPunct="1">
                        <a:lnSpc>
                          <a:spcPct val="100000"/>
                        </a:lnSpc>
                        <a:spcBef>
                          <a:spcPct val="20000"/>
                        </a:spcBef>
                        <a:spcAft>
                          <a:spcPct val="0"/>
                        </a:spcAft>
                        <a:buClrTx/>
                        <a:buSzTx/>
                        <a:buFont typeface="Arial" pitchFamily="34" charset="0"/>
                        <a:buChar char="•"/>
                        <a:tabLst/>
                      </a:pPr>
                      <a:r>
                        <a:rPr lang="en-US" sz="1800" kern="1200" dirty="0" smtClean="0">
                          <a:solidFill>
                            <a:schemeClr val="dk1"/>
                          </a:solidFill>
                          <a:effectLst/>
                          <a:latin typeface="+mn-lt"/>
                          <a:ea typeface="+mn-ea"/>
                          <a:cs typeface="+mn-cs"/>
                        </a:rPr>
                        <a:t>Escape into the school-work, riding school, fantasy world or friends</a:t>
                      </a:r>
                    </a:p>
                    <a:p>
                      <a:pPr marL="285750" marR="0" lvl="0" indent="-285750" algn="l" defTabSz="457200" rtl="0" eaLnBrk="1" fontAlgn="base" latinLnBrk="0" hangingPunct="1">
                        <a:lnSpc>
                          <a:spcPct val="100000"/>
                        </a:lnSpc>
                        <a:spcBef>
                          <a:spcPct val="20000"/>
                        </a:spcBef>
                        <a:spcAft>
                          <a:spcPct val="0"/>
                        </a:spcAft>
                        <a:buClrTx/>
                        <a:buSzTx/>
                        <a:buFont typeface="Arial" pitchFamily="34" charset="0"/>
                        <a:buChar char="•"/>
                        <a:tabLst/>
                      </a:pPr>
                      <a:r>
                        <a:rPr lang="en-US" sz="1800" kern="1200" dirty="0" smtClean="0">
                          <a:solidFill>
                            <a:schemeClr val="dk1"/>
                          </a:solidFill>
                          <a:effectLst/>
                          <a:latin typeface="+mn-lt"/>
                          <a:ea typeface="+mn-ea"/>
                          <a:cs typeface="+mn-cs"/>
                        </a:rPr>
                        <a:t>Self-harming</a:t>
                      </a:r>
                    </a:p>
                    <a:p>
                      <a:pPr marL="285750" marR="0" lvl="0" indent="-285750" algn="l" defTabSz="457200" rtl="0" eaLnBrk="1" fontAlgn="base" latinLnBrk="0" hangingPunct="1">
                        <a:lnSpc>
                          <a:spcPct val="100000"/>
                        </a:lnSpc>
                        <a:spcBef>
                          <a:spcPct val="20000"/>
                        </a:spcBef>
                        <a:spcAft>
                          <a:spcPct val="0"/>
                        </a:spcAft>
                        <a:buClrTx/>
                        <a:buSzTx/>
                        <a:buFont typeface="Arial" pitchFamily="34" charset="0"/>
                        <a:buChar char="•"/>
                        <a:tabLst/>
                      </a:pPr>
                      <a:r>
                        <a:rPr lang="en-US" sz="1800" kern="1200" dirty="0" smtClean="0">
                          <a:solidFill>
                            <a:schemeClr val="dk1"/>
                          </a:solidFill>
                          <a:effectLst/>
                          <a:latin typeface="+mn-lt"/>
                          <a:ea typeface="+mn-ea"/>
                          <a:cs typeface="+mn-cs"/>
                        </a:rPr>
                        <a:t>Anxiety</a:t>
                      </a:r>
                      <a:endParaRPr kumimoji="0" lang="da-DK" sz="1800" b="0" i="0" u="none" strike="noStrike" cap="none" normalizeH="0" baseline="0" dirty="0" smtClean="0">
                        <a:ln>
                          <a:noFill/>
                        </a:ln>
                        <a:solidFill>
                          <a:schemeClr val="tx1"/>
                        </a:solidFill>
                        <a:effectLst/>
                        <a:latin typeface="Calibri" pitchFamily="34" charset="0"/>
                        <a:ea typeface="ariel"/>
                        <a:cs typeface="ariel"/>
                      </a:endParaRPr>
                    </a:p>
                    <a:p>
                      <a:endParaRPr lang="da-DK" dirty="0"/>
                    </a:p>
                  </a:txBody>
                  <a:tcPr>
                    <a:solidFill>
                      <a:schemeClr val="bg1">
                        <a:lumMod val="85000"/>
                      </a:schemeClr>
                    </a:solidFill>
                  </a:tcPr>
                </a:tc>
              </a:tr>
            </a:tbl>
          </a:graphicData>
        </a:graphic>
      </p:graphicFrame>
      <p:sp>
        <p:nvSpPr>
          <p:cNvPr id="20494" name="Tekstboks 5"/>
          <p:cNvSpPr txBox="1">
            <a:spLocks noChangeArrowheads="1"/>
          </p:cNvSpPr>
          <p:nvPr/>
        </p:nvSpPr>
        <p:spPr bwMode="auto">
          <a:xfrm>
            <a:off x="523875" y="5218113"/>
            <a:ext cx="8283575" cy="647700"/>
          </a:xfrm>
          <a:prstGeom prst="rect">
            <a:avLst/>
          </a:prstGeom>
          <a:noFill/>
          <a:ln w="9525">
            <a:noFill/>
            <a:miter lim="800000"/>
            <a:headEnd/>
            <a:tailEnd/>
          </a:ln>
        </p:spPr>
        <p:txBody>
          <a:bodyPr>
            <a:spAutoFit/>
          </a:bodyPr>
          <a:lstStyle/>
          <a:p>
            <a:r>
              <a:rPr lang="da-DK" b="1" dirty="0">
                <a:ea typeface="Geneva" charset="-128"/>
              </a:rPr>
              <a:t>- </a:t>
            </a:r>
            <a:r>
              <a:rPr lang="en-US" dirty="0">
                <a:latin typeface="arial"/>
              </a:rPr>
              <a:t>and then there is a small group of children who are very competent.</a:t>
            </a:r>
            <a:br>
              <a:rPr lang="en-US" dirty="0">
                <a:latin typeface="arial"/>
              </a:rPr>
            </a:br>
            <a:r>
              <a:rPr lang="en-US" dirty="0">
                <a:latin typeface="arial"/>
              </a:rPr>
              <a:t>They are talented and </a:t>
            </a:r>
            <a:r>
              <a:rPr lang="en-US" dirty="0" err="1">
                <a:latin typeface="arial"/>
              </a:rPr>
              <a:t>resiliente</a:t>
            </a:r>
            <a:r>
              <a:rPr lang="en-US" dirty="0">
                <a:latin typeface="arial"/>
              </a:rPr>
              <a:t>.</a:t>
            </a:r>
            <a:endParaRPr lang="da-DK" b="1" dirty="0">
              <a:ea typeface="Geneva" charset="-128"/>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457200" y="228600"/>
            <a:ext cx="5662613" cy="1038225"/>
          </a:xfrm>
        </p:spPr>
        <p:txBody>
          <a:bodyPr anchor="ctr"/>
          <a:lstStyle/>
          <a:p>
            <a:pPr eaLnBrk="1" hangingPunct="1"/>
            <a:r>
              <a:rPr lang="da-DK" sz="2400" dirty="0" err="1" smtClean="0"/>
              <a:t>Doubt</a:t>
            </a:r>
            <a:r>
              <a:rPr lang="da-DK" sz="2400" dirty="0" smtClean="0"/>
              <a:t> as a professional </a:t>
            </a:r>
            <a:r>
              <a:rPr lang="da-DK" sz="2400" dirty="0" err="1" smtClean="0"/>
              <a:t>condition</a:t>
            </a:r>
            <a:r>
              <a:rPr lang="da-DK" sz="2400" dirty="0" smtClean="0"/>
              <a:t>.</a:t>
            </a:r>
            <a:br>
              <a:rPr lang="da-DK" sz="2400" dirty="0" smtClean="0"/>
            </a:br>
            <a:r>
              <a:rPr lang="da-DK" sz="2400" dirty="0" smtClean="0"/>
              <a:t>Swing of the </a:t>
            </a:r>
            <a:r>
              <a:rPr lang="da-DK" sz="2400" dirty="0" err="1" smtClean="0"/>
              <a:t>pendulum</a:t>
            </a:r>
            <a:r>
              <a:rPr lang="da-DK" sz="2400" dirty="0" smtClean="0"/>
              <a:t> </a:t>
            </a:r>
            <a:r>
              <a:rPr lang="da-DK" sz="2400" dirty="0" err="1" smtClean="0"/>
              <a:t>between</a:t>
            </a:r>
            <a:r>
              <a:rPr lang="da-DK" sz="2400" dirty="0" smtClean="0"/>
              <a:t> mellem </a:t>
            </a:r>
            <a:r>
              <a:rPr lang="da-DK" sz="2400" dirty="0" err="1" smtClean="0"/>
              <a:t>overreaction</a:t>
            </a:r>
            <a:r>
              <a:rPr lang="da-DK" sz="2400" dirty="0" smtClean="0"/>
              <a:t> and </a:t>
            </a:r>
            <a:r>
              <a:rPr lang="da-DK" sz="2400" dirty="0" err="1" smtClean="0"/>
              <a:t>invisibility</a:t>
            </a:r>
            <a:endParaRPr lang="da-DK" sz="2400" dirty="0" smtClean="0"/>
          </a:p>
        </p:txBody>
      </p:sp>
      <p:sp>
        <p:nvSpPr>
          <p:cNvPr id="36867" name="Rectangle 3"/>
          <p:cNvSpPr>
            <a:spLocks noGrp="1" noChangeArrowheads="1"/>
          </p:cNvSpPr>
          <p:nvPr>
            <p:ph type="body" idx="4294967295"/>
          </p:nvPr>
        </p:nvSpPr>
        <p:spPr>
          <a:xfrm>
            <a:off x="1042988" y="1628775"/>
            <a:ext cx="6192837" cy="4525963"/>
          </a:xfrm>
        </p:spPr>
        <p:txBody>
          <a:bodyPr/>
          <a:lstStyle/>
          <a:p>
            <a:pPr eaLnBrk="1" hangingPunct="1"/>
            <a:endParaRPr lang="da-DK" dirty="0" smtClean="0"/>
          </a:p>
        </p:txBody>
      </p:sp>
      <p:pic>
        <p:nvPicPr>
          <p:cNvPr id="36868" name="Picture 4"/>
          <p:cNvPicPr>
            <a:picLocks noChangeAspect="1" noChangeArrowheads="1"/>
          </p:cNvPicPr>
          <p:nvPr/>
        </p:nvPicPr>
        <p:blipFill>
          <a:blip r:embed="rId3" cstate="print"/>
          <a:srcRect/>
          <a:stretch>
            <a:fillRect/>
          </a:stretch>
        </p:blipFill>
        <p:spPr bwMode="auto">
          <a:xfrm>
            <a:off x="1116013" y="1628775"/>
            <a:ext cx="6307137" cy="4662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el 1"/>
          <p:cNvSpPr>
            <a:spLocks noGrp="1"/>
          </p:cNvSpPr>
          <p:nvPr>
            <p:ph type="title"/>
          </p:nvPr>
        </p:nvSpPr>
        <p:spPr/>
        <p:txBody>
          <a:bodyPr/>
          <a:lstStyle/>
          <a:p>
            <a:r>
              <a:rPr lang="da-DK" sz="2400" dirty="0" smtClean="0"/>
              <a:t>The processes of </a:t>
            </a:r>
            <a:r>
              <a:rPr lang="da-DK" sz="2400" dirty="0" err="1" smtClean="0"/>
              <a:t>doubt</a:t>
            </a:r>
            <a:endParaRPr lang="da-DK" sz="2400" dirty="0" smtClean="0"/>
          </a:p>
        </p:txBody>
      </p:sp>
      <p:sp>
        <p:nvSpPr>
          <p:cNvPr id="3" name="Pladsholder til indhold 2"/>
          <p:cNvSpPr>
            <a:spLocks noGrp="1"/>
          </p:cNvSpPr>
          <p:nvPr>
            <p:ph idx="1"/>
          </p:nvPr>
        </p:nvSpPr>
        <p:spPr>
          <a:xfrm>
            <a:off x="457200" y="1600200"/>
            <a:ext cx="8229600" cy="4525963"/>
          </a:xfrm>
        </p:spPr>
        <p:txBody>
          <a:bodyPr/>
          <a:lstStyle/>
          <a:p>
            <a:pPr eaLnBrk="1" hangingPunct="1">
              <a:defRPr/>
            </a:pPr>
            <a:r>
              <a:rPr lang="da-DK" sz="2400" dirty="0" err="1" smtClean="0"/>
              <a:t>Denial</a:t>
            </a:r>
            <a:endParaRPr lang="da-DK" sz="2400" dirty="0" smtClean="0"/>
          </a:p>
          <a:p>
            <a:pPr marL="0" indent="0" eaLnBrk="1" hangingPunct="1">
              <a:buFontTx/>
              <a:buNone/>
              <a:defRPr/>
            </a:pPr>
            <a:endParaRPr lang="da-DK" sz="2400" dirty="0" smtClean="0"/>
          </a:p>
          <a:p>
            <a:pPr eaLnBrk="1" hangingPunct="1">
              <a:defRPr/>
            </a:pPr>
            <a:r>
              <a:rPr lang="da-DK" sz="2400" dirty="0" err="1" smtClean="0"/>
              <a:t>Normalization</a:t>
            </a:r>
            <a:endParaRPr lang="da-DK" sz="2400" dirty="0" smtClean="0"/>
          </a:p>
          <a:p>
            <a:pPr marL="0" indent="0" eaLnBrk="1" hangingPunct="1">
              <a:buFontTx/>
              <a:buNone/>
              <a:defRPr/>
            </a:pPr>
            <a:endParaRPr lang="da-DK" sz="2400" dirty="0" smtClean="0"/>
          </a:p>
          <a:p>
            <a:pPr eaLnBrk="1" hangingPunct="1">
              <a:defRPr/>
            </a:pPr>
            <a:r>
              <a:rPr lang="en-US" sz="2400" dirty="0" smtClean="0">
                <a:latin typeface="arial"/>
              </a:rPr>
              <a:t>Doing </a:t>
            </a:r>
            <a:r>
              <a:rPr lang="en-US" sz="2400" dirty="0">
                <a:latin typeface="arial"/>
              </a:rPr>
              <a:t>things </a:t>
            </a:r>
            <a:r>
              <a:rPr lang="en-US" sz="2400" dirty="0" smtClean="0">
                <a:latin typeface="arial"/>
              </a:rPr>
              <a:t>insignificant</a:t>
            </a:r>
          </a:p>
          <a:p>
            <a:pPr eaLnBrk="1" hangingPunct="1">
              <a:defRPr/>
            </a:pPr>
            <a:endParaRPr lang="en-US" sz="2400" dirty="0" smtClean="0">
              <a:latin typeface="arial"/>
            </a:endParaRPr>
          </a:p>
          <a:p>
            <a:pPr eaLnBrk="1" hangingPunct="1">
              <a:defRPr/>
            </a:pPr>
            <a:r>
              <a:rPr lang="en-US" sz="2400" dirty="0" smtClean="0">
                <a:latin typeface="arial"/>
              </a:rPr>
              <a:t>Helplessness</a:t>
            </a:r>
          </a:p>
          <a:p>
            <a:pPr eaLnBrk="1" hangingPunct="1">
              <a:defRPr/>
            </a:pPr>
            <a:endParaRPr lang="en-US" sz="2400" dirty="0" smtClean="0">
              <a:latin typeface="arial"/>
            </a:endParaRPr>
          </a:p>
          <a:p>
            <a:pPr eaLnBrk="1" hangingPunct="1">
              <a:defRPr/>
            </a:pPr>
            <a:r>
              <a:rPr lang="en-US" sz="2400" dirty="0" smtClean="0">
                <a:latin typeface="arial"/>
              </a:rPr>
              <a:t>Dramatization</a:t>
            </a:r>
            <a:endParaRPr lang="da-DK" sz="1050" dirty="0" smtClean="0"/>
          </a:p>
          <a:p>
            <a:pPr marL="0" indent="0" algn="r" eaLnBrk="1" hangingPunct="1">
              <a:buFontTx/>
              <a:buNone/>
              <a:defRPr/>
            </a:pPr>
            <a:endParaRPr lang="da-DK" sz="1050" dirty="0"/>
          </a:p>
          <a:p>
            <a:pPr marL="0" indent="0" algn="r" eaLnBrk="1" hangingPunct="1">
              <a:buFontTx/>
              <a:buNone/>
              <a:defRPr/>
            </a:pPr>
            <a:r>
              <a:rPr lang="da-DK" sz="1050" dirty="0" smtClean="0"/>
              <a:t>Kilde: SISO; The professional </a:t>
            </a:r>
            <a:r>
              <a:rPr lang="da-DK" sz="1050" dirty="0" err="1" smtClean="0"/>
              <a:t>Doubt</a:t>
            </a:r>
            <a:r>
              <a:rPr lang="da-DK" sz="1050" dirty="0" smtClean="0"/>
              <a:t> et. Al. </a:t>
            </a:r>
          </a:p>
        </p:txBody>
      </p:sp>
      <p:pic>
        <p:nvPicPr>
          <p:cNvPr id="82948" name="Picture 13"/>
          <p:cNvPicPr>
            <a:picLocks noChangeAspect="1" noChangeArrowheads="1"/>
          </p:cNvPicPr>
          <p:nvPr/>
        </p:nvPicPr>
        <p:blipFill>
          <a:blip r:embed="rId3" cstate="print"/>
          <a:srcRect l="7135" t="6076" r="11401" b="4942"/>
          <a:stretch>
            <a:fillRect/>
          </a:stretch>
        </p:blipFill>
        <p:spPr bwMode="auto">
          <a:xfrm rot="-5400000">
            <a:off x="5670551" y="1439862"/>
            <a:ext cx="2705100" cy="2949575"/>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2400" dirty="0" err="1" smtClean="0"/>
              <a:t>Working</a:t>
            </a:r>
            <a:r>
              <a:rPr lang="da-DK" sz="2400" dirty="0" smtClean="0"/>
              <a:t> in </a:t>
            </a:r>
            <a:r>
              <a:rPr lang="da-DK" sz="2400" dirty="0" err="1" smtClean="0"/>
              <a:t>groups</a:t>
            </a:r>
            <a:r>
              <a:rPr lang="da-DK" sz="2400" dirty="0" smtClean="0"/>
              <a:t> to </a:t>
            </a:r>
            <a:r>
              <a:rPr lang="da-DK" sz="2400" dirty="0" err="1" smtClean="0"/>
              <a:t>produce</a:t>
            </a:r>
            <a:r>
              <a:rPr lang="da-DK" sz="2400" dirty="0" smtClean="0"/>
              <a:t> </a:t>
            </a:r>
            <a:r>
              <a:rPr lang="da-DK" sz="2400" dirty="0" err="1" smtClean="0"/>
              <a:t>material</a:t>
            </a:r>
            <a:r>
              <a:rPr lang="da-DK" sz="2400" dirty="0" smtClean="0"/>
              <a:t> </a:t>
            </a:r>
            <a:r>
              <a:rPr lang="da-DK" sz="2400" dirty="0" err="1" smtClean="0"/>
              <a:t>You</a:t>
            </a:r>
            <a:r>
              <a:rPr lang="da-DK" sz="2400" dirty="0" smtClean="0"/>
              <a:t> </a:t>
            </a:r>
            <a:r>
              <a:rPr lang="da-DK" sz="2400" dirty="0" err="1" smtClean="0"/>
              <a:t>can</a:t>
            </a:r>
            <a:r>
              <a:rPr lang="da-DK" sz="2400" dirty="0" smtClean="0"/>
              <a:t> </a:t>
            </a:r>
            <a:r>
              <a:rPr lang="da-DK" sz="2400" dirty="0" err="1" smtClean="0"/>
              <a:t>use</a:t>
            </a:r>
            <a:r>
              <a:rPr lang="da-DK" sz="2400" dirty="0" smtClean="0"/>
              <a:t> as </a:t>
            </a:r>
            <a:r>
              <a:rPr lang="da-DK" sz="2400" dirty="0" err="1" smtClean="0"/>
              <a:t>trainers</a:t>
            </a:r>
            <a:endParaRPr lang="da-DK" sz="2400" dirty="0"/>
          </a:p>
        </p:txBody>
      </p:sp>
      <p:sp>
        <p:nvSpPr>
          <p:cNvPr id="3" name="Pladsholder til indhold 2"/>
          <p:cNvSpPr>
            <a:spLocks noGrp="1"/>
          </p:cNvSpPr>
          <p:nvPr>
            <p:ph idx="1"/>
          </p:nvPr>
        </p:nvSpPr>
        <p:spPr/>
        <p:txBody>
          <a:bodyPr/>
          <a:lstStyle/>
          <a:p>
            <a:r>
              <a:rPr lang="da-DK" sz="2400" dirty="0" err="1" smtClean="0"/>
              <a:t>Does</a:t>
            </a:r>
            <a:r>
              <a:rPr lang="da-DK" sz="2400" dirty="0" smtClean="0"/>
              <a:t> </a:t>
            </a:r>
            <a:r>
              <a:rPr lang="da-DK" sz="2400" dirty="0" err="1" smtClean="0"/>
              <a:t>this</a:t>
            </a:r>
            <a:r>
              <a:rPr lang="da-DK" sz="2400" dirty="0" smtClean="0"/>
              <a:t> </a:t>
            </a:r>
            <a:r>
              <a:rPr lang="da-DK" sz="2400" dirty="0" err="1" smtClean="0"/>
              <a:t>make</a:t>
            </a:r>
            <a:r>
              <a:rPr lang="da-DK" sz="2400" dirty="0" smtClean="0"/>
              <a:t> </a:t>
            </a:r>
            <a:r>
              <a:rPr lang="da-DK" sz="2400" dirty="0" err="1" smtClean="0"/>
              <a:t>sence</a:t>
            </a:r>
            <a:r>
              <a:rPr lang="da-DK" sz="2400" dirty="0" smtClean="0"/>
              <a:t>?</a:t>
            </a:r>
          </a:p>
          <a:p>
            <a:endParaRPr lang="da-DK" sz="2400" dirty="0" smtClean="0"/>
          </a:p>
          <a:p>
            <a:r>
              <a:rPr lang="da-DK" sz="2400" dirty="0" smtClean="0"/>
              <a:t>Do </a:t>
            </a:r>
            <a:r>
              <a:rPr lang="da-DK" sz="2400" dirty="0" err="1" smtClean="0"/>
              <a:t>You</a:t>
            </a:r>
            <a:r>
              <a:rPr lang="da-DK" sz="2400" dirty="0" smtClean="0"/>
              <a:t> </a:t>
            </a:r>
            <a:r>
              <a:rPr lang="da-DK" sz="2400" dirty="0" err="1" smtClean="0"/>
              <a:t>recognize</a:t>
            </a:r>
            <a:r>
              <a:rPr lang="da-DK" sz="2400" dirty="0" smtClean="0"/>
              <a:t> the </a:t>
            </a:r>
            <a:r>
              <a:rPr lang="da-DK" sz="2400" dirty="0" err="1" smtClean="0"/>
              <a:t>konsequences</a:t>
            </a:r>
            <a:r>
              <a:rPr lang="da-DK" sz="2400" dirty="0" smtClean="0"/>
              <a:t> to the </a:t>
            </a:r>
            <a:r>
              <a:rPr lang="da-DK" sz="2400" dirty="0" err="1" smtClean="0"/>
              <a:t>children</a:t>
            </a:r>
            <a:r>
              <a:rPr lang="da-DK" sz="2400" dirty="0" smtClean="0"/>
              <a:t> and the </a:t>
            </a:r>
            <a:r>
              <a:rPr lang="da-DK" sz="2400" dirty="0" err="1" smtClean="0"/>
              <a:t>possible</a:t>
            </a:r>
            <a:r>
              <a:rPr lang="da-DK" sz="2400" dirty="0" smtClean="0"/>
              <a:t> harms?</a:t>
            </a:r>
          </a:p>
          <a:p>
            <a:endParaRPr lang="da-DK" sz="2400" dirty="0" smtClean="0"/>
          </a:p>
          <a:p>
            <a:r>
              <a:rPr lang="da-DK" sz="2400" dirty="0" smtClean="0"/>
              <a:t>Do </a:t>
            </a:r>
            <a:r>
              <a:rPr lang="da-DK" sz="2400" dirty="0" err="1" smtClean="0"/>
              <a:t>You</a:t>
            </a:r>
            <a:r>
              <a:rPr lang="da-DK" sz="2400" dirty="0" smtClean="0"/>
              <a:t> </a:t>
            </a:r>
            <a:r>
              <a:rPr lang="da-DK" sz="2400" dirty="0" err="1" smtClean="0"/>
              <a:t>recognize</a:t>
            </a:r>
            <a:r>
              <a:rPr lang="da-DK" sz="2400" dirty="0" smtClean="0"/>
              <a:t> </a:t>
            </a:r>
            <a:r>
              <a:rPr lang="da-DK" sz="2400" dirty="0" err="1" smtClean="0"/>
              <a:t>theese</a:t>
            </a:r>
            <a:r>
              <a:rPr lang="da-DK" sz="2400" dirty="0" smtClean="0"/>
              <a:t> symptoms </a:t>
            </a:r>
            <a:r>
              <a:rPr lang="da-DK" sz="2400" dirty="0" err="1" smtClean="0"/>
              <a:t>or</a:t>
            </a:r>
            <a:r>
              <a:rPr lang="da-DK" sz="2400" dirty="0" smtClean="0"/>
              <a:t> </a:t>
            </a:r>
            <a:r>
              <a:rPr lang="da-DK" sz="2400" dirty="0" err="1" smtClean="0"/>
              <a:t>signs</a:t>
            </a:r>
            <a:endParaRPr lang="da-DK" sz="2400" dirty="0" smtClean="0"/>
          </a:p>
          <a:p>
            <a:endParaRPr lang="da-DK" sz="2400" dirty="0" smtClean="0"/>
          </a:p>
          <a:p>
            <a:r>
              <a:rPr lang="da-DK" sz="2400" dirty="0" err="1" smtClean="0"/>
              <a:t>What</a:t>
            </a:r>
            <a:r>
              <a:rPr lang="da-DK" sz="2400" dirty="0" smtClean="0"/>
              <a:t> is </a:t>
            </a:r>
            <a:r>
              <a:rPr lang="da-DK" sz="2400" dirty="0" err="1" smtClean="0"/>
              <a:t>important</a:t>
            </a:r>
            <a:r>
              <a:rPr lang="da-DK" sz="2400" dirty="0" smtClean="0"/>
              <a:t> to bring </a:t>
            </a:r>
            <a:r>
              <a:rPr lang="da-DK" sz="2400" dirty="0" err="1" smtClean="0"/>
              <a:t>about</a:t>
            </a:r>
            <a:r>
              <a:rPr lang="da-DK" sz="2400" dirty="0" smtClean="0"/>
              <a:t>?</a:t>
            </a:r>
            <a:endParaRPr lang="da-DK" sz="24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a-DK" dirty="0" err="1" smtClean="0"/>
              <a:t>Detection</a:t>
            </a:r>
            <a:r>
              <a:rPr lang="da-DK" dirty="0" smtClean="0"/>
              <a:t/>
            </a:r>
            <a:br>
              <a:rPr lang="da-DK" dirty="0" smtClean="0"/>
            </a:br>
            <a:r>
              <a:rPr lang="da-DK" dirty="0" smtClean="0"/>
              <a:t>Professional talks with </a:t>
            </a:r>
            <a:r>
              <a:rPr lang="da-DK" dirty="0" err="1" smtClean="0"/>
              <a:t>children</a:t>
            </a:r>
            <a:r>
              <a:rPr lang="da-DK" dirty="0" smtClean="0"/>
              <a:t> </a:t>
            </a:r>
            <a:r>
              <a:rPr lang="da-DK" dirty="0" err="1" smtClean="0"/>
              <a:t>about</a:t>
            </a:r>
            <a:r>
              <a:rPr lang="da-DK" dirty="0" smtClean="0"/>
              <a:t> </a:t>
            </a:r>
            <a:r>
              <a:rPr lang="da-DK" dirty="0" err="1" smtClean="0"/>
              <a:t>assaults</a:t>
            </a:r>
            <a:endParaRPr lang="da-DK" dirty="0"/>
          </a:p>
        </p:txBody>
      </p:sp>
      <p:sp>
        <p:nvSpPr>
          <p:cNvPr id="3" name="Undertitel 2"/>
          <p:cNvSpPr>
            <a:spLocks noGrp="1"/>
          </p:cNvSpPr>
          <p:nvPr>
            <p:ph type="subTitle" idx="1"/>
          </p:nvPr>
        </p:nvSpPr>
        <p:spPr/>
        <p:txBody>
          <a:bodyPr/>
          <a:lstStyle/>
          <a:p>
            <a:endParaRPr lang="da-DK"/>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idx="4294967295"/>
          </p:nvPr>
        </p:nvSpPr>
        <p:spPr>
          <a:xfrm>
            <a:off x="457200" y="390616"/>
            <a:ext cx="4020671" cy="779371"/>
          </a:xfrm>
        </p:spPr>
        <p:txBody>
          <a:bodyPr/>
          <a:lstStyle/>
          <a:p>
            <a:pPr eaLnBrk="1" hangingPunct="1"/>
            <a:r>
              <a:rPr lang="da-DK" sz="2400" dirty="0" err="1">
                <a:latin typeface="arial"/>
              </a:rPr>
              <a:t>Barriers</a:t>
            </a:r>
            <a:r>
              <a:rPr lang="da-DK" sz="2400" dirty="0">
                <a:latin typeface="arial"/>
              </a:rPr>
              <a:t> </a:t>
            </a:r>
            <a:r>
              <a:rPr lang="da-DK" sz="2400" dirty="0" smtClean="0">
                <a:latin typeface="arial"/>
              </a:rPr>
              <a:t>at the </a:t>
            </a:r>
            <a:r>
              <a:rPr lang="da-DK" sz="2400" dirty="0" err="1" smtClean="0">
                <a:latin typeface="arial"/>
              </a:rPr>
              <a:t>children</a:t>
            </a:r>
            <a:endParaRPr lang="da-DK" sz="2400" dirty="0" smtClean="0">
              <a:ea typeface="Geneva" charset="-128"/>
            </a:endParaRPr>
          </a:p>
        </p:txBody>
      </p:sp>
      <p:sp>
        <p:nvSpPr>
          <p:cNvPr id="96259" name="Rectangle 3"/>
          <p:cNvSpPr>
            <a:spLocks noGrp="1"/>
          </p:cNvSpPr>
          <p:nvPr>
            <p:ph type="body" idx="4294967295"/>
          </p:nvPr>
        </p:nvSpPr>
        <p:spPr>
          <a:xfrm>
            <a:off x="325120" y="1465262"/>
            <a:ext cx="8575040" cy="4671377"/>
          </a:xfrm>
        </p:spPr>
        <p:txBody>
          <a:bodyPr/>
          <a:lstStyle/>
          <a:p>
            <a:pPr eaLnBrk="1" hangingPunct="1">
              <a:lnSpc>
                <a:spcPct val="80000"/>
              </a:lnSpc>
              <a:buFontTx/>
              <a:buNone/>
            </a:pPr>
            <a:endParaRPr lang="da-DK" sz="1600" dirty="0" smtClean="0">
              <a:latin typeface="ariel"/>
              <a:ea typeface="Geneva" charset="-128"/>
            </a:endParaRPr>
          </a:p>
          <a:p>
            <a:pPr eaLnBrk="1" hangingPunct="1">
              <a:lnSpc>
                <a:spcPct val="80000"/>
              </a:lnSpc>
              <a:buFontTx/>
              <a:buNone/>
            </a:pPr>
            <a:r>
              <a:rPr lang="en-US" dirty="0">
                <a:latin typeface="arial"/>
              </a:rPr>
              <a:t>What prevents children </a:t>
            </a:r>
            <a:r>
              <a:rPr lang="en-US" dirty="0" smtClean="0">
                <a:latin typeface="arial"/>
              </a:rPr>
              <a:t>from talking </a:t>
            </a:r>
            <a:r>
              <a:rPr lang="en-US" dirty="0">
                <a:latin typeface="arial"/>
              </a:rPr>
              <a:t>about violence?</a:t>
            </a:r>
            <a:br>
              <a:rPr lang="en-US" dirty="0">
                <a:latin typeface="arial"/>
              </a:rPr>
            </a:br>
            <a:r>
              <a:rPr lang="en-US" dirty="0">
                <a:latin typeface="arial"/>
              </a:rPr>
              <a:t/>
            </a:r>
            <a:br>
              <a:rPr lang="en-US" dirty="0">
                <a:latin typeface="arial"/>
              </a:rPr>
            </a:br>
            <a:r>
              <a:rPr lang="en-US" dirty="0">
                <a:latin typeface="arial"/>
              </a:rPr>
              <a:t>Afraid of not being believed</a:t>
            </a:r>
            <a:br>
              <a:rPr lang="en-US" dirty="0">
                <a:latin typeface="arial"/>
              </a:rPr>
            </a:br>
            <a:r>
              <a:rPr lang="en-US" dirty="0">
                <a:latin typeface="arial"/>
              </a:rPr>
              <a:t>Afraid of being blamed, </a:t>
            </a:r>
            <a:r>
              <a:rPr lang="en-US" dirty="0" smtClean="0">
                <a:latin typeface="arial"/>
              </a:rPr>
              <a:t>accused</a:t>
            </a:r>
            <a:r>
              <a:rPr lang="en-US" dirty="0">
                <a:latin typeface="arial"/>
              </a:rPr>
              <a:t/>
            </a:r>
            <a:br>
              <a:rPr lang="en-US" dirty="0">
                <a:latin typeface="arial"/>
              </a:rPr>
            </a:br>
            <a:r>
              <a:rPr lang="en-US" dirty="0">
                <a:latin typeface="arial"/>
              </a:rPr>
              <a:t>Shame, embarrassment</a:t>
            </a:r>
            <a:br>
              <a:rPr lang="en-US" dirty="0">
                <a:latin typeface="arial"/>
              </a:rPr>
            </a:br>
            <a:r>
              <a:rPr lang="en-US" dirty="0">
                <a:latin typeface="arial"/>
              </a:rPr>
              <a:t>Loyalty - ambivalence</a:t>
            </a:r>
            <a:br>
              <a:rPr lang="en-US" dirty="0">
                <a:latin typeface="arial"/>
              </a:rPr>
            </a:br>
            <a:r>
              <a:rPr lang="en-US" dirty="0">
                <a:latin typeface="arial"/>
              </a:rPr>
              <a:t>It hurts to tell</a:t>
            </a:r>
            <a:br>
              <a:rPr lang="en-US" dirty="0">
                <a:latin typeface="arial"/>
              </a:rPr>
            </a:br>
            <a:r>
              <a:rPr lang="en-US" dirty="0" smtClean="0">
                <a:latin typeface="arial"/>
              </a:rPr>
              <a:t>Normalization</a:t>
            </a:r>
            <a:r>
              <a:rPr lang="en-US" dirty="0">
                <a:latin typeface="arial"/>
              </a:rPr>
              <a:t/>
            </a:r>
            <a:br>
              <a:rPr lang="en-US" dirty="0">
                <a:latin typeface="arial"/>
              </a:rPr>
            </a:br>
            <a:r>
              <a:rPr lang="en-US" dirty="0" smtClean="0">
                <a:latin typeface="arial"/>
              </a:rPr>
              <a:t>Displacement</a:t>
            </a:r>
            <a:r>
              <a:rPr lang="en-US" dirty="0">
                <a:latin typeface="arial"/>
              </a:rPr>
              <a:t/>
            </a:r>
            <a:br>
              <a:rPr lang="en-US" dirty="0">
                <a:latin typeface="arial"/>
              </a:rPr>
            </a:br>
            <a:r>
              <a:rPr lang="en-US" dirty="0">
                <a:latin typeface="arial"/>
              </a:rPr>
              <a:t>No faith in change</a:t>
            </a:r>
            <a:br>
              <a:rPr lang="en-US" dirty="0">
                <a:latin typeface="arial"/>
              </a:rPr>
            </a:br>
            <a:r>
              <a:rPr lang="en-US" dirty="0">
                <a:latin typeface="arial"/>
              </a:rPr>
              <a:t/>
            </a:r>
            <a:br>
              <a:rPr lang="en-US" dirty="0">
                <a:latin typeface="arial"/>
              </a:rPr>
            </a:br>
            <a:r>
              <a:rPr lang="en-US" dirty="0">
                <a:latin typeface="arial"/>
              </a:rPr>
              <a:t>There was </a:t>
            </a:r>
            <a:r>
              <a:rPr lang="en-US" dirty="0" smtClean="0">
                <a:latin typeface="arial"/>
              </a:rPr>
              <a:t>nobody </a:t>
            </a:r>
            <a:r>
              <a:rPr lang="en-US" dirty="0">
                <a:latin typeface="arial"/>
              </a:rPr>
              <a:t>telling</a:t>
            </a:r>
            <a:br>
              <a:rPr lang="en-US" dirty="0">
                <a:latin typeface="arial"/>
              </a:rPr>
            </a:br>
            <a:r>
              <a:rPr lang="en-US" dirty="0" smtClean="0">
                <a:latin typeface="arial"/>
              </a:rPr>
              <a:t>Nobody asked</a:t>
            </a:r>
            <a:r>
              <a:rPr lang="en-US" dirty="0">
                <a:latin typeface="arial"/>
              </a:rPr>
              <a:t/>
            </a:r>
            <a:br>
              <a:rPr lang="en-US" dirty="0">
                <a:latin typeface="arial"/>
              </a:rPr>
            </a:br>
            <a:r>
              <a:rPr lang="en-US" dirty="0">
                <a:latin typeface="arial"/>
              </a:rPr>
              <a:t/>
            </a:r>
            <a:br>
              <a:rPr lang="en-US" dirty="0">
                <a:latin typeface="arial"/>
              </a:rPr>
            </a:br>
            <a:r>
              <a:rPr lang="en-US" dirty="0">
                <a:latin typeface="arial"/>
              </a:rPr>
              <a:t>The child's own safety:</a:t>
            </a:r>
            <a:br>
              <a:rPr lang="en-US" dirty="0">
                <a:latin typeface="arial"/>
              </a:rPr>
            </a:br>
            <a:r>
              <a:rPr lang="en-US" dirty="0" smtClean="0">
                <a:latin typeface="arial"/>
              </a:rPr>
              <a:t>	Fear</a:t>
            </a:r>
            <a:r>
              <a:rPr lang="en-US" dirty="0">
                <a:latin typeface="arial"/>
              </a:rPr>
              <a:t>, intimidation</a:t>
            </a:r>
            <a:br>
              <a:rPr lang="en-US" dirty="0">
                <a:latin typeface="arial"/>
              </a:rPr>
            </a:br>
            <a:r>
              <a:rPr lang="en-US" dirty="0" smtClean="0">
                <a:latin typeface="arial"/>
              </a:rPr>
              <a:t>	Protecting </a:t>
            </a:r>
            <a:r>
              <a:rPr lang="en-US" dirty="0">
                <a:latin typeface="arial"/>
              </a:rPr>
              <a:t>others (mother, siblings)</a:t>
            </a:r>
            <a:br>
              <a:rPr lang="en-US" dirty="0">
                <a:latin typeface="arial"/>
              </a:rPr>
            </a:br>
            <a:r>
              <a:rPr lang="en-US" dirty="0" smtClean="0">
                <a:latin typeface="arial"/>
              </a:rPr>
              <a:t>	Protect </a:t>
            </a:r>
            <a:r>
              <a:rPr lang="en-US" dirty="0">
                <a:latin typeface="arial"/>
              </a:rPr>
              <a:t>the perpetrator from </a:t>
            </a:r>
            <a:r>
              <a:rPr lang="en-US" dirty="0" smtClean="0">
                <a:latin typeface="arial"/>
              </a:rPr>
              <a:t>criminal punishment</a:t>
            </a:r>
            <a:r>
              <a:rPr lang="en-US" dirty="0">
                <a:latin typeface="arial"/>
              </a:rPr>
              <a:t/>
            </a:r>
            <a:br>
              <a:rPr lang="en-US" dirty="0">
                <a:latin typeface="arial"/>
              </a:rPr>
            </a:br>
            <a:r>
              <a:rPr lang="en-US" dirty="0" smtClean="0">
                <a:latin typeface="arial"/>
              </a:rPr>
              <a:t>	Can </a:t>
            </a:r>
            <a:r>
              <a:rPr lang="en-US" dirty="0">
                <a:latin typeface="arial"/>
              </a:rPr>
              <a:t>the adult </a:t>
            </a:r>
            <a:r>
              <a:rPr lang="en-US" dirty="0" smtClean="0">
                <a:latin typeface="arial"/>
              </a:rPr>
              <a:t>help </a:t>
            </a:r>
            <a:r>
              <a:rPr lang="en-US" dirty="0">
                <a:latin typeface="arial"/>
              </a:rPr>
              <a:t>and protect?</a:t>
            </a:r>
            <a:r>
              <a:rPr lang="da-DK" sz="1400" dirty="0" smtClean="0">
                <a:ea typeface="Geneva" charset="-128"/>
              </a:rPr>
              <a:t>			                                                                   					</a:t>
            </a:r>
            <a:r>
              <a:rPr lang="da-DK" sz="1000" i="1" dirty="0" smtClean="0">
                <a:ea typeface="Geneva" charset="-128"/>
              </a:rPr>
              <a:t>Unni </a:t>
            </a:r>
            <a:r>
              <a:rPr lang="da-DK" sz="1000" i="1" dirty="0" err="1" smtClean="0">
                <a:ea typeface="Geneva" charset="-128"/>
              </a:rPr>
              <a:t>Heltne</a:t>
            </a:r>
            <a:r>
              <a:rPr lang="da-DK" sz="1000" i="1" dirty="0" smtClean="0">
                <a:ea typeface="Geneva" charset="-128"/>
              </a:rPr>
              <a:t>, Per </a:t>
            </a:r>
            <a:r>
              <a:rPr lang="da-DK" sz="1000" i="1" dirty="0" err="1" smtClean="0">
                <a:ea typeface="Geneva" charset="-128"/>
              </a:rPr>
              <a:t>Øynstein</a:t>
            </a:r>
            <a:r>
              <a:rPr lang="da-DK" sz="1000" i="1" dirty="0" smtClean="0">
                <a:ea typeface="Geneva" charset="-128"/>
              </a:rPr>
              <a:t> </a:t>
            </a:r>
            <a:r>
              <a:rPr lang="da-DK" sz="1000" i="1" dirty="0" err="1" smtClean="0">
                <a:ea typeface="Geneva" charset="-128"/>
              </a:rPr>
              <a:t>Steinsvåg</a:t>
            </a:r>
            <a:r>
              <a:rPr lang="da-DK" sz="1000" i="1" dirty="0" smtClean="0">
                <a:ea typeface="Geneva" charset="-128"/>
              </a:rPr>
              <a:t>, 2011  and Siri Søftestad,2009</a:t>
            </a:r>
          </a:p>
          <a:p>
            <a:pPr lvl="1" eaLnBrk="1" hangingPunct="1">
              <a:lnSpc>
                <a:spcPct val="80000"/>
              </a:lnSpc>
              <a:buFontTx/>
              <a:buNone/>
            </a:pPr>
            <a:r>
              <a:rPr lang="da-DK" sz="1400" dirty="0" smtClean="0">
                <a:ea typeface="Geneva" charset="-128"/>
              </a:rPr>
              <a:t>															</a:t>
            </a:r>
          </a:p>
          <a:p>
            <a:pPr lvl="1" eaLnBrk="1" hangingPunct="1">
              <a:lnSpc>
                <a:spcPct val="80000"/>
              </a:lnSpc>
              <a:buFontTx/>
              <a:buNone/>
            </a:pPr>
            <a:endParaRPr lang="da-DK" dirty="0" smtClean="0">
              <a:ea typeface="Geneva" charset="-128"/>
            </a:endParaRPr>
          </a:p>
          <a:p>
            <a:pPr eaLnBrk="1" hangingPunct="1">
              <a:lnSpc>
                <a:spcPct val="80000"/>
              </a:lnSpc>
              <a:buFontTx/>
              <a:buNone/>
            </a:pPr>
            <a:r>
              <a:rPr lang="da-DK" dirty="0" smtClean="0">
                <a:latin typeface="ariel"/>
                <a:ea typeface="Geneva" charset="-128"/>
              </a:rPr>
              <a:t>								</a:t>
            </a:r>
          </a:p>
          <a:p>
            <a:pPr eaLnBrk="1" hangingPunct="1">
              <a:lnSpc>
                <a:spcPct val="80000"/>
              </a:lnSpc>
              <a:buFontTx/>
              <a:buNone/>
            </a:pPr>
            <a:endParaRPr lang="da-DK" dirty="0" smtClean="0">
              <a:latin typeface="ariel"/>
              <a:ea typeface="Geneva" charset="-128"/>
            </a:endParaRPr>
          </a:p>
          <a:p>
            <a:pPr eaLnBrk="1" hangingPunct="1">
              <a:lnSpc>
                <a:spcPct val="80000"/>
              </a:lnSpc>
              <a:buFontTx/>
              <a:buNone/>
            </a:pPr>
            <a:endParaRPr lang="da-DK" dirty="0" smtClean="0">
              <a:latin typeface="ariel"/>
              <a:ea typeface="Geneva" charset="-128"/>
            </a:endParaRPr>
          </a:p>
          <a:p>
            <a:pPr eaLnBrk="1" hangingPunct="1">
              <a:lnSpc>
                <a:spcPct val="80000"/>
              </a:lnSpc>
              <a:buFontTx/>
              <a:buNone/>
            </a:pPr>
            <a:endParaRPr lang="da-DK" sz="1600" dirty="0" smtClean="0">
              <a:latin typeface="ariel"/>
              <a:ea typeface="Geneva" charset="-128"/>
            </a:endParaRPr>
          </a:p>
          <a:p>
            <a:pPr eaLnBrk="1" hangingPunct="1">
              <a:lnSpc>
                <a:spcPct val="80000"/>
              </a:lnSpc>
              <a:buFontTx/>
              <a:buNone/>
            </a:pPr>
            <a:r>
              <a:rPr lang="da-DK" sz="1600" dirty="0" err="1" smtClean="0">
                <a:latin typeface="ariel"/>
                <a:ea typeface="Geneva" charset="-128"/>
              </a:rPr>
              <a:t>Ki</a:t>
            </a:r>
            <a:endParaRPr lang="da-DK" sz="1600" dirty="0" smtClean="0">
              <a:latin typeface="ariel"/>
              <a:ea typeface="Geneva" charset="-128"/>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2400" dirty="0" err="1" smtClean="0"/>
              <a:t>Group-reflection</a:t>
            </a:r>
            <a:endParaRPr lang="da-DK" sz="2400" dirty="0"/>
          </a:p>
        </p:txBody>
      </p:sp>
      <p:sp>
        <p:nvSpPr>
          <p:cNvPr id="3" name="Pladsholder til indhold 2"/>
          <p:cNvSpPr>
            <a:spLocks noGrp="1"/>
          </p:cNvSpPr>
          <p:nvPr>
            <p:ph idx="1"/>
          </p:nvPr>
        </p:nvSpPr>
        <p:spPr>
          <a:xfrm>
            <a:off x="457200" y="1695449"/>
            <a:ext cx="8229600" cy="4430713"/>
          </a:xfrm>
        </p:spPr>
        <p:txBody>
          <a:bodyPr/>
          <a:lstStyle/>
          <a:p>
            <a:r>
              <a:rPr lang="da-DK" sz="2400" dirty="0" err="1" smtClean="0"/>
              <a:t>What</a:t>
            </a:r>
            <a:r>
              <a:rPr lang="da-DK" sz="2400" dirty="0" smtClean="0"/>
              <a:t> do </a:t>
            </a:r>
            <a:r>
              <a:rPr lang="da-DK" sz="2400" dirty="0" err="1" smtClean="0"/>
              <a:t>You</a:t>
            </a:r>
            <a:r>
              <a:rPr lang="da-DK" sz="2400" dirty="0" smtClean="0"/>
              <a:t> </a:t>
            </a:r>
            <a:r>
              <a:rPr lang="da-DK" sz="2400" dirty="0" err="1" smtClean="0"/>
              <a:t>think</a:t>
            </a:r>
            <a:r>
              <a:rPr lang="da-DK" sz="2400" dirty="0" smtClean="0"/>
              <a:t> </a:t>
            </a:r>
            <a:r>
              <a:rPr lang="da-DK" sz="2400" dirty="0" err="1" smtClean="0"/>
              <a:t>about</a:t>
            </a:r>
            <a:r>
              <a:rPr lang="da-DK" sz="2400" dirty="0" smtClean="0"/>
              <a:t> </a:t>
            </a:r>
            <a:r>
              <a:rPr lang="da-DK" sz="2400" dirty="0" err="1" smtClean="0"/>
              <a:t>this</a:t>
            </a:r>
            <a:r>
              <a:rPr lang="da-DK" sz="2400" dirty="0" smtClean="0"/>
              <a:t> </a:t>
            </a:r>
            <a:r>
              <a:rPr lang="da-DK" sz="2400" dirty="0" err="1" smtClean="0"/>
              <a:t>taboo</a:t>
            </a:r>
            <a:r>
              <a:rPr lang="da-DK" sz="2400" dirty="0" smtClean="0"/>
              <a:t>?</a:t>
            </a:r>
          </a:p>
          <a:p>
            <a:endParaRPr lang="da-DK" sz="2400" dirty="0" smtClean="0"/>
          </a:p>
          <a:p>
            <a:r>
              <a:rPr lang="da-DK" sz="2400" dirty="0" err="1" smtClean="0"/>
              <a:t>Which</a:t>
            </a:r>
            <a:r>
              <a:rPr lang="da-DK" sz="2400" dirty="0" smtClean="0"/>
              <a:t> </a:t>
            </a:r>
            <a:r>
              <a:rPr lang="da-DK" sz="2400" dirty="0" err="1" smtClean="0"/>
              <a:t>tabooes</a:t>
            </a:r>
            <a:r>
              <a:rPr lang="da-DK" sz="2400" dirty="0" smtClean="0"/>
              <a:t> do </a:t>
            </a:r>
            <a:r>
              <a:rPr lang="da-DK" sz="2400" dirty="0" err="1" smtClean="0"/>
              <a:t>You</a:t>
            </a:r>
            <a:r>
              <a:rPr lang="da-DK" sz="2400" dirty="0" smtClean="0"/>
              <a:t> have in </a:t>
            </a:r>
            <a:r>
              <a:rPr lang="da-DK" sz="2400" dirty="0" err="1" smtClean="0"/>
              <a:t>Kyrgyzstan</a:t>
            </a:r>
            <a:r>
              <a:rPr lang="da-DK" sz="2400" dirty="0" smtClean="0"/>
              <a:t>?</a:t>
            </a:r>
          </a:p>
          <a:p>
            <a:endParaRPr lang="da-DK" sz="2400" dirty="0" smtClean="0"/>
          </a:p>
          <a:p>
            <a:r>
              <a:rPr lang="da-DK" sz="2400" dirty="0" smtClean="0"/>
              <a:t>Do </a:t>
            </a:r>
            <a:r>
              <a:rPr lang="da-DK" sz="2400" dirty="0" err="1" smtClean="0"/>
              <a:t>You</a:t>
            </a:r>
            <a:r>
              <a:rPr lang="da-DK" sz="2400" dirty="0" smtClean="0"/>
              <a:t> talk </a:t>
            </a:r>
            <a:r>
              <a:rPr lang="da-DK" sz="2400" dirty="0" err="1" smtClean="0"/>
              <a:t>about</a:t>
            </a:r>
            <a:r>
              <a:rPr lang="da-DK" sz="2400" dirty="0" smtClean="0"/>
              <a:t> </a:t>
            </a:r>
            <a:r>
              <a:rPr lang="da-DK" sz="2400" dirty="0" err="1" smtClean="0"/>
              <a:t>sexual</a:t>
            </a:r>
            <a:r>
              <a:rPr lang="da-DK" sz="2400" dirty="0" smtClean="0"/>
              <a:t> </a:t>
            </a:r>
            <a:r>
              <a:rPr lang="da-DK" sz="2400" dirty="0" err="1" smtClean="0"/>
              <a:t>abuse</a:t>
            </a:r>
            <a:r>
              <a:rPr lang="da-DK" sz="2400" dirty="0" smtClean="0"/>
              <a:t> of </a:t>
            </a:r>
            <a:r>
              <a:rPr lang="da-DK" sz="2400" dirty="0" err="1" smtClean="0"/>
              <a:t>children</a:t>
            </a:r>
            <a:r>
              <a:rPr lang="da-DK" sz="2400" dirty="0" smtClean="0"/>
              <a:t>?</a:t>
            </a:r>
            <a:endParaRPr lang="da-DK" sz="2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p:cNvSpPr>
          <p:nvPr>
            <p:ph type="title" idx="4294967295"/>
          </p:nvPr>
        </p:nvSpPr>
        <p:spPr>
          <a:xfrm>
            <a:off x="457200" y="457200"/>
            <a:ext cx="4038600" cy="809625"/>
          </a:xfrm>
        </p:spPr>
        <p:txBody>
          <a:bodyPr/>
          <a:lstStyle/>
          <a:p>
            <a:pPr eaLnBrk="1" hangingPunct="1"/>
            <a:r>
              <a:rPr lang="da-DK" sz="2400" dirty="0" err="1" smtClean="0">
                <a:ea typeface="Geneva" charset="-128"/>
              </a:rPr>
              <a:t>What</a:t>
            </a:r>
            <a:r>
              <a:rPr lang="da-DK" sz="2400" dirty="0" smtClean="0">
                <a:ea typeface="Geneva" charset="-128"/>
              </a:rPr>
              <a:t> do the </a:t>
            </a:r>
            <a:r>
              <a:rPr lang="da-DK" sz="2400" dirty="0" err="1" smtClean="0">
                <a:ea typeface="Geneva" charset="-128"/>
              </a:rPr>
              <a:t>children</a:t>
            </a:r>
            <a:r>
              <a:rPr lang="da-DK" sz="2400" dirty="0" smtClean="0">
                <a:ea typeface="Geneva" charset="-128"/>
              </a:rPr>
              <a:t> </a:t>
            </a:r>
            <a:r>
              <a:rPr lang="da-DK" sz="2400" dirty="0" err="1" smtClean="0">
                <a:ea typeface="Geneva" charset="-128"/>
              </a:rPr>
              <a:t>say</a:t>
            </a:r>
            <a:r>
              <a:rPr lang="da-DK" sz="2400" dirty="0" smtClean="0">
                <a:ea typeface="Geneva" charset="-128"/>
              </a:rPr>
              <a:t>?</a:t>
            </a:r>
          </a:p>
        </p:txBody>
      </p:sp>
      <p:sp>
        <p:nvSpPr>
          <p:cNvPr id="104451" name="Rectangle 3"/>
          <p:cNvSpPr>
            <a:spLocks noGrp="1"/>
          </p:cNvSpPr>
          <p:nvPr>
            <p:ph type="body" idx="4294967295"/>
          </p:nvPr>
        </p:nvSpPr>
        <p:spPr>
          <a:xfrm>
            <a:off x="457200" y="1503681"/>
            <a:ext cx="8229600" cy="4503420"/>
          </a:xfrm>
        </p:spPr>
        <p:txBody>
          <a:bodyPr/>
          <a:lstStyle/>
          <a:p>
            <a:pPr eaLnBrk="1" hangingPunct="1">
              <a:lnSpc>
                <a:spcPct val="150000"/>
              </a:lnSpc>
            </a:pPr>
            <a:r>
              <a:rPr lang="en-US" sz="2000" dirty="0" smtClean="0"/>
              <a:t>They often </a:t>
            </a:r>
            <a:r>
              <a:rPr lang="en-US" sz="2000" dirty="0"/>
              <a:t>want to talk about their </a:t>
            </a:r>
            <a:r>
              <a:rPr lang="en-US" sz="2000" dirty="0" smtClean="0"/>
              <a:t>experiences</a:t>
            </a:r>
          </a:p>
          <a:p>
            <a:pPr eaLnBrk="1" hangingPunct="1">
              <a:lnSpc>
                <a:spcPct val="150000"/>
              </a:lnSpc>
            </a:pPr>
            <a:r>
              <a:rPr lang="en-US" sz="2000" dirty="0" smtClean="0"/>
              <a:t>Want the </a:t>
            </a:r>
            <a:r>
              <a:rPr lang="en-US" sz="2000" dirty="0"/>
              <a:t>abuses and conflicts </a:t>
            </a:r>
            <a:r>
              <a:rPr lang="en-US" sz="2000" dirty="0" smtClean="0"/>
              <a:t>to cease</a:t>
            </a:r>
          </a:p>
          <a:p>
            <a:pPr eaLnBrk="1" hangingPunct="1">
              <a:lnSpc>
                <a:spcPct val="150000"/>
              </a:lnSpc>
            </a:pPr>
            <a:r>
              <a:rPr lang="en-US" sz="2000" dirty="0" smtClean="0"/>
              <a:t>They need </a:t>
            </a:r>
            <a:r>
              <a:rPr lang="en-US" sz="2000" dirty="0"/>
              <a:t>to </a:t>
            </a:r>
            <a:r>
              <a:rPr lang="en-US" sz="2000" dirty="0" smtClean="0"/>
              <a:t>have their experiences </a:t>
            </a:r>
            <a:r>
              <a:rPr lang="en-US" sz="2000" dirty="0"/>
              <a:t>being "made </a:t>
            </a:r>
            <a:r>
              <a:rPr lang="en-US" sz="2000" dirty="0" smtClean="0"/>
              <a:t>real“</a:t>
            </a:r>
          </a:p>
          <a:p>
            <a:pPr eaLnBrk="1" hangingPunct="1">
              <a:lnSpc>
                <a:spcPct val="150000"/>
              </a:lnSpc>
            </a:pPr>
            <a:r>
              <a:rPr lang="en-US" sz="2000" dirty="0" smtClean="0"/>
              <a:t>Need </a:t>
            </a:r>
            <a:r>
              <a:rPr lang="en-US" sz="2000" dirty="0"/>
              <a:t>to know that their reactions are "</a:t>
            </a:r>
            <a:r>
              <a:rPr lang="en-US" sz="2000" dirty="0" smtClean="0"/>
              <a:t>normal“</a:t>
            </a:r>
          </a:p>
          <a:p>
            <a:pPr eaLnBrk="1" hangingPunct="1">
              <a:lnSpc>
                <a:spcPct val="150000"/>
              </a:lnSpc>
            </a:pPr>
            <a:r>
              <a:rPr lang="en-US" sz="2000" dirty="0" smtClean="0"/>
              <a:t>Will </a:t>
            </a:r>
            <a:r>
              <a:rPr lang="en-US" sz="2000" dirty="0"/>
              <a:t>feel safe at </a:t>
            </a:r>
            <a:r>
              <a:rPr lang="en-US" sz="2000" dirty="0" smtClean="0"/>
              <a:t>home</a:t>
            </a:r>
          </a:p>
          <a:p>
            <a:pPr eaLnBrk="1" hangingPunct="1">
              <a:lnSpc>
                <a:spcPct val="150000"/>
              </a:lnSpc>
            </a:pPr>
            <a:r>
              <a:rPr lang="en-US" sz="2000" dirty="0" smtClean="0"/>
              <a:t>Want </a:t>
            </a:r>
            <a:r>
              <a:rPr lang="en-US" sz="2000" dirty="0"/>
              <a:t>to talk to adults who are active, clear and </a:t>
            </a:r>
            <a:r>
              <a:rPr lang="en-US" sz="2000" dirty="0" smtClean="0"/>
              <a:t>who with responsibility talks of </a:t>
            </a:r>
            <a:r>
              <a:rPr lang="en-US" sz="2000" dirty="0"/>
              <a:t>"the </a:t>
            </a:r>
            <a:r>
              <a:rPr lang="en-US" sz="2000" dirty="0" smtClean="0"/>
              <a:t>worst“</a:t>
            </a:r>
          </a:p>
          <a:p>
            <a:pPr eaLnBrk="1" hangingPunct="1">
              <a:spcBef>
                <a:spcPts val="0"/>
              </a:spcBef>
              <a:spcAft>
                <a:spcPts val="600"/>
              </a:spcAft>
            </a:pPr>
            <a:r>
              <a:rPr lang="en-US" sz="2000" dirty="0" smtClean="0"/>
              <a:t>Need communication with </a:t>
            </a:r>
            <a:r>
              <a:rPr lang="en-US" sz="2000" dirty="0"/>
              <a:t>distinct form and </a:t>
            </a:r>
            <a:r>
              <a:rPr lang="en-US" sz="2000" dirty="0" smtClean="0"/>
              <a:t>purpose</a:t>
            </a:r>
            <a:r>
              <a:rPr lang="da-DK" sz="2800" dirty="0" smtClean="0">
                <a:ea typeface="Geneva" charset="-128"/>
              </a:rPr>
              <a:t>	</a:t>
            </a:r>
            <a:r>
              <a:rPr lang="da-DK" sz="1200" i="1" dirty="0" smtClean="0">
                <a:ea typeface="Geneva" charset="-128"/>
              </a:rPr>
              <a:t> </a:t>
            </a:r>
          </a:p>
          <a:p>
            <a:pPr marL="3657600" lvl="8" indent="0">
              <a:spcBef>
                <a:spcPts val="0"/>
              </a:spcBef>
              <a:spcAft>
                <a:spcPts val="600"/>
              </a:spcAft>
              <a:buNone/>
            </a:pPr>
            <a:r>
              <a:rPr lang="da-DK" sz="1200" i="1" dirty="0" smtClean="0">
                <a:ea typeface="Geneva" charset="-128"/>
              </a:rPr>
              <a:t>                                         Unni </a:t>
            </a:r>
            <a:r>
              <a:rPr lang="da-DK" sz="1200" i="1" dirty="0" err="1" smtClean="0">
                <a:ea typeface="Geneva" charset="-128"/>
              </a:rPr>
              <a:t>Heltne</a:t>
            </a:r>
            <a:r>
              <a:rPr lang="da-DK" sz="1200" i="1" dirty="0" smtClean="0">
                <a:ea typeface="Geneva" charset="-128"/>
              </a:rPr>
              <a:t>, 2011</a:t>
            </a:r>
          </a:p>
          <a:p>
            <a:pPr eaLnBrk="1" hangingPunct="1">
              <a:lnSpc>
                <a:spcPct val="150000"/>
              </a:lnSpc>
              <a:buFontTx/>
              <a:buNone/>
            </a:pPr>
            <a:endParaRPr lang="da-DK" sz="1200" dirty="0" smtClean="0">
              <a:ea typeface="Geneva" charset="-128"/>
            </a:endParaRPr>
          </a:p>
          <a:p>
            <a:pPr eaLnBrk="1" hangingPunct="1">
              <a:lnSpc>
                <a:spcPct val="150000"/>
              </a:lnSpc>
              <a:buFontTx/>
              <a:buNone/>
            </a:pPr>
            <a:endParaRPr lang="da-DK" sz="2800" dirty="0" smtClean="0">
              <a:ea typeface="Geneva" charset="-128"/>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z="2400" dirty="0">
                <a:latin typeface="arial"/>
              </a:rPr>
              <a:t>What </a:t>
            </a:r>
            <a:r>
              <a:rPr lang="en-US" sz="2400" dirty="0" smtClean="0">
                <a:latin typeface="arial"/>
              </a:rPr>
              <a:t>makes children talk </a:t>
            </a:r>
            <a:r>
              <a:rPr lang="en-US" sz="2400" dirty="0">
                <a:latin typeface="arial"/>
              </a:rPr>
              <a:t>about abuse?</a:t>
            </a:r>
            <a:endParaRPr lang="da-DK" sz="2400" dirty="0" smtClean="0"/>
          </a:p>
        </p:txBody>
      </p:sp>
      <p:sp>
        <p:nvSpPr>
          <p:cNvPr id="16387" name="Rectangle 3"/>
          <p:cNvSpPr>
            <a:spLocks noGrp="1" noChangeArrowheads="1"/>
          </p:cNvSpPr>
          <p:nvPr>
            <p:ph type="body" idx="1"/>
          </p:nvPr>
        </p:nvSpPr>
        <p:spPr/>
        <p:txBody>
          <a:bodyPr/>
          <a:lstStyle/>
          <a:p>
            <a:pPr eaLnBrk="1" hangingPunct="1">
              <a:lnSpc>
                <a:spcPct val="150000"/>
              </a:lnSpc>
              <a:buFontTx/>
              <a:buNone/>
            </a:pPr>
            <a:r>
              <a:rPr lang="en-US" sz="2400" b="1" dirty="0">
                <a:latin typeface="arial"/>
              </a:rPr>
              <a:t>Children are </a:t>
            </a:r>
            <a:r>
              <a:rPr lang="en-US" sz="2400" b="1" dirty="0" smtClean="0">
                <a:latin typeface="arial"/>
              </a:rPr>
              <a:t>the most </a:t>
            </a:r>
            <a:r>
              <a:rPr lang="en-US" sz="2400" b="1" dirty="0">
                <a:latin typeface="arial"/>
              </a:rPr>
              <a:t>frequent source </a:t>
            </a:r>
            <a:r>
              <a:rPr lang="en-US" sz="2400" b="1" dirty="0" smtClean="0">
                <a:latin typeface="arial"/>
              </a:rPr>
              <a:t>when </a:t>
            </a:r>
            <a:r>
              <a:rPr lang="en-US" sz="2400" b="1" dirty="0">
                <a:latin typeface="arial"/>
              </a:rPr>
              <a:t>we become aware of </a:t>
            </a:r>
            <a:r>
              <a:rPr lang="en-US" sz="2400" b="1" dirty="0" smtClean="0">
                <a:latin typeface="arial"/>
              </a:rPr>
              <a:t>abuse!</a:t>
            </a:r>
            <a:endParaRPr lang="en-US" sz="2400" dirty="0" smtClean="0">
              <a:latin typeface="arial"/>
            </a:endParaRPr>
          </a:p>
          <a:p>
            <a:pPr eaLnBrk="1" hangingPunct="1">
              <a:lnSpc>
                <a:spcPct val="150000"/>
              </a:lnSpc>
              <a:buFontTx/>
              <a:buNone/>
            </a:pPr>
            <a:r>
              <a:rPr lang="en-US" sz="2400" dirty="0" smtClean="0">
                <a:latin typeface="arial"/>
              </a:rPr>
              <a:t>Analysis </a:t>
            </a:r>
            <a:r>
              <a:rPr lang="en-US" sz="2400" dirty="0">
                <a:latin typeface="arial"/>
              </a:rPr>
              <a:t>of statements from children shows that it is important that the </a:t>
            </a:r>
            <a:r>
              <a:rPr lang="en-US" sz="2400" dirty="0" smtClean="0">
                <a:latin typeface="arial"/>
              </a:rPr>
              <a:t>child feel </a:t>
            </a:r>
            <a:r>
              <a:rPr lang="en-US" sz="2400" dirty="0">
                <a:latin typeface="arial"/>
              </a:rPr>
              <a:t>that there is </a:t>
            </a:r>
            <a:r>
              <a:rPr lang="en-US" sz="2400" dirty="0" smtClean="0">
                <a:latin typeface="arial"/>
              </a:rPr>
              <a:t>an:</a:t>
            </a:r>
          </a:p>
          <a:p>
            <a:pPr eaLnBrk="1" hangingPunct="1">
              <a:lnSpc>
                <a:spcPct val="150000"/>
              </a:lnSpc>
            </a:pPr>
            <a:r>
              <a:rPr lang="en-US" sz="2400" dirty="0" smtClean="0">
                <a:latin typeface="arial"/>
              </a:rPr>
              <a:t>Opportunity </a:t>
            </a:r>
            <a:r>
              <a:rPr lang="en-US" sz="2400" dirty="0">
                <a:latin typeface="arial"/>
              </a:rPr>
              <a:t>to </a:t>
            </a:r>
            <a:r>
              <a:rPr lang="en-US" sz="2400" dirty="0" smtClean="0">
                <a:latin typeface="arial"/>
              </a:rPr>
              <a:t>talk</a:t>
            </a:r>
          </a:p>
          <a:p>
            <a:pPr eaLnBrk="1" hangingPunct="1">
              <a:lnSpc>
                <a:spcPct val="150000"/>
              </a:lnSpc>
            </a:pPr>
            <a:r>
              <a:rPr lang="en-US" sz="2400" dirty="0" smtClean="0">
                <a:latin typeface="arial"/>
              </a:rPr>
              <a:t>Intention to tell</a:t>
            </a:r>
          </a:p>
          <a:p>
            <a:pPr eaLnBrk="1" hangingPunct="1">
              <a:lnSpc>
                <a:spcPct val="150000"/>
              </a:lnSpc>
            </a:pPr>
            <a:r>
              <a:rPr lang="en-US" sz="2400" dirty="0" smtClean="0">
                <a:latin typeface="arial"/>
              </a:rPr>
              <a:t>Connecting to the things we </a:t>
            </a:r>
            <a:r>
              <a:rPr lang="en-US" sz="2000" dirty="0" smtClean="0">
                <a:latin typeface="arial"/>
              </a:rPr>
              <a:t>are </a:t>
            </a:r>
            <a:r>
              <a:rPr lang="en-US" sz="2400" dirty="0" smtClean="0">
                <a:latin typeface="arial"/>
              </a:rPr>
              <a:t>talking about</a:t>
            </a:r>
            <a:endParaRPr lang="da-DK" sz="2400" dirty="0" smtClean="0"/>
          </a:p>
          <a:p>
            <a:pPr eaLnBrk="1" hangingPunct="1">
              <a:lnSpc>
                <a:spcPct val="150000"/>
              </a:lnSpc>
              <a:buFontTx/>
              <a:buNone/>
            </a:pPr>
            <a:r>
              <a:rPr lang="da-DK" sz="1600" i="1" dirty="0" smtClean="0"/>
              <a:t>							</a:t>
            </a:r>
            <a:r>
              <a:rPr lang="da-DK" sz="1200" i="1" dirty="0" smtClean="0"/>
              <a:t>Tine K. Jensen et al. (2005)</a:t>
            </a:r>
          </a:p>
          <a:p>
            <a:pPr eaLnBrk="1" hangingPunct="1">
              <a:lnSpc>
                <a:spcPct val="150000"/>
              </a:lnSpc>
              <a:buFontTx/>
              <a:buNone/>
            </a:pPr>
            <a:endParaRPr lang="da-DK" sz="1200" i="1" dirty="0" smtClean="0"/>
          </a:p>
          <a:p>
            <a:pPr eaLnBrk="1" hangingPunct="1">
              <a:lnSpc>
                <a:spcPct val="150000"/>
              </a:lnSpc>
            </a:pPr>
            <a:endParaRPr lang="da-DK" dirty="0" smtClean="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247650"/>
            <a:ext cx="5662613" cy="1019175"/>
          </a:xfrm>
        </p:spPr>
        <p:txBody>
          <a:bodyPr/>
          <a:lstStyle/>
          <a:p>
            <a:pPr eaLnBrk="1" hangingPunct="1"/>
            <a:r>
              <a:rPr lang="en-US" sz="2400" dirty="0"/>
              <a:t>What causes children to talk about abuse</a:t>
            </a:r>
            <a:r>
              <a:rPr lang="en-US" sz="2400" dirty="0" smtClean="0"/>
              <a:t>? </a:t>
            </a:r>
            <a:br>
              <a:rPr lang="en-US" sz="2400" dirty="0" smtClean="0"/>
            </a:br>
            <a:r>
              <a:rPr lang="en-US" sz="1800" dirty="0" smtClean="0"/>
              <a:t>Continued</a:t>
            </a:r>
            <a:endParaRPr lang="da-DK" sz="1800" dirty="0" smtClean="0"/>
          </a:p>
        </p:txBody>
      </p:sp>
      <p:sp>
        <p:nvSpPr>
          <p:cNvPr id="17411" name="Rectangle 3"/>
          <p:cNvSpPr>
            <a:spLocks noGrp="1" noChangeArrowheads="1"/>
          </p:cNvSpPr>
          <p:nvPr>
            <p:ph type="body" idx="1"/>
          </p:nvPr>
        </p:nvSpPr>
        <p:spPr>
          <a:xfrm>
            <a:off x="457200" y="1428750"/>
            <a:ext cx="8229600" cy="5116429"/>
          </a:xfrm>
        </p:spPr>
        <p:txBody>
          <a:bodyPr/>
          <a:lstStyle/>
          <a:p>
            <a:pPr eaLnBrk="1" hangingPunct="1">
              <a:buFontTx/>
              <a:buNone/>
            </a:pPr>
            <a:r>
              <a:rPr lang="en-US" sz="2000" b="1" dirty="0">
                <a:latin typeface="arial"/>
              </a:rPr>
              <a:t>The motivation of the child / adolescent </a:t>
            </a:r>
            <a:r>
              <a:rPr lang="en-US" sz="2000" b="1" dirty="0" smtClean="0">
                <a:latin typeface="arial"/>
              </a:rPr>
              <a:t>arises from:</a:t>
            </a:r>
            <a:endParaRPr lang="en-US" sz="2000" dirty="0" smtClean="0">
              <a:latin typeface="arial"/>
            </a:endParaRPr>
          </a:p>
          <a:p>
            <a:pPr eaLnBrk="1" hangingPunct="1">
              <a:buFontTx/>
              <a:buNone/>
            </a:pPr>
            <a:endParaRPr lang="en-US" sz="2000" dirty="0">
              <a:latin typeface="arial"/>
            </a:endParaRPr>
          </a:p>
          <a:p>
            <a:pPr eaLnBrk="1" hangingPunct="1">
              <a:buFontTx/>
              <a:buNone/>
            </a:pPr>
            <a:r>
              <a:rPr lang="en-US" sz="2000" dirty="0" smtClean="0">
                <a:latin typeface="arial"/>
              </a:rPr>
              <a:t>External </a:t>
            </a:r>
            <a:r>
              <a:rPr lang="en-US" sz="2000" dirty="0">
                <a:latin typeface="arial"/>
              </a:rPr>
              <a:t>processes:</a:t>
            </a:r>
            <a:br>
              <a:rPr lang="en-US" sz="2000" dirty="0">
                <a:latin typeface="arial"/>
              </a:rPr>
            </a:br>
            <a:r>
              <a:rPr lang="en-US" sz="2000" dirty="0">
                <a:latin typeface="arial"/>
              </a:rPr>
              <a:t>Finding a person </a:t>
            </a:r>
            <a:r>
              <a:rPr lang="en-US" sz="2000" dirty="0" smtClean="0">
                <a:latin typeface="arial"/>
              </a:rPr>
              <a:t>it </a:t>
            </a:r>
            <a:r>
              <a:rPr lang="en-US" sz="2000" dirty="0">
                <a:latin typeface="arial"/>
              </a:rPr>
              <a:t>can trust</a:t>
            </a:r>
            <a:br>
              <a:rPr lang="en-US" sz="2000" dirty="0">
                <a:latin typeface="arial"/>
              </a:rPr>
            </a:br>
            <a:r>
              <a:rPr lang="en-US" sz="2000" dirty="0" smtClean="0">
                <a:latin typeface="arial"/>
              </a:rPr>
              <a:t>Participate </a:t>
            </a:r>
            <a:r>
              <a:rPr lang="en-US" sz="2000" dirty="0">
                <a:latin typeface="arial"/>
              </a:rPr>
              <a:t>in teaching about sexual abuse</a:t>
            </a:r>
            <a:br>
              <a:rPr lang="en-US" sz="2000" dirty="0">
                <a:latin typeface="arial"/>
              </a:rPr>
            </a:br>
            <a:r>
              <a:rPr lang="en-US" sz="2000" dirty="0">
                <a:latin typeface="arial"/>
              </a:rPr>
              <a:t>Other convinces them that they should reveal their secret</a:t>
            </a:r>
            <a:br>
              <a:rPr lang="en-US" sz="2000" dirty="0">
                <a:latin typeface="arial"/>
              </a:rPr>
            </a:br>
            <a:r>
              <a:rPr lang="en-US" sz="2000" dirty="0">
                <a:latin typeface="arial"/>
              </a:rPr>
              <a:t>Others who have been abused, </a:t>
            </a:r>
            <a:r>
              <a:rPr lang="en-US" sz="2000" dirty="0" smtClean="0">
                <a:latin typeface="arial"/>
              </a:rPr>
              <a:t>reveals it</a:t>
            </a:r>
          </a:p>
          <a:p>
            <a:pPr eaLnBrk="1" hangingPunct="1">
              <a:buFontTx/>
              <a:buNone/>
            </a:pPr>
            <a:r>
              <a:rPr lang="en-US" sz="2000" dirty="0" smtClean="0">
                <a:latin typeface="arial"/>
              </a:rPr>
              <a:t>Internal processes:</a:t>
            </a:r>
            <a:r>
              <a:rPr lang="en-US" sz="2000" dirty="0">
                <a:latin typeface="arial"/>
              </a:rPr>
              <a:t/>
            </a:r>
            <a:br>
              <a:rPr lang="en-US" sz="2000" dirty="0">
                <a:latin typeface="arial"/>
              </a:rPr>
            </a:br>
            <a:r>
              <a:rPr lang="en-US" sz="2000" dirty="0">
                <a:latin typeface="arial"/>
              </a:rPr>
              <a:t>Desire to </a:t>
            </a:r>
            <a:r>
              <a:rPr lang="en-US" sz="2000" dirty="0" smtClean="0">
                <a:latin typeface="arial"/>
              </a:rPr>
              <a:t>stop the abuse</a:t>
            </a:r>
            <a:r>
              <a:rPr lang="en-US" sz="2000" dirty="0">
                <a:latin typeface="arial"/>
              </a:rPr>
              <a:t/>
            </a:r>
            <a:br>
              <a:rPr lang="en-US" sz="2000" dirty="0">
                <a:latin typeface="arial"/>
              </a:rPr>
            </a:br>
            <a:r>
              <a:rPr lang="en-US" sz="2000" dirty="0">
                <a:latin typeface="arial"/>
              </a:rPr>
              <a:t>Being aware that </a:t>
            </a:r>
            <a:r>
              <a:rPr lang="en-US" sz="2000" dirty="0" smtClean="0">
                <a:latin typeface="arial"/>
              </a:rPr>
              <a:t>it is wrong what </a:t>
            </a:r>
            <a:r>
              <a:rPr lang="en-US" sz="2000" dirty="0">
                <a:latin typeface="arial"/>
              </a:rPr>
              <a:t>is </a:t>
            </a:r>
            <a:r>
              <a:rPr lang="en-US" sz="2000" dirty="0" smtClean="0">
                <a:latin typeface="arial"/>
              </a:rPr>
              <a:t>happening</a:t>
            </a:r>
            <a:r>
              <a:rPr lang="en-US" sz="2000" dirty="0">
                <a:latin typeface="arial"/>
              </a:rPr>
              <a:t/>
            </a:r>
            <a:br>
              <a:rPr lang="en-US" sz="2000" dirty="0">
                <a:latin typeface="arial"/>
              </a:rPr>
            </a:br>
            <a:r>
              <a:rPr lang="en-US" sz="2000" dirty="0">
                <a:latin typeface="arial"/>
              </a:rPr>
              <a:t>Anger against the violator</a:t>
            </a:r>
            <a:br>
              <a:rPr lang="en-US" sz="2000" dirty="0">
                <a:latin typeface="arial"/>
              </a:rPr>
            </a:br>
            <a:r>
              <a:rPr lang="en-US" sz="2000" dirty="0" smtClean="0">
                <a:latin typeface="arial"/>
              </a:rPr>
              <a:t>Can no longer bear the abuse </a:t>
            </a:r>
            <a:r>
              <a:rPr lang="en-US" sz="2000" dirty="0">
                <a:latin typeface="arial"/>
              </a:rPr>
              <a:t>and </a:t>
            </a:r>
            <a:r>
              <a:rPr lang="en-US" sz="2000" dirty="0" smtClean="0">
                <a:latin typeface="arial"/>
              </a:rPr>
              <a:t>the psychological </a:t>
            </a:r>
            <a:r>
              <a:rPr lang="en-US" sz="2000" dirty="0">
                <a:latin typeface="arial"/>
              </a:rPr>
              <a:t>consequences</a:t>
            </a:r>
            <a:br>
              <a:rPr lang="en-US" sz="2000" dirty="0">
                <a:latin typeface="arial"/>
              </a:rPr>
            </a:br>
            <a:r>
              <a:rPr lang="en-US" sz="2000" dirty="0" smtClean="0">
                <a:latin typeface="arial"/>
              </a:rPr>
              <a:t>Fear of getting pregnant</a:t>
            </a:r>
            <a:r>
              <a:rPr lang="en-US" sz="2000" dirty="0">
                <a:latin typeface="arial"/>
              </a:rPr>
              <a:t/>
            </a:r>
            <a:br>
              <a:rPr lang="en-US" sz="2000" dirty="0">
                <a:latin typeface="arial"/>
              </a:rPr>
            </a:br>
            <a:r>
              <a:rPr lang="en-US" sz="2000" dirty="0">
                <a:latin typeface="arial"/>
              </a:rPr>
              <a:t>Is afraid of hurting others by not telling it</a:t>
            </a:r>
            <a:br>
              <a:rPr lang="en-US" sz="2000" dirty="0">
                <a:latin typeface="arial"/>
              </a:rPr>
            </a:br>
            <a:r>
              <a:rPr lang="en-US" sz="2000" dirty="0">
                <a:latin typeface="arial"/>
              </a:rPr>
              <a:t>Desire to feel secure </a:t>
            </a:r>
            <a:r>
              <a:rPr lang="en-US" sz="2000" dirty="0" smtClean="0">
                <a:latin typeface="arial"/>
              </a:rPr>
              <a:t>with a new boy-/girlfriend</a:t>
            </a:r>
            <a:endParaRPr lang="da-DK" sz="1600" i="1" dirty="0" smtClean="0"/>
          </a:p>
          <a:p>
            <a:pPr eaLnBrk="1" hangingPunct="1">
              <a:buFontTx/>
              <a:buNone/>
            </a:pPr>
            <a:endParaRPr lang="da-DK" sz="1600" i="1" dirty="0" smtClean="0"/>
          </a:p>
          <a:p>
            <a:pPr eaLnBrk="1" hangingPunct="1">
              <a:buFontTx/>
              <a:buNone/>
            </a:pPr>
            <a:endParaRPr lang="da-DK" sz="1600" i="1" dirty="0" smtClean="0"/>
          </a:p>
          <a:p>
            <a:pPr eaLnBrk="1" hangingPunct="1">
              <a:buFontTx/>
              <a:buNone/>
            </a:pPr>
            <a:endParaRPr lang="da-DK" sz="1600" i="1" dirty="0" smtClean="0"/>
          </a:p>
          <a:p>
            <a:pPr eaLnBrk="1" hangingPunct="1">
              <a:buFontTx/>
              <a:buNone/>
            </a:pPr>
            <a:r>
              <a:rPr lang="da-DK" sz="1600" i="1" dirty="0" err="1" smtClean="0"/>
              <a:t>Ullman</a:t>
            </a:r>
            <a:r>
              <a:rPr lang="da-DK" sz="1600" i="1" dirty="0" smtClean="0"/>
              <a:t>, S.E. (2003)</a:t>
            </a:r>
          </a:p>
          <a:p>
            <a:pPr eaLnBrk="1" hangingPunct="1">
              <a:buFontTx/>
              <a:buNone/>
            </a:pPr>
            <a:r>
              <a:rPr lang="da-DK" sz="1600" i="1" dirty="0" smtClean="0"/>
              <a:t>							</a:t>
            </a:r>
            <a:endParaRPr lang="da-DK" sz="1200" i="1" dirty="0" smtClean="0"/>
          </a:p>
          <a:p>
            <a:pPr eaLnBrk="1" hangingPunct="1">
              <a:buFontTx/>
              <a:buNone/>
            </a:pPr>
            <a:endParaRPr lang="da-DK" sz="1200" i="1" dirty="0" smtClean="0"/>
          </a:p>
          <a:p>
            <a:pPr eaLnBrk="1" hangingPunct="1"/>
            <a:endParaRPr lang="da-DK" dirty="0" smtClean="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304800"/>
            <a:ext cx="5662613" cy="962025"/>
          </a:xfrm>
        </p:spPr>
        <p:txBody>
          <a:bodyPr/>
          <a:lstStyle/>
          <a:p>
            <a:r>
              <a:rPr lang="da-DK" sz="2400" dirty="0" err="1" smtClean="0"/>
              <a:t>Different</a:t>
            </a:r>
            <a:r>
              <a:rPr lang="da-DK" sz="2400" dirty="0" smtClean="0"/>
              <a:t> situations of </a:t>
            </a:r>
            <a:r>
              <a:rPr lang="da-DK" sz="2400" dirty="0" err="1" smtClean="0"/>
              <a:t>communication</a:t>
            </a:r>
            <a:r>
              <a:rPr lang="da-DK" sz="2400" dirty="0" smtClean="0"/>
              <a:t> </a:t>
            </a:r>
            <a:r>
              <a:rPr lang="da-DK" sz="2400" dirty="0" err="1" smtClean="0"/>
              <a:t>with</a:t>
            </a:r>
            <a:r>
              <a:rPr lang="da-DK" sz="2400" dirty="0" smtClean="0"/>
              <a:t> </a:t>
            </a:r>
            <a:r>
              <a:rPr lang="da-DK" sz="2400" dirty="0" err="1" smtClean="0"/>
              <a:t>children</a:t>
            </a:r>
            <a:r>
              <a:rPr lang="da-DK" sz="2400" dirty="0" smtClean="0"/>
              <a:t> in harm</a:t>
            </a:r>
            <a:endParaRPr lang="da-DK" sz="2800" dirty="0"/>
          </a:p>
        </p:txBody>
      </p:sp>
      <p:sp>
        <p:nvSpPr>
          <p:cNvPr id="3" name="Pladsholder til indhold 2"/>
          <p:cNvSpPr>
            <a:spLocks noGrp="1"/>
          </p:cNvSpPr>
          <p:nvPr>
            <p:ph idx="1"/>
          </p:nvPr>
        </p:nvSpPr>
        <p:spPr/>
        <p:txBody>
          <a:bodyPr/>
          <a:lstStyle/>
          <a:p>
            <a:pPr lvl="1"/>
            <a:endParaRPr lang="en-US" sz="2400" dirty="0" smtClean="0">
              <a:latin typeface="arial"/>
            </a:endParaRPr>
          </a:p>
          <a:p>
            <a:pPr lvl="1"/>
            <a:r>
              <a:rPr lang="en-US" sz="2400" dirty="0" smtClean="0">
                <a:latin typeface="arial"/>
              </a:rPr>
              <a:t>“Investigative” </a:t>
            </a:r>
            <a:r>
              <a:rPr lang="en-US" sz="2400" dirty="0">
                <a:latin typeface="arial"/>
              </a:rPr>
              <a:t>/ </a:t>
            </a:r>
            <a:r>
              <a:rPr lang="en-US" sz="2400" dirty="0" smtClean="0">
                <a:latin typeface="arial"/>
              </a:rPr>
              <a:t>uncovering </a:t>
            </a:r>
            <a:r>
              <a:rPr lang="en-US" sz="2400" dirty="0">
                <a:latin typeface="arial"/>
              </a:rPr>
              <a:t>conversations</a:t>
            </a:r>
            <a:br>
              <a:rPr lang="en-US" sz="2400" dirty="0">
                <a:latin typeface="arial"/>
              </a:rPr>
            </a:br>
            <a:r>
              <a:rPr lang="en-US" sz="2000" dirty="0" smtClean="0">
                <a:latin typeface="arial"/>
              </a:rPr>
              <a:t>get information </a:t>
            </a:r>
            <a:r>
              <a:rPr lang="en-US" sz="2000" dirty="0">
                <a:latin typeface="arial"/>
              </a:rPr>
              <a:t>and understanding of the child's </a:t>
            </a:r>
            <a:r>
              <a:rPr lang="en-US" sz="2000" dirty="0" smtClean="0">
                <a:latin typeface="arial"/>
              </a:rPr>
              <a:t>situation</a:t>
            </a:r>
          </a:p>
          <a:p>
            <a:pPr lvl="1"/>
            <a:endParaRPr lang="en-US" sz="2000" dirty="0">
              <a:latin typeface="arial"/>
            </a:endParaRPr>
          </a:p>
          <a:p>
            <a:pPr lvl="1"/>
            <a:r>
              <a:rPr lang="en-US" sz="2400" dirty="0" smtClean="0">
                <a:latin typeface="arial"/>
              </a:rPr>
              <a:t>Follow-up supporting talks</a:t>
            </a:r>
            <a:r>
              <a:rPr lang="en-US" sz="2400" dirty="0">
                <a:latin typeface="arial"/>
              </a:rPr>
              <a:t/>
            </a:r>
            <a:br>
              <a:rPr lang="en-US" sz="2400" dirty="0">
                <a:latin typeface="arial"/>
              </a:rPr>
            </a:br>
            <a:r>
              <a:rPr lang="en-US" sz="2000" dirty="0" smtClean="0">
                <a:latin typeface="arial"/>
              </a:rPr>
              <a:t>support, </a:t>
            </a:r>
            <a:r>
              <a:rPr lang="en-US" sz="2000" dirty="0">
                <a:latin typeface="arial"/>
              </a:rPr>
              <a:t>further investigation and dissemination of </a:t>
            </a:r>
            <a:r>
              <a:rPr lang="en-US" sz="2000" dirty="0" smtClean="0">
                <a:latin typeface="arial"/>
              </a:rPr>
              <a:t>information</a:t>
            </a:r>
          </a:p>
          <a:p>
            <a:pPr lvl="1"/>
            <a:endParaRPr lang="en-US" sz="2000" dirty="0">
              <a:latin typeface="arial"/>
            </a:endParaRPr>
          </a:p>
          <a:p>
            <a:pPr lvl="1"/>
            <a:r>
              <a:rPr lang="en-US" sz="2000" dirty="0" smtClean="0">
                <a:latin typeface="arial"/>
              </a:rPr>
              <a:t>S</a:t>
            </a:r>
            <a:r>
              <a:rPr lang="en-US" sz="2400" dirty="0" smtClean="0">
                <a:latin typeface="arial"/>
              </a:rPr>
              <a:t>pontaneous </a:t>
            </a:r>
            <a:r>
              <a:rPr lang="en-US" sz="2400" dirty="0">
                <a:latin typeface="arial"/>
              </a:rPr>
              <a:t>conversations</a:t>
            </a:r>
            <a:br>
              <a:rPr lang="en-US" sz="2400" dirty="0">
                <a:latin typeface="arial"/>
              </a:rPr>
            </a:br>
            <a:r>
              <a:rPr lang="en-US" sz="2000" dirty="0">
                <a:latin typeface="arial"/>
              </a:rPr>
              <a:t>active listening, recognition</a:t>
            </a:r>
            <a:endParaRPr lang="da-DK" sz="1600"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el 1"/>
          <p:cNvSpPr>
            <a:spLocks noGrp="1"/>
          </p:cNvSpPr>
          <p:nvPr>
            <p:ph type="title"/>
          </p:nvPr>
        </p:nvSpPr>
        <p:spPr>
          <a:xfrm>
            <a:off x="395288" y="333375"/>
            <a:ext cx="8229600" cy="1143000"/>
          </a:xfrm>
        </p:spPr>
        <p:txBody>
          <a:bodyPr/>
          <a:lstStyle/>
          <a:p>
            <a:r>
              <a:rPr lang="da-DK" sz="2400" dirty="0" smtClean="0"/>
              <a:t>The purpose of the interview – </a:t>
            </a:r>
            <a:br>
              <a:rPr lang="da-DK" sz="2400" dirty="0" smtClean="0"/>
            </a:br>
            <a:r>
              <a:rPr lang="da-DK" sz="2400" dirty="0" err="1" smtClean="0"/>
              <a:t>seen</a:t>
            </a:r>
            <a:r>
              <a:rPr lang="da-DK" sz="2400" dirty="0" smtClean="0"/>
              <a:t> from the </a:t>
            </a:r>
            <a:r>
              <a:rPr lang="da-DK" sz="2400" dirty="0" err="1" smtClean="0"/>
              <a:t>child’s</a:t>
            </a:r>
            <a:r>
              <a:rPr lang="da-DK" sz="2400" dirty="0" smtClean="0"/>
              <a:t> </a:t>
            </a:r>
            <a:r>
              <a:rPr lang="da-DK" sz="2400" dirty="0" err="1" smtClean="0"/>
              <a:t>perspective</a:t>
            </a:r>
            <a:r>
              <a:rPr lang="da-DK" sz="2400" dirty="0" smtClean="0"/>
              <a:t/>
            </a:r>
            <a:br>
              <a:rPr lang="da-DK" sz="2400" dirty="0" smtClean="0"/>
            </a:br>
            <a:endParaRPr lang="da-DK" sz="2400" dirty="0" smtClean="0"/>
          </a:p>
        </p:txBody>
      </p:sp>
      <p:sp>
        <p:nvSpPr>
          <p:cNvPr id="157699" name="Pladsholder til indhold 2"/>
          <p:cNvSpPr>
            <a:spLocks noGrp="1"/>
          </p:cNvSpPr>
          <p:nvPr>
            <p:ph idx="1"/>
          </p:nvPr>
        </p:nvSpPr>
        <p:spPr>
          <a:xfrm>
            <a:off x="457200" y="1600200"/>
            <a:ext cx="8229600" cy="4525963"/>
          </a:xfrm>
        </p:spPr>
        <p:txBody>
          <a:bodyPr/>
          <a:lstStyle/>
          <a:p>
            <a:pPr marL="0" lvl="1" indent="0">
              <a:lnSpc>
                <a:spcPct val="150000"/>
              </a:lnSpc>
              <a:buNone/>
            </a:pPr>
            <a:r>
              <a:rPr lang="en-US" sz="2800" dirty="0">
                <a:latin typeface="arial"/>
              </a:rPr>
              <a:t>The child's </a:t>
            </a:r>
            <a:r>
              <a:rPr lang="en-US" sz="2800" dirty="0" smtClean="0">
                <a:latin typeface="arial"/>
              </a:rPr>
              <a:t>perspective:</a:t>
            </a:r>
          </a:p>
          <a:p>
            <a:pPr marL="342900" lvl="1" indent="-342900">
              <a:lnSpc>
                <a:spcPct val="150000"/>
              </a:lnSpc>
            </a:pPr>
            <a:r>
              <a:rPr lang="en-US" sz="2400" dirty="0" smtClean="0">
                <a:latin typeface="arial"/>
              </a:rPr>
              <a:t>In </a:t>
            </a:r>
            <a:r>
              <a:rPr lang="en-US" sz="2400" dirty="0">
                <a:latin typeface="arial"/>
              </a:rPr>
              <a:t>the interview </a:t>
            </a:r>
            <a:r>
              <a:rPr lang="en-US" sz="2400" dirty="0" smtClean="0">
                <a:latin typeface="arial"/>
              </a:rPr>
              <a:t>the </a:t>
            </a:r>
            <a:r>
              <a:rPr lang="en-US" sz="2400" dirty="0">
                <a:latin typeface="arial"/>
              </a:rPr>
              <a:t>child </a:t>
            </a:r>
            <a:r>
              <a:rPr lang="en-US" sz="2400" dirty="0" smtClean="0">
                <a:latin typeface="arial"/>
              </a:rPr>
              <a:t>will seek social </a:t>
            </a:r>
            <a:r>
              <a:rPr lang="en-US" sz="2400" dirty="0">
                <a:latin typeface="arial"/>
              </a:rPr>
              <a:t>confirmation of his experiences and acquire in addition a valid </a:t>
            </a:r>
            <a:r>
              <a:rPr lang="en-US" sz="2400" dirty="0" smtClean="0">
                <a:latin typeface="arial"/>
              </a:rPr>
              <a:t>recognition of its </a:t>
            </a:r>
            <a:r>
              <a:rPr lang="en-US" sz="2400" dirty="0">
                <a:latin typeface="arial"/>
              </a:rPr>
              <a:t>experiences - </a:t>
            </a:r>
            <a:r>
              <a:rPr lang="en-US" sz="2400" dirty="0" smtClean="0">
                <a:latin typeface="arial"/>
              </a:rPr>
              <a:t>helps </a:t>
            </a:r>
            <a:r>
              <a:rPr lang="en-US" sz="2400" dirty="0">
                <a:latin typeface="arial"/>
              </a:rPr>
              <a:t>to create </a:t>
            </a:r>
            <a:r>
              <a:rPr lang="en-US" sz="2400" dirty="0" smtClean="0">
                <a:latin typeface="arial"/>
              </a:rPr>
              <a:t>meaning</a:t>
            </a:r>
          </a:p>
          <a:p>
            <a:pPr marL="342900" lvl="1" indent="-342900">
              <a:lnSpc>
                <a:spcPct val="150000"/>
              </a:lnSpc>
              <a:buNone/>
            </a:pPr>
            <a:endParaRPr lang="en-US" sz="2400" dirty="0" smtClean="0">
              <a:latin typeface="arial"/>
            </a:endParaRPr>
          </a:p>
          <a:p>
            <a:pPr marL="342900" lvl="1" indent="-342900">
              <a:lnSpc>
                <a:spcPct val="150000"/>
              </a:lnSpc>
            </a:pPr>
            <a:r>
              <a:rPr lang="en-US" sz="2400" dirty="0" smtClean="0">
                <a:latin typeface="arial"/>
              </a:rPr>
              <a:t>At </a:t>
            </a:r>
            <a:r>
              <a:rPr lang="en-US" sz="2400" dirty="0">
                <a:latin typeface="arial"/>
              </a:rPr>
              <a:t>the same time </a:t>
            </a:r>
            <a:r>
              <a:rPr lang="en-US" sz="2400" dirty="0" smtClean="0">
                <a:latin typeface="arial"/>
              </a:rPr>
              <a:t>relevant feelings can be created</a:t>
            </a:r>
            <a:endParaRPr lang="da-DK" sz="2400" dirty="0" smtClean="0"/>
          </a:p>
          <a:p>
            <a:pPr marL="457200" lvl="1" indent="0">
              <a:lnSpc>
                <a:spcPct val="150000"/>
              </a:lnSpc>
              <a:buNone/>
            </a:pPr>
            <a:endParaRPr lang="da-DK" sz="2400" dirty="0" smtClean="0"/>
          </a:p>
          <a:p>
            <a:pPr algn="r">
              <a:lnSpc>
                <a:spcPct val="150000"/>
              </a:lnSpc>
              <a:buFontTx/>
              <a:buNone/>
            </a:pPr>
            <a:r>
              <a:rPr lang="da-DK" dirty="0" smtClean="0"/>
              <a:t>								</a:t>
            </a:r>
            <a:r>
              <a:rPr lang="da-DK" sz="1200" i="1" dirty="0" err="1" smtClean="0"/>
              <a:t>Øvreeide</a:t>
            </a:r>
            <a:r>
              <a:rPr lang="da-DK" sz="1200" i="1" dirty="0" smtClean="0"/>
              <a:t>, 2009</a:t>
            </a:r>
            <a:endParaRPr lang="da-DK" sz="1200" dirty="0" smtClean="0"/>
          </a:p>
          <a:p>
            <a:pPr>
              <a:lnSpc>
                <a:spcPct val="150000"/>
              </a:lnSpc>
              <a:buFontTx/>
              <a:buNone/>
            </a:pPr>
            <a:endParaRPr lang="da-DK" dirty="0"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Pladsholder til indhold 2"/>
          <p:cNvSpPr>
            <a:spLocks noGrp="1"/>
          </p:cNvSpPr>
          <p:nvPr>
            <p:ph idx="4294967295"/>
          </p:nvPr>
        </p:nvSpPr>
        <p:spPr>
          <a:xfrm>
            <a:off x="426721" y="1645920"/>
            <a:ext cx="8033068" cy="4411980"/>
          </a:xfrm>
        </p:spPr>
        <p:txBody>
          <a:bodyPr>
            <a:normAutofit fontScale="92500" lnSpcReduction="20000"/>
          </a:bodyPr>
          <a:lstStyle/>
          <a:p>
            <a:pPr>
              <a:buFontTx/>
              <a:buNone/>
              <a:defRPr/>
            </a:pPr>
            <a:r>
              <a:rPr lang="da-DK" sz="2400" b="1" dirty="0" smtClean="0"/>
              <a:t>By </a:t>
            </a:r>
            <a:r>
              <a:rPr lang="da-DK" sz="2400" b="1" dirty="0" err="1" smtClean="0"/>
              <a:t>talking</a:t>
            </a:r>
            <a:r>
              <a:rPr lang="da-DK" sz="2400" b="1" dirty="0" smtClean="0"/>
              <a:t> </a:t>
            </a:r>
            <a:r>
              <a:rPr lang="da-DK" sz="2400" b="1" dirty="0" err="1" smtClean="0"/>
              <a:t>about</a:t>
            </a:r>
            <a:r>
              <a:rPr lang="da-DK" sz="2400" b="1" dirty="0" smtClean="0"/>
              <a:t> </a:t>
            </a:r>
            <a:r>
              <a:rPr lang="da-DK" sz="2400" b="1" dirty="0" err="1" smtClean="0"/>
              <a:t>what</a:t>
            </a:r>
            <a:r>
              <a:rPr lang="da-DK" sz="2400" b="1" dirty="0" smtClean="0"/>
              <a:t> has </a:t>
            </a:r>
            <a:r>
              <a:rPr lang="da-DK" sz="2400" b="1" dirty="0" err="1" smtClean="0"/>
              <a:t>happened</a:t>
            </a:r>
            <a:r>
              <a:rPr lang="da-DK" sz="2400" b="1" dirty="0" smtClean="0"/>
              <a:t> </a:t>
            </a:r>
            <a:r>
              <a:rPr lang="da-DK" sz="2400" b="1" dirty="0" err="1" smtClean="0"/>
              <a:t>you</a:t>
            </a:r>
            <a:r>
              <a:rPr lang="da-DK" sz="2400" b="1" dirty="0" smtClean="0"/>
              <a:t>:</a:t>
            </a:r>
          </a:p>
          <a:p>
            <a:pPr>
              <a:buFontTx/>
              <a:buNone/>
              <a:defRPr/>
            </a:pPr>
            <a:endParaRPr lang="da-DK" sz="2400" b="1" dirty="0" smtClean="0"/>
          </a:p>
          <a:p>
            <a:pPr eaLnBrk="1" hangingPunct="1">
              <a:defRPr/>
            </a:pPr>
            <a:r>
              <a:rPr lang="da-DK" sz="2400" dirty="0" smtClean="0"/>
              <a:t>Support the </a:t>
            </a:r>
            <a:r>
              <a:rPr lang="da-DK" sz="2400" dirty="0" err="1" smtClean="0"/>
              <a:t>self</a:t>
            </a:r>
            <a:r>
              <a:rPr lang="da-DK" sz="2400" dirty="0" smtClean="0"/>
              <a:t>-healing processes of the </a:t>
            </a:r>
            <a:r>
              <a:rPr lang="da-DK" sz="2400" dirty="0" err="1" smtClean="0"/>
              <a:t>child</a:t>
            </a:r>
            <a:endParaRPr lang="da-DK" sz="2400" dirty="0" smtClean="0"/>
          </a:p>
          <a:p>
            <a:pPr eaLnBrk="1" hangingPunct="1">
              <a:buFontTx/>
              <a:buNone/>
              <a:defRPr/>
            </a:pPr>
            <a:endParaRPr lang="da-DK" sz="2400" dirty="0" smtClean="0"/>
          </a:p>
          <a:p>
            <a:pPr eaLnBrk="1" hangingPunct="1">
              <a:defRPr/>
            </a:pPr>
            <a:r>
              <a:rPr lang="da-DK" sz="2400" dirty="0" smtClean="0"/>
              <a:t>Support </a:t>
            </a:r>
            <a:r>
              <a:rPr lang="da-DK" sz="2400" dirty="0" err="1" smtClean="0"/>
              <a:t>that</a:t>
            </a:r>
            <a:r>
              <a:rPr lang="da-DK" sz="2400" dirty="0" smtClean="0"/>
              <a:t> </a:t>
            </a:r>
            <a:r>
              <a:rPr lang="en-US" sz="2400" dirty="0">
                <a:latin typeface="arial"/>
              </a:rPr>
              <a:t>the child can understand and believe in </a:t>
            </a:r>
            <a:r>
              <a:rPr lang="en-US" sz="2400" dirty="0" smtClean="0">
                <a:latin typeface="arial"/>
              </a:rPr>
              <a:t>reality</a:t>
            </a:r>
            <a:endParaRPr lang="da-DK" sz="2400" dirty="0" smtClean="0"/>
          </a:p>
          <a:p>
            <a:pPr eaLnBrk="1" hangingPunct="1">
              <a:buFontTx/>
              <a:buNone/>
              <a:defRPr/>
            </a:pPr>
            <a:endParaRPr lang="da-DK" sz="2400" dirty="0" smtClean="0"/>
          </a:p>
          <a:p>
            <a:pPr eaLnBrk="1" hangingPunct="1">
              <a:defRPr/>
            </a:pPr>
            <a:r>
              <a:rPr lang="da-DK" sz="2400" dirty="0" err="1" smtClean="0"/>
              <a:t>Take</a:t>
            </a:r>
            <a:r>
              <a:rPr lang="da-DK" sz="2400" dirty="0" smtClean="0"/>
              <a:t> </a:t>
            </a:r>
            <a:r>
              <a:rPr lang="da-DK" sz="2400" dirty="0" err="1" smtClean="0"/>
              <a:t>guilt</a:t>
            </a:r>
            <a:r>
              <a:rPr lang="da-DK" sz="2400" dirty="0" smtClean="0"/>
              <a:t> from the </a:t>
            </a:r>
            <a:r>
              <a:rPr lang="da-DK" sz="2400" dirty="0" err="1" smtClean="0"/>
              <a:t>child</a:t>
            </a:r>
            <a:endParaRPr lang="da-DK" sz="2400" dirty="0" smtClean="0"/>
          </a:p>
          <a:p>
            <a:pPr eaLnBrk="1" hangingPunct="1">
              <a:buFontTx/>
              <a:buNone/>
              <a:defRPr/>
            </a:pPr>
            <a:endParaRPr lang="da-DK" sz="2400" dirty="0" smtClean="0"/>
          </a:p>
          <a:p>
            <a:pPr eaLnBrk="1" hangingPunct="1">
              <a:defRPr/>
            </a:pPr>
            <a:r>
              <a:rPr lang="da-DK" sz="2400" dirty="0" smtClean="0"/>
              <a:t>Break the isolation – the </a:t>
            </a:r>
            <a:r>
              <a:rPr lang="da-DK" sz="2400" dirty="0" err="1" smtClean="0"/>
              <a:t>taboo</a:t>
            </a:r>
            <a:endParaRPr lang="da-DK" sz="2400" dirty="0" smtClean="0"/>
          </a:p>
          <a:p>
            <a:pPr eaLnBrk="1" hangingPunct="1">
              <a:buFontTx/>
              <a:buNone/>
              <a:defRPr/>
            </a:pPr>
            <a:endParaRPr lang="da-DK" sz="2400" dirty="0" smtClean="0"/>
          </a:p>
          <a:p>
            <a:pPr eaLnBrk="1" hangingPunct="1">
              <a:defRPr/>
            </a:pPr>
            <a:r>
              <a:rPr lang="da-DK" sz="2400" dirty="0" smtClean="0"/>
              <a:t>Help the </a:t>
            </a:r>
            <a:r>
              <a:rPr lang="da-DK" sz="2400" dirty="0" err="1" smtClean="0"/>
              <a:t>child</a:t>
            </a:r>
            <a:r>
              <a:rPr lang="da-DK" sz="2400" dirty="0" smtClean="0"/>
              <a:t> to feel </a:t>
            </a:r>
            <a:r>
              <a:rPr lang="da-DK" sz="2400" dirty="0" err="1" smtClean="0"/>
              <a:t>its</a:t>
            </a:r>
            <a:r>
              <a:rPr lang="da-DK" sz="2400" dirty="0" smtClean="0"/>
              <a:t> </a:t>
            </a:r>
            <a:r>
              <a:rPr lang="da-DK" sz="2400" dirty="0" err="1" smtClean="0"/>
              <a:t>own</a:t>
            </a:r>
            <a:r>
              <a:rPr lang="da-DK" sz="2400" dirty="0" smtClean="0"/>
              <a:t> </a:t>
            </a:r>
            <a:r>
              <a:rPr lang="da-DK" sz="2400" dirty="0" err="1" smtClean="0"/>
              <a:t>needs</a:t>
            </a:r>
            <a:r>
              <a:rPr lang="da-DK" sz="900" i="1" dirty="0" smtClean="0"/>
              <a:t>					</a:t>
            </a:r>
          </a:p>
          <a:p>
            <a:pPr eaLnBrk="1" hangingPunct="1">
              <a:buFont typeface="Arial" pitchFamily="34" charset="0"/>
              <a:buNone/>
              <a:defRPr/>
            </a:pPr>
            <a:endParaRPr lang="da-DK" sz="900" i="1" dirty="0" smtClean="0"/>
          </a:p>
          <a:p>
            <a:pPr eaLnBrk="1" hangingPunct="1">
              <a:buFont typeface="Arial" pitchFamily="34" charset="0"/>
              <a:buNone/>
              <a:defRPr/>
            </a:pPr>
            <a:endParaRPr lang="da-DK" sz="900" i="1" dirty="0" smtClean="0"/>
          </a:p>
          <a:p>
            <a:pPr algn="r" eaLnBrk="1" hangingPunct="1">
              <a:buFont typeface="Arial" pitchFamily="34" charset="0"/>
              <a:buNone/>
              <a:defRPr/>
            </a:pPr>
            <a:r>
              <a:rPr lang="da-DK" sz="900" i="1" dirty="0" smtClean="0"/>
              <a:t>								</a:t>
            </a:r>
            <a:r>
              <a:rPr lang="da-DK" sz="1300" i="1" dirty="0" smtClean="0"/>
              <a:t>     SISO</a:t>
            </a:r>
          </a:p>
        </p:txBody>
      </p:sp>
      <p:sp>
        <p:nvSpPr>
          <p:cNvPr id="158723" name="Rectangle 2"/>
          <p:cNvSpPr>
            <a:spLocks noGrp="1" noChangeArrowheads="1"/>
          </p:cNvSpPr>
          <p:nvPr>
            <p:ph type="title" idx="4294967295"/>
          </p:nvPr>
        </p:nvSpPr>
        <p:spPr/>
        <p:txBody>
          <a:bodyPr/>
          <a:lstStyle/>
          <a:p>
            <a:pPr eaLnBrk="1" hangingPunct="1"/>
            <a:r>
              <a:rPr lang="da-DK" sz="2400" dirty="0" smtClean="0"/>
              <a:t>The </a:t>
            </a:r>
            <a:r>
              <a:rPr lang="da-DK" sz="2400" dirty="0" err="1" smtClean="0"/>
              <a:t>child’s</a:t>
            </a:r>
            <a:r>
              <a:rPr lang="da-DK" sz="2400" dirty="0" smtClean="0"/>
              <a:t> </a:t>
            </a:r>
            <a:r>
              <a:rPr lang="da-DK" sz="2400" dirty="0" err="1" smtClean="0"/>
              <a:t>perspective</a:t>
            </a:r>
            <a:r>
              <a:rPr lang="da-DK" sz="2400" dirty="0" smtClean="0"/>
              <a:t> </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p:cNvSpPr>
          <p:nvPr>
            <p:ph type="title" idx="4294967295"/>
          </p:nvPr>
        </p:nvSpPr>
        <p:spPr>
          <a:xfrm>
            <a:off x="403224" y="438150"/>
            <a:ext cx="5349875" cy="514350"/>
          </a:xfrm>
        </p:spPr>
        <p:txBody>
          <a:bodyPr/>
          <a:lstStyle/>
          <a:p>
            <a:r>
              <a:rPr lang="da-DK" sz="2400" dirty="0" smtClean="0"/>
              <a:t>Principles in the interview with the </a:t>
            </a:r>
            <a:r>
              <a:rPr lang="da-DK" sz="2400" dirty="0" err="1" smtClean="0"/>
              <a:t>child</a:t>
            </a:r>
            <a:endParaRPr lang="da-DK" sz="2400" dirty="0" smtClean="0"/>
          </a:p>
        </p:txBody>
      </p:sp>
      <p:sp>
        <p:nvSpPr>
          <p:cNvPr id="111619" name="Rectangle 3"/>
          <p:cNvSpPr>
            <a:spLocks noGrp="1"/>
          </p:cNvSpPr>
          <p:nvPr>
            <p:ph type="body" idx="4294967295"/>
          </p:nvPr>
        </p:nvSpPr>
        <p:spPr>
          <a:xfrm>
            <a:off x="331788" y="1470025"/>
            <a:ext cx="8229600" cy="4294188"/>
          </a:xfrm>
        </p:spPr>
        <p:txBody>
          <a:bodyPr/>
          <a:lstStyle/>
          <a:p>
            <a:r>
              <a:rPr lang="en-US" sz="2800" dirty="0">
                <a:latin typeface="arial"/>
              </a:rPr>
              <a:t>Be aware of the child's </a:t>
            </a:r>
            <a:r>
              <a:rPr lang="en-US" sz="2800" dirty="0" smtClean="0">
                <a:latin typeface="arial"/>
              </a:rPr>
              <a:t>anxiety</a:t>
            </a:r>
          </a:p>
          <a:p>
            <a:r>
              <a:rPr lang="en-US" sz="2800" dirty="0" smtClean="0">
                <a:latin typeface="arial"/>
              </a:rPr>
              <a:t>Be </a:t>
            </a:r>
            <a:r>
              <a:rPr lang="en-US" sz="2800" dirty="0">
                <a:latin typeface="arial"/>
              </a:rPr>
              <a:t>aware of the child's feelings of ambivalence and </a:t>
            </a:r>
            <a:r>
              <a:rPr lang="en-US" sz="2800" dirty="0" smtClean="0">
                <a:latin typeface="arial"/>
              </a:rPr>
              <a:t>loyalty</a:t>
            </a:r>
          </a:p>
          <a:p>
            <a:r>
              <a:rPr lang="en-US" sz="2800" dirty="0" smtClean="0">
                <a:latin typeface="arial"/>
              </a:rPr>
              <a:t>Respect </a:t>
            </a:r>
            <a:r>
              <a:rPr lang="en-US" sz="2800" dirty="0">
                <a:latin typeface="arial"/>
              </a:rPr>
              <a:t>the child's readiness, pace and need for </a:t>
            </a:r>
            <a:r>
              <a:rPr lang="en-US" sz="2800" dirty="0" smtClean="0">
                <a:latin typeface="arial"/>
              </a:rPr>
              <a:t>breaks</a:t>
            </a:r>
          </a:p>
          <a:p>
            <a:r>
              <a:rPr lang="en-US" sz="2800" dirty="0" smtClean="0">
                <a:latin typeface="arial"/>
              </a:rPr>
              <a:t>Do </a:t>
            </a:r>
            <a:r>
              <a:rPr lang="en-US" sz="2800" dirty="0">
                <a:latin typeface="arial"/>
              </a:rPr>
              <a:t>not be too emotional; avoid disaster </a:t>
            </a:r>
            <a:r>
              <a:rPr lang="en-US" sz="2800" dirty="0" smtClean="0">
                <a:latin typeface="arial"/>
              </a:rPr>
              <a:t>mood</a:t>
            </a:r>
          </a:p>
          <a:p>
            <a:r>
              <a:rPr lang="en-US" sz="2800" dirty="0" smtClean="0">
                <a:latin typeface="arial"/>
              </a:rPr>
              <a:t>Do </a:t>
            </a:r>
            <a:r>
              <a:rPr lang="en-US" sz="2800" dirty="0">
                <a:latin typeface="arial"/>
              </a:rPr>
              <a:t>not force the </a:t>
            </a:r>
            <a:r>
              <a:rPr lang="en-US" sz="2800" dirty="0" smtClean="0">
                <a:latin typeface="arial"/>
              </a:rPr>
              <a:t>child</a:t>
            </a:r>
          </a:p>
          <a:p>
            <a:r>
              <a:rPr lang="en-US" sz="2800" dirty="0" smtClean="0">
                <a:latin typeface="arial"/>
              </a:rPr>
              <a:t>Do </a:t>
            </a:r>
            <a:r>
              <a:rPr lang="en-US" sz="2800" dirty="0">
                <a:latin typeface="arial"/>
              </a:rPr>
              <a:t>not promise the child silence</a:t>
            </a:r>
            <a:endParaRPr lang="da-DK" sz="2800" dirty="0" smtClean="0"/>
          </a:p>
          <a:p>
            <a:pPr>
              <a:buFontTx/>
              <a:buNone/>
            </a:pPr>
            <a:endParaRPr lang="da-DK" sz="2400" dirty="0" smtClean="0"/>
          </a:p>
          <a:p>
            <a:pPr>
              <a:buFontTx/>
              <a:buNone/>
            </a:pPr>
            <a:endParaRPr lang="da-DK" sz="2400" dirty="0" smtClean="0"/>
          </a:p>
          <a:p>
            <a:endParaRPr lang="da-DK" sz="2400" dirty="0" smtClean="0"/>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2400" dirty="0" err="1" smtClean="0"/>
              <a:t>How</a:t>
            </a:r>
            <a:r>
              <a:rPr lang="da-DK" sz="2400" dirty="0" smtClean="0"/>
              <a:t> to </a:t>
            </a:r>
            <a:r>
              <a:rPr lang="da-DK" sz="2400" dirty="0" err="1" smtClean="0"/>
              <a:t>react</a:t>
            </a:r>
            <a:endParaRPr lang="da-DK" sz="2400" dirty="0"/>
          </a:p>
        </p:txBody>
      </p:sp>
      <p:sp>
        <p:nvSpPr>
          <p:cNvPr id="3" name="Pladsholder til indhold 2"/>
          <p:cNvSpPr>
            <a:spLocks noGrp="1"/>
          </p:cNvSpPr>
          <p:nvPr>
            <p:ph idx="1"/>
          </p:nvPr>
        </p:nvSpPr>
        <p:spPr/>
        <p:txBody>
          <a:bodyPr/>
          <a:lstStyle/>
          <a:p>
            <a:r>
              <a:rPr lang="da-DK" sz="2000" dirty="0" smtClean="0"/>
              <a:t>The </a:t>
            </a:r>
            <a:r>
              <a:rPr lang="da-DK" sz="2000" dirty="0" err="1" smtClean="0"/>
              <a:t>best</a:t>
            </a:r>
            <a:r>
              <a:rPr lang="da-DK" sz="2000" dirty="0" smtClean="0"/>
              <a:t> </a:t>
            </a:r>
            <a:r>
              <a:rPr lang="da-DK" sz="2000" dirty="0" err="1" smtClean="0"/>
              <a:t>way</a:t>
            </a:r>
            <a:r>
              <a:rPr lang="da-DK" sz="2000" dirty="0" smtClean="0"/>
              <a:t> is to sit </a:t>
            </a:r>
            <a:r>
              <a:rPr lang="da-DK" sz="2000" dirty="0" err="1" smtClean="0"/>
              <a:t>down</a:t>
            </a:r>
            <a:r>
              <a:rPr lang="da-DK" sz="2000" dirty="0" smtClean="0"/>
              <a:t> and listen to the </a:t>
            </a:r>
            <a:r>
              <a:rPr lang="da-DK" sz="2000" dirty="0" err="1" smtClean="0"/>
              <a:t>child</a:t>
            </a:r>
            <a:r>
              <a:rPr lang="da-DK" sz="2000" dirty="0" smtClean="0"/>
              <a:t> .</a:t>
            </a:r>
          </a:p>
          <a:p>
            <a:endParaRPr lang="da-DK" sz="2000" dirty="0" smtClean="0"/>
          </a:p>
          <a:p>
            <a:pPr eaLnBrk="1" hangingPunct="1"/>
            <a:r>
              <a:rPr lang="en-US" sz="2000" dirty="0" smtClean="0">
                <a:ea typeface="Geneva" charset="-128"/>
              </a:rPr>
              <a:t>The best way to understand a </a:t>
            </a:r>
            <a:r>
              <a:rPr lang="en-US" sz="2000" dirty="0" err="1" smtClean="0">
                <a:ea typeface="Geneva" charset="-128"/>
              </a:rPr>
              <a:t>childs</a:t>
            </a:r>
            <a:r>
              <a:rPr lang="en-US" sz="2000" dirty="0" smtClean="0">
                <a:ea typeface="Geneva" charset="-128"/>
              </a:rPr>
              <a:t> signs and reactions is to ASK and LISTEN to the </a:t>
            </a:r>
            <a:r>
              <a:rPr lang="en-US" sz="2000" dirty="0" err="1" smtClean="0">
                <a:ea typeface="Geneva" charset="-128"/>
              </a:rPr>
              <a:t>childs</a:t>
            </a:r>
            <a:r>
              <a:rPr lang="en-US" sz="2000" dirty="0" smtClean="0">
                <a:ea typeface="Geneva" charset="-128"/>
              </a:rPr>
              <a:t> </a:t>
            </a:r>
            <a:r>
              <a:rPr lang="en-US" sz="2000" dirty="0" err="1" smtClean="0">
                <a:ea typeface="Geneva" charset="-128"/>
              </a:rPr>
              <a:t>individuel</a:t>
            </a:r>
            <a:r>
              <a:rPr lang="en-US" sz="2000" dirty="0" smtClean="0">
                <a:ea typeface="Geneva" charset="-128"/>
              </a:rPr>
              <a:t> story</a:t>
            </a:r>
          </a:p>
          <a:p>
            <a:pPr eaLnBrk="1" hangingPunct="1"/>
            <a:r>
              <a:rPr lang="en-US" sz="2000" dirty="0" smtClean="0">
                <a:ea typeface="Geneva" charset="-128"/>
              </a:rPr>
              <a:t> Show that You can </a:t>
            </a:r>
            <a:r>
              <a:rPr lang="en-US" sz="2000" dirty="0" err="1" smtClean="0">
                <a:ea typeface="Geneva" charset="-128"/>
              </a:rPr>
              <a:t>containe</a:t>
            </a:r>
            <a:r>
              <a:rPr lang="en-US" sz="2000" dirty="0" smtClean="0">
                <a:ea typeface="Geneva" charset="-128"/>
              </a:rPr>
              <a:t> the </a:t>
            </a:r>
            <a:r>
              <a:rPr lang="en-US" sz="2000" dirty="0" err="1" smtClean="0">
                <a:ea typeface="Geneva" charset="-128"/>
              </a:rPr>
              <a:t>childs</a:t>
            </a:r>
            <a:r>
              <a:rPr lang="en-US" sz="2000" dirty="0" smtClean="0">
                <a:ea typeface="Geneva" charset="-128"/>
              </a:rPr>
              <a:t> story</a:t>
            </a:r>
          </a:p>
          <a:p>
            <a:pPr eaLnBrk="1" hangingPunct="1"/>
            <a:r>
              <a:rPr lang="en-US" sz="2000" dirty="0" smtClean="0">
                <a:ea typeface="Geneva" charset="-128"/>
              </a:rPr>
              <a:t>Avoid strong reactions, be </a:t>
            </a:r>
            <a:r>
              <a:rPr lang="en-US" sz="2000" dirty="0" err="1" smtClean="0">
                <a:ea typeface="Geneva" charset="-128"/>
              </a:rPr>
              <a:t>undramatic</a:t>
            </a:r>
            <a:endParaRPr lang="en-US" sz="2000" dirty="0" smtClean="0">
              <a:ea typeface="Geneva" charset="-128"/>
            </a:endParaRPr>
          </a:p>
          <a:p>
            <a:pPr eaLnBrk="1" hangingPunct="1"/>
            <a:endParaRPr lang="en-US" sz="2000" dirty="0" smtClean="0">
              <a:ea typeface="Geneva" charset="-128"/>
            </a:endParaRPr>
          </a:p>
          <a:p>
            <a:pPr eaLnBrk="1" hangingPunct="1"/>
            <a:r>
              <a:rPr lang="en-US" sz="2000" dirty="0" smtClean="0">
                <a:ea typeface="Geneva" charset="-128"/>
              </a:rPr>
              <a:t>Do not examine the child, do not ask leading </a:t>
            </a:r>
            <a:r>
              <a:rPr lang="en-US" sz="2000" dirty="0" err="1" smtClean="0">
                <a:ea typeface="Geneva" charset="-128"/>
              </a:rPr>
              <a:t>quistions</a:t>
            </a:r>
            <a:r>
              <a:rPr lang="en-US" sz="2000" dirty="0" smtClean="0">
                <a:ea typeface="Geneva" charset="-128"/>
              </a:rPr>
              <a:t> and closing </a:t>
            </a:r>
            <a:r>
              <a:rPr lang="en-US" sz="2000" dirty="0" err="1" smtClean="0">
                <a:ea typeface="Geneva" charset="-128"/>
              </a:rPr>
              <a:t>quistions</a:t>
            </a:r>
            <a:endParaRPr lang="en-US" sz="2000" dirty="0" smtClean="0">
              <a:ea typeface="Geneva" charset="-128"/>
            </a:endParaRPr>
          </a:p>
          <a:p>
            <a:pPr eaLnBrk="1" hangingPunct="1"/>
            <a:r>
              <a:rPr lang="en-US" sz="2000" dirty="0" smtClean="0">
                <a:ea typeface="Geneva" charset="-128"/>
              </a:rPr>
              <a:t>Do not promise the child, that You can keep silent and not telling anybody </a:t>
            </a:r>
          </a:p>
          <a:p>
            <a:endParaRPr lang="da-DK" sz="20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2400" dirty="0" err="1" smtClean="0"/>
              <a:t>Different</a:t>
            </a:r>
            <a:r>
              <a:rPr lang="da-DK" sz="2400" dirty="0" smtClean="0"/>
              <a:t> </a:t>
            </a:r>
            <a:r>
              <a:rPr lang="da-DK" sz="2400" dirty="0" err="1" smtClean="0"/>
              <a:t>ways</a:t>
            </a:r>
            <a:r>
              <a:rPr lang="da-DK" sz="2400" dirty="0" smtClean="0"/>
              <a:t> of </a:t>
            </a:r>
            <a:r>
              <a:rPr lang="da-DK" sz="2400" dirty="0" err="1" smtClean="0"/>
              <a:t>asking</a:t>
            </a:r>
            <a:endParaRPr lang="da-DK" sz="2400" dirty="0" smtClean="0"/>
          </a:p>
        </p:txBody>
      </p:sp>
      <p:sp>
        <p:nvSpPr>
          <p:cNvPr id="3" name="Pladsholder til indhold 2"/>
          <p:cNvSpPr>
            <a:spLocks noGrp="1"/>
          </p:cNvSpPr>
          <p:nvPr>
            <p:ph idx="1"/>
          </p:nvPr>
        </p:nvSpPr>
        <p:spPr>
          <a:xfrm>
            <a:off x="457200" y="1524000"/>
            <a:ext cx="8229600" cy="4602163"/>
          </a:xfrm>
        </p:spPr>
        <p:txBody>
          <a:bodyPr/>
          <a:lstStyle/>
          <a:p>
            <a:pPr>
              <a:lnSpc>
                <a:spcPct val="150000"/>
              </a:lnSpc>
            </a:pPr>
            <a:r>
              <a:rPr lang="da-DK" dirty="0" smtClean="0"/>
              <a:t>The </a:t>
            </a:r>
            <a:r>
              <a:rPr lang="da-DK" dirty="0" err="1" smtClean="0"/>
              <a:t>imperiative</a:t>
            </a:r>
            <a:r>
              <a:rPr lang="da-DK" dirty="0" smtClean="0"/>
              <a:t> </a:t>
            </a:r>
            <a:r>
              <a:rPr lang="da-DK" dirty="0" err="1" smtClean="0"/>
              <a:t>way</a:t>
            </a:r>
            <a:endParaRPr lang="da-DK" dirty="0" smtClean="0"/>
          </a:p>
          <a:p>
            <a:pPr lvl="1">
              <a:lnSpc>
                <a:spcPct val="150000"/>
              </a:lnSpc>
            </a:pPr>
            <a:r>
              <a:rPr lang="da-DK" dirty="0" err="1" smtClean="0"/>
              <a:t>Tell</a:t>
            </a:r>
            <a:r>
              <a:rPr lang="da-DK" dirty="0" smtClean="0"/>
              <a:t> </a:t>
            </a:r>
            <a:r>
              <a:rPr lang="da-DK" dirty="0" err="1" smtClean="0"/>
              <a:t>me</a:t>
            </a:r>
            <a:r>
              <a:rPr lang="da-DK" dirty="0" smtClean="0"/>
              <a:t>, </a:t>
            </a:r>
            <a:r>
              <a:rPr lang="da-DK" dirty="0" err="1" smtClean="0"/>
              <a:t>what</a:t>
            </a:r>
            <a:r>
              <a:rPr lang="da-DK" dirty="0" smtClean="0"/>
              <a:t> has </a:t>
            </a:r>
            <a:r>
              <a:rPr lang="da-DK" dirty="0" err="1" smtClean="0"/>
              <a:t>happened</a:t>
            </a:r>
            <a:r>
              <a:rPr lang="da-DK" dirty="0" smtClean="0"/>
              <a:t>!</a:t>
            </a:r>
          </a:p>
          <a:p>
            <a:pPr lvl="1">
              <a:lnSpc>
                <a:spcPct val="150000"/>
              </a:lnSpc>
            </a:pPr>
            <a:r>
              <a:rPr lang="da-DK" dirty="0" err="1" smtClean="0"/>
              <a:t>Tell</a:t>
            </a:r>
            <a:r>
              <a:rPr lang="da-DK" dirty="0" smtClean="0"/>
              <a:t> </a:t>
            </a:r>
            <a:r>
              <a:rPr lang="da-DK" dirty="0" err="1" smtClean="0"/>
              <a:t>me</a:t>
            </a:r>
            <a:r>
              <a:rPr lang="da-DK" dirty="0" smtClean="0"/>
              <a:t> </a:t>
            </a:r>
            <a:r>
              <a:rPr lang="da-DK" dirty="0" err="1" smtClean="0"/>
              <a:t>with</a:t>
            </a:r>
            <a:r>
              <a:rPr lang="da-DK" dirty="0" smtClean="0"/>
              <a:t> </a:t>
            </a:r>
            <a:r>
              <a:rPr lang="da-DK" dirty="0" err="1" smtClean="0"/>
              <a:t>your</a:t>
            </a:r>
            <a:r>
              <a:rPr lang="da-DK" dirty="0" smtClean="0"/>
              <a:t> </a:t>
            </a:r>
            <a:r>
              <a:rPr lang="da-DK" dirty="0" err="1" smtClean="0"/>
              <a:t>own</a:t>
            </a:r>
            <a:r>
              <a:rPr lang="da-DK" dirty="0" smtClean="0"/>
              <a:t> </a:t>
            </a:r>
            <a:r>
              <a:rPr lang="da-DK" dirty="0" err="1" smtClean="0"/>
              <a:t>words</a:t>
            </a:r>
            <a:r>
              <a:rPr lang="da-DK" dirty="0" smtClean="0"/>
              <a:t>!</a:t>
            </a:r>
          </a:p>
          <a:p>
            <a:pPr lvl="1">
              <a:lnSpc>
                <a:spcPct val="150000"/>
              </a:lnSpc>
            </a:pPr>
            <a:r>
              <a:rPr lang="da-DK" dirty="0" err="1" smtClean="0"/>
              <a:t>Tell</a:t>
            </a:r>
            <a:r>
              <a:rPr lang="da-DK" dirty="0" smtClean="0"/>
              <a:t> </a:t>
            </a:r>
            <a:r>
              <a:rPr lang="da-DK" dirty="0" err="1" smtClean="0"/>
              <a:t>me</a:t>
            </a:r>
            <a:r>
              <a:rPr lang="da-DK" dirty="0" smtClean="0"/>
              <a:t>, so I </a:t>
            </a:r>
            <a:r>
              <a:rPr lang="da-DK" dirty="0" err="1" smtClean="0"/>
              <a:t>can</a:t>
            </a:r>
            <a:r>
              <a:rPr lang="da-DK" dirty="0" smtClean="0"/>
              <a:t> understand it!</a:t>
            </a:r>
          </a:p>
          <a:p>
            <a:pPr lvl="1">
              <a:lnSpc>
                <a:spcPct val="150000"/>
              </a:lnSpc>
              <a:buNone/>
            </a:pPr>
            <a:endParaRPr lang="da-DK" dirty="0" smtClean="0"/>
          </a:p>
          <a:p>
            <a:pPr>
              <a:lnSpc>
                <a:spcPct val="150000"/>
              </a:lnSpc>
            </a:pPr>
            <a:r>
              <a:rPr lang="da-DK" dirty="0" smtClean="0"/>
              <a:t>The </a:t>
            </a:r>
            <a:r>
              <a:rPr lang="da-DK" dirty="0" err="1" smtClean="0"/>
              <a:t>descriptive</a:t>
            </a:r>
            <a:r>
              <a:rPr lang="da-DK" dirty="0" smtClean="0"/>
              <a:t> </a:t>
            </a:r>
            <a:r>
              <a:rPr lang="da-DK" dirty="0" err="1" smtClean="0"/>
              <a:t>way</a:t>
            </a:r>
            <a:endParaRPr lang="da-DK" dirty="0" smtClean="0"/>
          </a:p>
          <a:p>
            <a:pPr lvl="1">
              <a:lnSpc>
                <a:spcPct val="150000"/>
              </a:lnSpc>
            </a:pPr>
            <a:r>
              <a:rPr lang="da-DK" dirty="0" err="1" smtClean="0"/>
              <a:t>What</a:t>
            </a:r>
            <a:r>
              <a:rPr lang="da-DK" dirty="0" smtClean="0"/>
              <a:t> did </a:t>
            </a:r>
            <a:r>
              <a:rPr lang="da-DK" dirty="0" err="1" smtClean="0"/>
              <a:t>you</a:t>
            </a:r>
            <a:r>
              <a:rPr lang="da-DK" dirty="0" smtClean="0"/>
              <a:t> do?</a:t>
            </a:r>
          </a:p>
          <a:p>
            <a:pPr lvl="1">
              <a:lnSpc>
                <a:spcPct val="150000"/>
              </a:lnSpc>
            </a:pPr>
            <a:r>
              <a:rPr lang="da-DK" dirty="0" err="1" smtClean="0"/>
              <a:t>What</a:t>
            </a:r>
            <a:r>
              <a:rPr lang="da-DK" dirty="0" smtClean="0"/>
              <a:t> do </a:t>
            </a:r>
            <a:r>
              <a:rPr lang="da-DK" dirty="0" err="1" smtClean="0"/>
              <a:t>you</a:t>
            </a:r>
            <a:r>
              <a:rPr lang="da-DK" dirty="0" smtClean="0"/>
              <a:t> </a:t>
            </a:r>
            <a:r>
              <a:rPr lang="da-DK" dirty="0" err="1" smtClean="0"/>
              <a:t>mean</a:t>
            </a:r>
            <a:r>
              <a:rPr lang="da-DK" dirty="0" smtClean="0"/>
              <a:t>?</a:t>
            </a:r>
          </a:p>
          <a:p>
            <a:pPr lvl="1">
              <a:lnSpc>
                <a:spcPct val="150000"/>
              </a:lnSpc>
            </a:pPr>
            <a:r>
              <a:rPr lang="da-DK" dirty="0" err="1" smtClean="0"/>
              <a:t>What</a:t>
            </a:r>
            <a:r>
              <a:rPr lang="da-DK" dirty="0" smtClean="0"/>
              <a:t> du </a:t>
            </a:r>
            <a:r>
              <a:rPr lang="da-DK" dirty="0" err="1" smtClean="0"/>
              <a:t>you</a:t>
            </a:r>
            <a:r>
              <a:rPr lang="da-DK" dirty="0" smtClean="0"/>
              <a:t> </a:t>
            </a:r>
            <a:r>
              <a:rPr lang="da-DK" dirty="0" err="1" smtClean="0"/>
              <a:t>think</a:t>
            </a:r>
            <a:r>
              <a:rPr lang="da-DK" dirty="0" smtClean="0"/>
              <a:t> </a:t>
            </a:r>
            <a:r>
              <a:rPr lang="da-DK" dirty="0" err="1" smtClean="0"/>
              <a:t>aout</a:t>
            </a:r>
            <a:r>
              <a:rPr lang="da-DK" dirty="0" smtClean="0"/>
              <a:t> it?</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el 1"/>
          <p:cNvSpPr>
            <a:spLocks noGrp="1"/>
          </p:cNvSpPr>
          <p:nvPr>
            <p:ph type="title"/>
          </p:nvPr>
        </p:nvSpPr>
        <p:spPr/>
        <p:txBody>
          <a:bodyPr/>
          <a:lstStyle/>
          <a:p>
            <a:r>
              <a:rPr lang="da-DK" sz="2400" dirty="0" smtClean="0"/>
              <a:t>Close the </a:t>
            </a:r>
            <a:r>
              <a:rPr lang="da-DK" sz="2400" dirty="0" err="1" smtClean="0"/>
              <a:t>conversation</a:t>
            </a:r>
            <a:r>
              <a:rPr lang="da-DK" sz="2400" dirty="0" smtClean="0"/>
              <a:t> </a:t>
            </a:r>
            <a:r>
              <a:rPr lang="da-DK" sz="2400" dirty="0" err="1" smtClean="0"/>
              <a:t>with</a:t>
            </a:r>
            <a:r>
              <a:rPr lang="da-DK" sz="2400" dirty="0" smtClean="0"/>
              <a:t> the </a:t>
            </a:r>
            <a:r>
              <a:rPr lang="da-DK" sz="2400" dirty="0" err="1" smtClean="0"/>
              <a:t>child</a:t>
            </a:r>
            <a:endParaRPr lang="da-DK" sz="2400" dirty="0" smtClean="0"/>
          </a:p>
        </p:txBody>
      </p:sp>
      <p:sp>
        <p:nvSpPr>
          <p:cNvPr id="3" name="Pladsholder til indhold 2"/>
          <p:cNvSpPr>
            <a:spLocks noGrp="1"/>
          </p:cNvSpPr>
          <p:nvPr>
            <p:ph idx="1"/>
          </p:nvPr>
        </p:nvSpPr>
        <p:spPr>
          <a:xfrm>
            <a:off x="457200" y="1600200"/>
            <a:ext cx="8229600" cy="3844925"/>
          </a:xfrm>
        </p:spPr>
        <p:txBody>
          <a:bodyPr>
            <a:normAutofit fontScale="25000" lnSpcReduction="20000"/>
          </a:bodyPr>
          <a:lstStyle/>
          <a:p>
            <a:pPr>
              <a:defRPr/>
            </a:pPr>
            <a:r>
              <a:rPr lang="da-DK" sz="8000" dirty="0" smtClean="0"/>
              <a:t>Sum up and </a:t>
            </a:r>
            <a:r>
              <a:rPr lang="da-DK" sz="8000" dirty="0" err="1" smtClean="0"/>
              <a:t>close</a:t>
            </a:r>
            <a:r>
              <a:rPr lang="da-DK" sz="8000" dirty="0" smtClean="0"/>
              <a:t> the </a:t>
            </a:r>
            <a:r>
              <a:rPr lang="da-DK" sz="8000" dirty="0" err="1" smtClean="0"/>
              <a:t>conversation</a:t>
            </a:r>
            <a:r>
              <a:rPr lang="da-DK" sz="8000" dirty="0" smtClean="0"/>
              <a:t> </a:t>
            </a:r>
          </a:p>
          <a:p>
            <a:pPr>
              <a:buFontTx/>
              <a:buNone/>
              <a:defRPr/>
            </a:pPr>
            <a:endParaRPr lang="da-DK" sz="8000" dirty="0" smtClean="0"/>
          </a:p>
          <a:p>
            <a:pPr>
              <a:defRPr/>
            </a:pPr>
            <a:r>
              <a:rPr lang="da-DK" sz="8000" dirty="0" err="1" smtClean="0"/>
              <a:t>Appreciate</a:t>
            </a:r>
            <a:r>
              <a:rPr lang="da-DK" sz="8000" dirty="0" smtClean="0"/>
              <a:t> the </a:t>
            </a:r>
            <a:r>
              <a:rPr lang="da-DK" sz="8000" dirty="0" err="1" smtClean="0"/>
              <a:t>child</a:t>
            </a:r>
            <a:r>
              <a:rPr lang="da-DK" sz="8000" dirty="0" smtClean="0"/>
              <a:t> for </a:t>
            </a:r>
            <a:r>
              <a:rPr lang="da-DK" sz="8000" dirty="0" err="1" smtClean="0"/>
              <a:t>ekpressing</a:t>
            </a:r>
            <a:r>
              <a:rPr lang="da-DK" sz="8000" dirty="0" smtClean="0"/>
              <a:t> it </a:t>
            </a:r>
            <a:r>
              <a:rPr lang="da-DK" sz="8000" dirty="0" err="1" smtClean="0"/>
              <a:t>self</a:t>
            </a:r>
            <a:r>
              <a:rPr lang="da-DK" sz="8000" dirty="0" smtClean="0"/>
              <a:t> </a:t>
            </a:r>
            <a:r>
              <a:rPr lang="da-DK" sz="8000" dirty="0" err="1" smtClean="0"/>
              <a:t>about</a:t>
            </a:r>
            <a:r>
              <a:rPr lang="da-DK" sz="8000" dirty="0" smtClean="0"/>
              <a:t> så </a:t>
            </a:r>
            <a:r>
              <a:rPr lang="da-DK" sz="8000" dirty="0" err="1" smtClean="0"/>
              <a:t>wounerable</a:t>
            </a:r>
            <a:r>
              <a:rPr lang="da-DK" sz="8000" dirty="0" smtClean="0"/>
              <a:t> </a:t>
            </a:r>
            <a:r>
              <a:rPr lang="da-DK" sz="8000" dirty="0" err="1" smtClean="0"/>
              <a:t>topics</a:t>
            </a:r>
            <a:endParaRPr lang="da-DK" sz="8000" dirty="0" smtClean="0"/>
          </a:p>
          <a:p>
            <a:pPr>
              <a:buFontTx/>
              <a:buNone/>
              <a:defRPr/>
            </a:pPr>
            <a:endParaRPr lang="da-DK" sz="8000" dirty="0" smtClean="0"/>
          </a:p>
          <a:p>
            <a:pPr>
              <a:defRPr/>
            </a:pPr>
            <a:r>
              <a:rPr lang="da-DK" sz="8000" dirty="0" smtClean="0"/>
              <a:t>Støt barnet til at se hvilke </a:t>
            </a:r>
            <a:r>
              <a:rPr lang="da-DK" sz="8000" dirty="0" err="1" smtClean="0"/>
              <a:t>mestringsstrategier</a:t>
            </a:r>
            <a:r>
              <a:rPr lang="da-DK" sz="8000" dirty="0" smtClean="0"/>
              <a:t> det har.</a:t>
            </a:r>
          </a:p>
          <a:p>
            <a:pPr>
              <a:buFontTx/>
              <a:buNone/>
              <a:defRPr/>
            </a:pPr>
            <a:endParaRPr lang="da-DK" sz="8000" dirty="0" smtClean="0"/>
          </a:p>
          <a:p>
            <a:pPr>
              <a:defRPr/>
            </a:pPr>
            <a:r>
              <a:rPr lang="da-DK" sz="8000" dirty="0" err="1" smtClean="0"/>
              <a:t>Inform</a:t>
            </a:r>
            <a:r>
              <a:rPr lang="da-DK" sz="8000" dirty="0" smtClean="0"/>
              <a:t> and </a:t>
            </a:r>
            <a:r>
              <a:rPr lang="da-DK" sz="8000" dirty="0" err="1" smtClean="0"/>
              <a:t>agree</a:t>
            </a:r>
            <a:r>
              <a:rPr lang="da-DK" sz="8000" dirty="0" smtClean="0"/>
              <a:t> evt. </a:t>
            </a:r>
            <a:r>
              <a:rPr lang="da-DK" sz="8000" dirty="0" err="1" smtClean="0"/>
              <a:t>with</a:t>
            </a:r>
            <a:r>
              <a:rPr lang="da-DK" sz="8000" dirty="0" smtClean="0"/>
              <a:t> the </a:t>
            </a:r>
            <a:r>
              <a:rPr lang="da-DK" sz="8000" dirty="0" err="1" smtClean="0"/>
              <a:t>child</a:t>
            </a:r>
            <a:r>
              <a:rPr lang="da-DK" sz="8000" dirty="0" smtClean="0"/>
              <a:t>  </a:t>
            </a:r>
            <a:r>
              <a:rPr lang="da-DK" sz="8000" dirty="0" err="1" smtClean="0"/>
              <a:t>on</a:t>
            </a:r>
            <a:r>
              <a:rPr lang="da-DK" sz="8000" dirty="0" smtClean="0"/>
              <a:t> </a:t>
            </a:r>
            <a:r>
              <a:rPr lang="da-DK" sz="8000" dirty="0" err="1" smtClean="0"/>
              <a:t>what</a:t>
            </a:r>
            <a:r>
              <a:rPr lang="da-DK" sz="8000" dirty="0" smtClean="0"/>
              <a:t> it </a:t>
            </a:r>
            <a:r>
              <a:rPr lang="da-DK" sz="8000" dirty="0" err="1" smtClean="0"/>
              <a:t>going</a:t>
            </a:r>
            <a:r>
              <a:rPr lang="da-DK" sz="8000" dirty="0" smtClean="0"/>
              <a:t> to </a:t>
            </a:r>
            <a:r>
              <a:rPr lang="da-DK" sz="8000" dirty="0" err="1" smtClean="0"/>
              <a:t>happen</a:t>
            </a:r>
            <a:r>
              <a:rPr lang="da-DK" sz="8000" dirty="0" smtClean="0"/>
              <a:t> </a:t>
            </a:r>
            <a:r>
              <a:rPr lang="da-DK" sz="8000" dirty="0" err="1" smtClean="0"/>
              <a:t>now</a:t>
            </a:r>
            <a:endParaRPr lang="da-DK" sz="8000" dirty="0" smtClean="0"/>
          </a:p>
          <a:p>
            <a:pPr>
              <a:buFontTx/>
              <a:buNone/>
              <a:defRPr/>
            </a:pPr>
            <a:endParaRPr lang="da-DK" sz="8000" dirty="0" smtClean="0"/>
          </a:p>
          <a:p>
            <a:pPr>
              <a:defRPr/>
            </a:pPr>
            <a:r>
              <a:rPr lang="da-DK" sz="8000" dirty="0" err="1" smtClean="0"/>
              <a:t>Estimate</a:t>
            </a:r>
            <a:r>
              <a:rPr lang="da-DK" sz="8000" dirty="0" smtClean="0"/>
              <a:t> the </a:t>
            </a:r>
            <a:r>
              <a:rPr lang="da-DK" sz="8000" dirty="0" err="1" smtClean="0"/>
              <a:t>safety</a:t>
            </a:r>
            <a:r>
              <a:rPr lang="da-DK" sz="8000" dirty="0" smtClean="0"/>
              <a:t> of the </a:t>
            </a:r>
            <a:r>
              <a:rPr lang="da-DK" sz="8000" dirty="0" err="1" smtClean="0"/>
              <a:t>child</a:t>
            </a:r>
            <a:r>
              <a:rPr lang="da-DK" sz="8000" dirty="0" smtClean="0"/>
              <a:t>!!</a:t>
            </a:r>
          </a:p>
          <a:p>
            <a:pPr>
              <a:defRPr/>
            </a:pPr>
            <a:endParaRPr lang="da-DK" sz="8000" dirty="0" smtClean="0"/>
          </a:p>
          <a:p>
            <a:pPr>
              <a:defRPr/>
            </a:pPr>
            <a:r>
              <a:rPr lang="da-DK" sz="8000" dirty="0" err="1" smtClean="0"/>
              <a:t>Make</a:t>
            </a:r>
            <a:r>
              <a:rPr lang="da-DK" sz="8000" dirty="0" smtClean="0"/>
              <a:t> transition to the </a:t>
            </a:r>
            <a:r>
              <a:rPr lang="da-DK" sz="8000" dirty="0" err="1" smtClean="0"/>
              <a:t>ordinary</a:t>
            </a:r>
            <a:r>
              <a:rPr lang="da-DK" sz="8000" dirty="0" smtClean="0"/>
              <a:t> </a:t>
            </a:r>
            <a:r>
              <a:rPr lang="da-DK" sz="8000" dirty="0" err="1" smtClean="0"/>
              <a:t>days</a:t>
            </a:r>
            <a:r>
              <a:rPr lang="da-DK" sz="8000" dirty="0" smtClean="0"/>
              <a:t>                                                                        </a:t>
            </a:r>
          </a:p>
          <a:p>
            <a:pPr>
              <a:buFontTx/>
              <a:buNone/>
              <a:defRPr/>
            </a:pPr>
            <a:endParaRPr lang="da-DK" dirty="0" smtClean="0"/>
          </a:p>
          <a:p>
            <a:pPr>
              <a:buFontTx/>
              <a:buNone/>
              <a:defRPr/>
            </a:pPr>
            <a:endParaRPr lang="da-DK" dirty="0" smtClean="0"/>
          </a:p>
          <a:p>
            <a:pPr>
              <a:buFontTx/>
              <a:buNone/>
              <a:defRPr/>
            </a:pPr>
            <a:endParaRPr lang="da-DK" dirty="0" smtClean="0"/>
          </a:p>
          <a:p>
            <a:pPr>
              <a:buFontTx/>
              <a:buNone/>
              <a:defRPr/>
            </a:pPr>
            <a:endParaRPr lang="da-DK" dirty="0" smtClean="0"/>
          </a:p>
          <a:p>
            <a:pPr>
              <a:buFontTx/>
              <a:buNone/>
              <a:defRPr/>
            </a:pPr>
            <a:r>
              <a:rPr lang="da-DK" dirty="0" smtClean="0"/>
              <a:t>                                                                                                                           </a:t>
            </a:r>
          </a:p>
          <a:p>
            <a:pPr>
              <a:buFontTx/>
              <a:buNone/>
              <a:defRPr/>
            </a:pPr>
            <a:endParaRPr lang="da-DK" dirty="0" smtClean="0"/>
          </a:p>
          <a:p>
            <a:pPr>
              <a:buFontTx/>
              <a:buNone/>
              <a:defRPr/>
            </a:pPr>
            <a:endParaRPr lang="da-DK" dirty="0" smtClean="0"/>
          </a:p>
          <a:p>
            <a:pPr>
              <a:buFontTx/>
              <a:buNone/>
              <a:defRPr/>
            </a:pPr>
            <a:endParaRPr lang="da-DK" dirty="0" smtClean="0"/>
          </a:p>
          <a:p>
            <a:pPr>
              <a:buFontTx/>
              <a:buNone/>
              <a:defRPr/>
            </a:pPr>
            <a:endParaRPr lang="da-DK" dirty="0" smtClean="0"/>
          </a:p>
          <a:p>
            <a:pPr>
              <a:buFontTx/>
              <a:buNone/>
              <a:defRPr/>
            </a:pPr>
            <a:endParaRPr lang="da-DK" sz="4400" dirty="0" smtClean="0"/>
          </a:p>
          <a:p>
            <a:pPr algn="r">
              <a:buFontTx/>
              <a:buNone/>
              <a:defRPr/>
            </a:pPr>
            <a:r>
              <a:rPr lang="da-DK" sz="4400" dirty="0" smtClean="0"/>
              <a:t>                                                                                                                                                                   (</a:t>
            </a:r>
            <a:r>
              <a:rPr lang="da-DK" sz="3600" i="1" dirty="0" smtClean="0"/>
              <a:t>Øvreeide,2009)                                                    </a:t>
            </a:r>
            <a:endParaRPr lang="da-DK" sz="3600" i="1"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a-DK" dirty="0" smtClean="0"/>
              <a:t/>
            </a:r>
            <a:br>
              <a:rPr lang="da-DK" dirty="0" smtClean="0"/>
            </a:br>
            <a:r>
              <a:rPr lang="da-DK" dirty="0" smtClean="0"/>
              <a:t>Definitions</a:t>
            </a:r>
            <a:br>
              <a:rPr lang="da-DK" dirty="0" smtClean="0"/>
            </a:br>
            <a:endParaRPr lang="da-DK" dirty="0"/>
          </a:p>
        </p:txBody>
      </p:sp>
      <p:sp>
        <p:nvSpPr>
          <p:cNvPr id="4" name="Undertitel 3"/>
          <p:cNvSpPr>
            <a:spLocks noGrp="1"/>
          </p:cNvSpPr>
          <p:nvPr>
            <p:ph type="subTitle" idx="1"/>
          </p:nvPr>
        </p:nvSpPr>
        <p:spPr/>
        <p:txBody>
          <a:bodyPr/>
          <a:lstStyle/>
          <a:p>
            <a:endParaRPr lang="da-DK"/>
          </a:p>
        </p:txBody>
      </p:sp>
    </p:spTree>
    <p:extLst>
      <p:ext uri="{BB962C8B-B14F-4D97-AF65-F5344CB8AC3E}">
        <p14:creationId xmlns:p14="http://schemas.microsoft.com/office/powerpoint/2010/main" val="7143598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el 1"/>
          <p:cNvSpPr>
            <a:spLocks noGrp="1"/>
          </p:cNvSpPr>
          <p:nvPr>
            <p:ph type="title"/>
          </p:nvPr>
        </p:nvSpPr>
        <p:spPr>
          <a:xfrm>
            <a:off x="457200" y="0"/>
            <a:ext cx="5662613" cy="1266825"/>
          </a:xfrm>
        </p:spPr>
        <p:txBody>
          <a:bodyPr/>
          <a:lstStyle/>
          <a:p>
            <a:r>
              <a:rPr lang="en-US" sz="2400" dirty="0">
                <a:latin typeface="arial"/>
              </a:rPr>
              <a:t>Reflections </a:t>
            </a:r>
            <a:r>
              <a:rPr lang="en-US" sz="2400" dirty="0" smtClean="0">
                <a:latin typeface="arial"/>
              </a:rPr>
              <a:t>after the interview </a:t>
            </a:r>
            <a:br>
              <a:rPr lang="en-US" sz="2400" dirty="0" smtClean="0">
                <a:latin typeface="arial"/>
              </a:rPr>
            </a:br>
            <a:r>
              <a:rPr lang="en-US" sz="2400" dirty="0" smtClean="0">
                <a:latin typeface="arial"/>
              </a:rPr>
              <a:t>- best with </a:t>
            </a:r>
            <a:r>
              <a:rPr lang="en-US" sz="2400" dirty="0">
                <a:latin typeface="arial"/>
              </a:rPr>
              <a:t>with a colleague or manager</a:t>
            </a:r>
            <a:endParaRPr lang="da-DK" sz="2400" dirty="0" smtClean="0"/>
          </a:p>
        </p:txBody>
      </p:sp>
      <p:sp>
        <p:nvSpPr>
          <p:cNvPr id="119811" name="Pladsholder til indhold 2"/>
          <p:cNvSpPr>
            <a:spLocks noGrp="1"/>
          </p:cNvSpPr>
          <p:nvPr>
            <p:ph idx="1"/>
          </p:nvPr>
        </p:nvSpPr>
        <p:spPr>
          <a:xfrm>
            <a:off x="457200" y="1600200"/>
            <a:ext cx="8229600" cy="4525963"/>
          </a:xfrm>
        </p:spPr>
        <p:txBody>
          <a:bodyPr/>
          <a:lstStyle/>
          <a:p>
            <a:r>
              <a:rPr lang="en-US" sz="2400" dirty="0">
                <a:latin typeface="arial"/>
              </a:rPr>
              <a:t>Was it </a:t>
            </a:r>
            <a:r>
              <a:rPr lang="en-US" sz="2400" dirty="0" smtClean="0">
                <a:latin typeface="arial"/>
              </a:rPr>
              <a:t>fulfilled?</a:t>
            </a:r>
          </a:p>
          <a:p>
            <a:endParaRPr lang="en-US" sz="2400" dirty="0">
              <a:latin typeface="arial"/>
            </a:endParaRPr>
          </a:p>
          <a:p>
            <a:r>
              <a:rPr lang="en-US" sz="2400" dirty="0" smtClean="0">
                <a:latin typeface="arial"/>
              </a:rPr>
              <a:t>Can </a:t>
            </a:r>
            <a:r>
              <a:rPr lang="en-US" sz="2400" dirty="0">
                <a:latin typeface="arial"/>
              </a:rPr>
              <a:t>there be unexpected consequences</a:t>
            </a:r>
            <a:r>
              <a:rPr lang="en-US" sz="2400" dirty="0" smtClean="0">
                <a:latin typeface="arial"/>
              </a:rPr>
              <a:t>?</a:t>
            </a:r>
          </a:p>
          <a:p>
            <a:endParaRPr lang="en-US" sz="2400" dirty="0" smtClean="0">
              <a:latin typeface="arial"/>
            </a:endParaRPr>
          </a:p>
          <a:p>
            <a:r>
              <a:rPr lang="en-US" sz="2400" dirty="0" smtClean="0">
                <a:latin typeface="arial"/>
              </a:rPr>
              <a:t>Changed </a:t>
            </a:r>
            <a:r>
              <a:rPr lang="en-US" sz="2400" dirty="0">
                <a:latin typeface="arial"/>
              </a:rPr>
              <a:t>the </a:t>
            </a:r>
            <a:r>
              <a:rPr lang="en-US" sz="2400" dirty="0" smtClean="0">
                <a:latin typeface="arial"/>
              </a:rPr>
              <a:t>information's </a:t>
            </a:r>
            <a:r>
              <a:rPr lang="en-US" sz="2400" dirty="0">
                <a:latin typeface="arial"/>
              </a:rPr>
              <a:t>our </a:t>
            </a:r>
            <a:r>
              <a:rPr lang="en-US" sz="2400" dirty="0" smtClean="0">
                <a:latin typeface="arial"/>
              </a:rPr>
              <a:t>understanding of </a:t>
            </a:r>
            <a:r>
              <a:rPr lang="en-US" sz="2400" dirty="0">
                <a:latin typeface="arial"/>
              </a:rPr>
              <a:t>the child's needs</a:t>
            </a:r>
            <a:r>
              <a:rPr lang="en-US" sz="2400" dirty="0" smtClean="0">
                <a:latin typeface="arial"/>
              </a:rPr>
              <a:t>?</a:t>
            </a:r>
          </a:p>
          <a:p>
            <a:endParaRPr lang="en-US" sz="2400" dirty="0" smtClean="0">
              <a:latin typeface="arial"/>
            </a:endParaRPr>
          </a:p>
          <a:p>
            <a:r>
              <a:rPr lang="en-US" sz="2400" dirty="0" smtClean="0">
                <a:latin typeface="arial"/>
              </a:rPr>
              <a:t>How </a:t>
            </a:r>
            <a:r>
              <a:rPr lang="en-US" sz="2400" dirty="0">
                <a:latin typeface="arial"/>
              </a:rPr>
              <a:t>should this </a:t>
            </a:r>
            <a:r>
              <a:rPr lang="en-US" sz="2400" dirty="0" smtClean="0">
                <a:latin typeface="arial"/>
              </a:rPr>
              <a:t>interview be followed </a:t>
            </a:r>
            <a:r>
              <a:rPr lang="en-US" sz="2400" dirty="0">
                <a:latin typeface="arial"/>
              </a:rPr>
              <a:t>up?</a:t>
            </a:r>
            <a:r>
              <a:rPr lang="da-DK" sz="2000" dirty="0" smtClean="0"/>
              <a:t>		</a:t>
            </a:r>
          </a:p>
          <a:p>
            <a:pPr>
              <a:buFontTx/>
              <a:buNone/>
            </a:pPr>
            <a:r>
              <a:rPr lang="da-DK" sz="1200" i="1" dirty="0" smtClean="0"/>
              <a:t>                            							                           </a:t>
            </a:r>
            <a:r>
              <a:rPr lang="da-DK" sz="1100" i="1" dirty="0" smtClean="0"/>
              <a:t>      							(Øvreeide,2009)</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280988" y="334963"/>
            <a:ext cx="5291137" cy="596900"/>
          </a:xfrm>
        </p:spPr>
        <p:txBody>
          <a:bodyPr/>
          <a:lstStyle/>
          <a:p>
            <a:pPr eaLnBrk="1" hangingPunct="1"/>
            <a:r>
              <a:rPr lang="da-DK" sz="2400" dirty="0" err="1" smtClean="0"/>
              <a:t>Why</a:t>
            </a:r>
            <a:r>
              <a:rPr lang="da-DK" sz="2400" dirty="0" smtClean="0"/>
              <a:t> talk to </a:t>
            </a:r>
            <a:r>
              <a:rPr lang="da-DK" sz="2400" dirty="0" err="1" smtClean="0"/>
              <a:t>children</a:t>
            </a:r>
            <a:r>
              <a:rPr lang="da-DK" sz="2400" dirty="0" smtClean="0"/>
              <a:t> </a:t>
            </a:r>
            <a:r>
              <a:rPr lang="da-DK" sz="2400" dirty="0" err="1" smtClean="0"/>
              <a:t>about</a:t>
            </a:r>
            <a:r>
              <a:rPr lang="da-DK" sz="2400" dirty="0" smtClean="0"/>
              <a:t> the </a:t>
            </a:r>
            <a:r>
              <a:rPr lang="da-DK" sz="2400" dirty="0" err="1" smtClean="0"/>
              <a:t>abuse</a:t>
            </a:r>
            <a:r>
              <a:rPr lang="da-DK" sz="2200" dirty="0" smtClean="0"/>
              <a:t>?</a:t>
            </a:r>
          </a:p>
        </p:txBody>
      </p:sp>
      <p:sp>
        <p:nvSpPr>
          <p:cNvPr id="120835" name="Rectangle 3"/>
          <p:cNvSpPr>
            <a:spLocks noGrp="1" noChangeArrowheads="1"/>
          </p:cNvSpPr>
          <p:nvPr>
            <p:ph type="body" idx="1"/>
          </p:nvPr>
        </p:nvSpPr>
        <p:spPr>
          <a:xfrm>
            <a:off x="323850" y="1414463"/>
            <a:ext cx="8135938" cy="4433887"/>
          </a:xfrm>
          <a:noFill/>
        </p:spPr>
        <p:txBody>
          <a:bodyPr/>
          <a:lstStyle/>
          <a:p>
            <a:pPr eaLnBrk="1" hangingPunct="1">
              <a:buFontTx/>
              <a:buNone/>
            </a:pPr>
            <a:r>
              <a:rPr lang="da-DK" sz="2000" dirty="0" smtClean="0"/>
              <a:t>	</a:t>
            </a:r>
            <a:r>
              <a:rPr lang="en-US" sz="2400" dirty="0">
                <a:latin typeface="arial"/>
              </a:rPr>
              <a:t>Our sense of coherence is crucial to how we're doing - and gets through traumatic experiences</a:t>
            </a:r>
            <a:br>
              <a:rPr lang="en-US" sz="2400" dirty="0">
                <a:latin typeface="arial"/>
              </a:rPr>
            </a:br>
            <a:r>
              <a:rPr lang="en-US" sz="2400" dirty="0">
                <a:latin typeface="arial"/>
              </a:rPr>
              <a:t/>
            </a:r>
            <a:br>
              <a:rPr lang="en-US" sz="2400" dirty="0">
                <a:latin typeface="arial"/>
              </a:rPr>
            </a:br>
            <a:r>
              <a:rPr lang="en-US" sz="2400" dirty="0">
                <a:latin typeface="arial"/>
              </a:rPr>
              <a:t>Sense of coherence requires:</a:t>
            </a:r>
            <a:br>
              <a:rPr lang="en-US" sz="2400" dirty="0">
                <a:latin typeface="arial"/>
              </a:rPr>
            </a:br>
            <a:r>
              <a:rPr lang="en-US" sz="2400" dirty="0" smtClean="0">
                <a:latin typeface="arial"/>
              </a:rPr>
              <a:t>- Being </a:t>
            </a:r>
            <a:r>
              <a:rPr lang="en-US" sz="2400" dirty="0">
                <a:latin typeface="arial"/>
              </a:rPr>
              <a:t>able to understand the situation</a:t>
            </a:r>
            <a:br>
              <a:rPr lang="en-US" sz="2400" dirty="0">
                <a:latin typeface="arial"/>
              </a:rPr>
            </a:br>
            <a:r>
              <a:rPr lang="en-US" sz="2400" dirty="0" smtClean="0">
                <a:latin typeface="arial"/>
              </a:rPr>
              <a:t>	comprehensiveness</a:t>
            </a:r>
            <a:r>
              <a:rPr lang="en-US" sz="2400" dirty="0">
                <a:latin typeface="arial"/>
              </a:rPr>
              <a:t/>
            </a:r>
            <a:br>
              <a:rPr lang="en-US" sz="2400" dirty="0">
                <a:latin typeface="arial"/>
              </a:rPr>
            </a:br>
            <a:r>
              <a:rPr lang="en-US" sz="2400" dirty="0" smtClean="0">
                <a:latin typeface="arial"/>
              </a:rPr>
              <a:t>- Have </a:t>
            </a:r>
            <a:r>
              <a:rPr lang="en-US" sz="2400" dirty="0">
                <a:latin typeface="arial"/>
              </a:rPr>
              <a:t>faith that solutions can be found</a:t>
            </a:r>
            <a:br>
              <a:rPr lang="en-US" sz="2400" dirty="0">
                <a:latin typeface="arial"/>
              </a:rPr>
            </a:br>
            <a:r>
              <a:rPr lang="en-US" sz="2400" dirty="0" smtClean="0">
                <a:latin typeface="arial"/>
              </a:rPr>
              <a:t>	manageability</a:t>
            </a:r>
            <a:r>
              <a:rPr lang="en-US" sz="2400" dirty="0">
                <a:latin typeface="arial"/>
              </a:rPr>
              <a:t/>
            </a:r>
            <a:br>
              <a:rPr lang="en-US" sz="2400" dirty="0">
                <a:latin typeface="arial"/>
              </a:rPr>
            </a:br>
            <a:r>
              <a:rPr lang="en-US" sz="2400" dirty="0" smtClean="0">
                <a:latin typeface="arial"/>
              </a:rPr>
              <a:t>- Find </a:t>
            </a:r>
            <a:r>
              <a:rPr lang="en-US" sz="2400" dirty="0">
                <a:latin typeface="arial"/>
              </a:rPr>
              <a:t>it meaningful to </a:t>
            </a:r>
            <a:r>
              <a:rPr lang="en-US" sz="2400" dirty="0" smtClean="0">
                <a:latin typeface="arial"/>
              </a:rPr>
              <a:t>try to do something</a:t>
            </a:r>
            <a:r>
              <a:rPr lang="en-US" sz="2400" dirty="0">
                <a:latin typeface="arial"/>
              </a:rPr>
              <a:t/>
            </a:r>
            <a:br>
              <a:rPr lang="en-US" sz="2400" dirty="0">
                <a:latin typeface="arial"/>
              </a:rPr>
            </a:br>
            <a:r>
              <a:rPr lang="en-US" sz="2400" dirty="0" smtClean="0">
                <a:latin typeface="arial"/>
              </a:rPr>
              <a:t>	meaningfulness</a:t>
            </a:r>
            <a:r>
              <a:rPr lang="da-DK" sz="2000" dirty="0" smtClean="0"/>
              <a:t>		</a:t>
            </a:r>
          </a:p>
          <a:p>
            <a:pPr eaLnBrk="1" hangingPunct="1">
              <a:buFontTx/>
              <a:buNone/>
            </a:pPr>
            <a:r>
              <a:rPr lang="da-DK" sz="1900" dirty="0" smtClean="0"/>
              <a:t>						</a:t>
            </a:r>
            <a:r>
              <a:rPr lang="da-DK" sz="1200" i="1" dirty="0" smtClean="0"/>
              <a:t>Aaron </a:t>
            </a:r>
            <a:r>
              <a:rPr lang="da-DK" sz="1200" i="1" dirty="0" err="1" smtClean="0"/>
              <a:t>Antonovsky</a:t>
            </a:r>
            <a:r>
              <a:rPr lang="da-DK" sz="1200" i="1" dirty="0" smtClean="0"/>
              <a:t>: The </a:t>
            </a:r>
            <a:r>
              <a:rPr lang="da-DK" sz="1200" i="1" dirty="0" err="1" smtClean="0"/>
              <a:t>mystery</a:t>
            </a:r>
            <a:r>
              <a:rPr lang="da-DK" sz="1200" i="1" dirty="0" smtClean="0"/>
              <a:t> of healing</a:t>
            </a: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el 1"/>
          <p:cNvSpPr>
            <a:spLocks noGrp="1"/>
          </p:cNvSpPr>
          <p:nvPr>
            <p:ph type="title"/>
          </p:nvPr>
        </p:nvSpPr>
        <p:spPr>
          <a:xfrm>
            <a:off x="457200" y="293688"/>
            <a:ext cx="5857875" cy="973137"/>
          </a:xfrm>
        </p:spPr>
        <p:txBody>
          <a:bodyPr/>
          <a:lstStyle/>
          <a:p>
            <a:r>
              <a:rPr lang="en-US" sz="2400" dirty="0" smtClean="0">
                <a:latin typeface="arial"/>
              </a:rPr>
              <a:t>Working in groups to produce material you can use as trainers</a:t>
            </a:r>
            <a:endParaRPr lang="da-DK" sz="2400" dirty="0" smtClean="0"/>
          </a:p>
        </p:txBody>
      </p:sp>
      <p:sp>
        <p:nvSpPr>
          <p:cNvPr id="32771" name="Pladsholder til indhold 2"/>
          <p:cNvSpPr>
            <a:spLocks noGrp="1"/>
          </p:cNvSpPr>
          <p:nvPr>
            <p:ph idx="1"/>
          </p:nvPr>
        </p:nvSpPr>
        <p:spPr>
          <a:xfrm>
            <a:off x="243840" y="1550989"/>
            <a:ext cx="8595360" cy="4295630"/>
          </a:xfrm>
        </p:spPr>
        <p:txBody>
          <a:bodyPr/>
          <a:lstStyle/>
          <a:p>
            <a:pPr>
              <a:lnSpc>
                <a:spcPct val="150000"/>
              </a:lnSpc>
            </a:pPr>
            <a:r>
              <a:rPr lang="en-US" dirty="0" smtClean="0">
                <a:latin typeface="arial"/>
              </a:rPr>
              <a:t>Which </a:t>
            </a:r>
            <a:r>
              <a:rPr lang="en-US" dirty="0">
                <a:latin typeface="arial"/>
              </a:rPr>
              <a:t>experiences </a:t>
            </a:r>
            <a:r>
              <a:rPr lang="en-US" dirty="0" smtClean="0">
                <a:latin typeface="arial"/>
              </a:rPr>
              <a:t>do you have related to talking </a:t>
            </a:r>
            <a:r>
              <a:rPr lang="en-US" dirty="0">
                <a:latin typeface="arial"/>
              </a:rPr>
              <a:t>to children about </a:t>
            </a:r>
            <a:r>
              <a:rPr lang="en-US" dirty="0" smtClean="0">
                <a:latin typeface="arial"/>
              </a:rPr>
              <a:t>abuse?</a:t>
            </a:r>
          </a:p>
          <a:p>
            <a:pPr lvl="1">
              <a:lnSpc>
                <a:spcPct val="150000"/>
              </a:lnSpc>
            </a:pPr>
            <a:r>
              <a:rPr lang="en-US" dirty="0" smtClean="0">
                <a:latin typeface="arial"/>
              </a:rPr>
              <a:t>what </a:t>
            </a:r>
            <a:r>
              <a:rPr lang="en-US" dirty="0">
                <a:latin typeface="arial"/>
              </a:rPr>
              <a:t>has </a:t>
            </a:r>
            <a:r>
              <a:rPr lang="en-US" dirty="0" smtClean="0">
                <a:latin typeface="arial"/>
              </a:rPr>
              <a:t>been supportive for the communication with </a:t>
            </a:r>
            <a:r>
              <a:rPr lang="en-US" dirty="0">
                <a:latin typeface="arial"/>
              </a:rPr>
              <a:t>the </a:t>
            </a:r>
            <a:r>
              <a:rPr lang="en-US" dirty="0" smtClean="0">
                <a:latin typeface="arial"/>
              </a:rPr>
              <a:t>children</a:t>
            </a:r>
          </a:p>
          <a:p>
            <a:pPr lvl="1">
              <a:lnSpc>
                <a:spcPct val="150000"/>
              </a:lnSpc>
            </a:pPr>
            <a:r>
              <a:rPr lang="en-US" dirty="0" smtClean="0">
                <a:latin typeface="arial"/>
              </a:rPr>
              <a:t>when were there major challenges / barriers</a:t>
            </a:r>
          </a:p>
          <a:p>
            <a:pPr>
              <a:lnSpc>
                <a:spcPct val="150000"/>
              </a:lnSpc>
            </a:pPr>
            <a:r>
              <a:rPr lang="en-US" dirty="0" smtClean="0">
                <a:latin typeface="arial"/>
              </a:rPr>
              <a:t>How </a:t>
            </a:r>
            <a:r>
              <a:rPr lang="en-US" dirty="0">
                <a:latin typeface="arial"/>
              </a:rPr>
              <a:t>can we in Kyrgyzstan facilitate the involvement of the </a:t>
            </a:r>
            <a:r>
              <a:rPr lang="en-US" dirty="0" smtClean="0">
                <a:latin typeface="arial"/>
              </a:rPr>
              <a:t>child?</a:t>
            </a:r>
          </a:p>
          <a:p>
            <a:pPr>
              <a:lnSpc>
                <a:spcPct val="150000"/>
              </a:lnSpc>
            </a:pPr>
            <a:r>
              <a:rPr lang="en-US" dirty="0" smtClean="0">
                <a:latin typeface="arial"/>
              </a:rPr>
              <a:t>Special </a:t>
            </a:r>
            <a:r>
              <a:rPr lang="en-US" dirty="0">
                <a:latin typeface="arial"/>
              </a:rPr>
              <a:t>considerations </a:t>
            </a:r>
            <a:r>
              <a:rPr lang="en-US" dirty="0" smtClean="0">
                <a:latin typeface="arial"/>
              </a:rPr>
              <a:t>such as</a:t>
            </a:r>
          </a:p>
          <a:p>
            <a:pPr lvl="1">
              <a:lnSpc>
                <a:spcPct val="150000"/>
              </a:lnSpc>
            </a:pPr>
            <a:r>
              <a:rPr lang="en-US" dirty="0" smtClean="0">
                <a:latin typeface="arial"/>
              </a:rPr>
              <a:t>small</a:t>
            </a:r>
            <a:r>
              <a:rPr lang="en-US" dirty="0">
                <a:latin typeface="arial"/>
              </a:rPr>
              <a:t>, dense </a:t>
            </a:r>
            <a:r>
              <a:rPr lang="en-US" dirty="0" smtClean="0">
                <a:latin typeface="arial"/>
              </a:rPr>
              <a:t>communities?</a:t>
            </a:r>
          </a:p>
          <a:p>
            <a:pPr lvl="1">
              <a:lnSpc>
                <a:spcPct val="150000"/>
              </a:lnSpc>
            </a:pPr>
            <a:r>
              <a:rPr lang="en-US" dirty="0" smtClean="0">
                <a:latin typeface="arial"/>
              </a:rPr>
              <a:t>limited </a:t>
            </a:r>
            <a:r>
              <a:rPr lang="en-US" dirty="0">
                <a:latin typeface="arial"/>
              </a:rPr>
              <a:t>options to ensure child </a:t>
            </a:r>
            <a:r>
              <a:rPr lang="en-US" dirty="0" smtClean="0">
                <a:latin typeface="arial"/>
              </a:rPr>
              <a:t>protection?</a:t>
            </a:r>
          </a:p>
          <a:p>
            <a:pPr>
              <a:lnSpc>
                <a:spcPct val="150000"/>
              </a:lnSpc>
            </a:pPr>
            <a:r>
              <a:rPr lang="en-US" dirty="0" smtClean="0">
                <a:latin typeface="arial"/>
              </a:rPr>
              <a:t>In plenum</a:t>
            </a:r>
          </a:p>
          <a:p>
            <a:pPr lvl="1">
              <a:lnSpc>
                <a:spcPct val="150000"/>
              </a:lnSpc>
            </a:pPr>
            <a:r>
              <a:rPr lang="en-US" dirty="0" smtClean="0">
                <a:latin typeface="arial"/>
              </a:rPr>
              <a:t>Important </a:t>
            </a:r>
            <a:r>
              <a:rPr lang="en-US" dirty="0">
                <a:latin typeface="arial"/>
              </a:rPr>
              <a:t>common learning points</a:t>
            </a:r>
            <a:endParaRPr lang="da-DK" sz="1400" dirty="0" smtClean="0"/>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a-DK" dirty="0" err="1" smtClean="0"/>
              <a:t>Barriers</a:t>
            </a:r>
            <a:r>
              <a:rPr lang="da-DK" dirty="0" smtClean="0"/>
              <a:t> to </a:t>
            </a:r>
            <a:r>
              <a:rPr lang="da-DK" dirty="0" err="1" smtClean="0"/>
              <a:t>early</a:t>
            </a:r>
            <a:r>
              <a:rPr lang="da-DK" dirty="0" smtClean="0"/>
              <a:t> </a:t>
            </a:r>
            <a:r>
              <a:rPr lang="da-DK" dirty="0" err="1" smtClean="0"/>
              <a:t>detection</a:t>
            </a:r>
            <a:r>
              <a:rPr lang="da-DK" dirty="0" smtClean="0"/>
              <a:t> and </a:t>
            </a:r>
            <a:r>
              <a:rPr lang="en-US" dirty="0">
                <a:latin typeface="arial"/>
              </a:rPr>
              <a:t>appropriate handling of cases of abuse of children</a:t>
            </a:r>
            <a:endParaRPr lang="da-DK" dirty="0"/>
          </a:p>
        </p:txBody>
      </p:sp>
      <p:sp>
        <p:nvSpPr>
          <p:cNvPr id="3" name="Undertitel 2"/>
          <p:cNvSpPr>
            <a:spLocks noGrp="1"/>
          </p:cNvSpPr>
          <p:nvPr>
            <p:ph type="subTitle" idx="1"/>
          </p:nvPr>
        </p:nvSpPr>
        <p:spPr/>
        <p:txBody>
          <a:bodyPr/>
          <a:lstStyle/>
          <a:p>
            <a:endParaRPr lang="da-DK"/>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el 1"/>
          <p:cNvSpPr>
            <a:spLocks noGrp="1"/>
          </p:cNvSpPr>
          <p:nvPr>
            <p:ph type="title" idx="4294967295"/>
          </p:nvPr>
        </p:nvSpPr>
        <p:spPr>
          <a:xfrm>
            <a:off x="315158" y="346230"/>
            <a:ext cx="4869402" cy="745724"/>
          </a:xfrm>
        </p:spPr>
        <p:txBody>
          <a:bodyPr/>
          <a:lstStyle/>
          <a:p>
            <a:r>
              <a:rPr lang="en-US" sz="2400" dirty="0">
                <a:latin typeface="arial"/>
              </a:rPr>
              <a:t>Barriers for detection, </a:t>
            </a:r>
            <a:r>
              <a:rPr lang="en-US" sz="2400" dirty="0" smtClean="0">
                <a:latin typeface="arial"/>
              </a:rPr>
              <a:t>reporting and </a:t>
            </a:r>
            <a:r>
              <a:rPr lang="en-US" sz="2400" dirty="0">
                <a:latin typeface="arial"/>
              </a:rPr>
              <a:t>handling</a:t>
            </a:r>
            <a:endParaRPr lang="da-DK" sz="2400" dirty="0" smtClean="0">
              <a:ea typeface="Geneva" charset="-128"/>
            </a:endParaRPr>
          </a:p>
        </p:txBody>
      </p:sp>
      <p:sp>
        <p:nvSpPr>
          <p:cNvPr id="8195" name="Pladsholder til indhold 2"/>
          <p:cNvSpPr>
            <a:spLocks noGrp="1"/>
          </p:cNvSpPr>
          <p:nvPr>
            <p:ph sz="half" idx="4294967295"/>
          </p:nvPr>
        </p:nvSpPr>
        <p:spPr>
          <a:xfrm>
            <a:off x="445168" y="1738648"/>
            <a:ext cx="4281488" cy="4301544"/>
          </a:xfrm>
          <a:ln>
            <a:noFill/>
          </a:ln>
        </p:spPr>
        <p:txBody>
          <a:bodyPr/>
          <a:lstStyle/>
          <a:p>
            <a:pPr marL="514350" indent="-514350">
              <a:buFontTx/>
              <a:buAutoNum type="arabicPeriod"/>
            </a:pPr>
            <a:r>
              <a:rPr lang="da-DK" sz="3200" dirty="0" smtClean="0">
                <a:ea typeface="Geneva" charset="-128"/>
              </a:rPr>
              <a:t>Personal</a:t>
            </a:r>
          </a:p>
          <a:p>
            <a:pPr marL="514350" indent="-514350">
              <a:buFontTx/>
              <a:buAutoNum type="arabicPeriod"/>
            </a:pPr>
            <a:endParaRPr lang="da-DK" sz="3200" dirty="0" smtClean="0">
              <a:ea typeface="Geneva" charset="-128"/>
            </a:endParaRPr>
          </a:p>
          <a:p>
            <a:pPr marL="514350" indent="-514350">
              <a:buFontTx/>
              <a:buAutoNum type="arabicPeriod"/>
            </a:pPr>
            <a:r>
              <a:rPr lang="da-DK" sz="3200" dirty="0" smtClean="0">
                <a:ea typeface="Geneva" charset="-128"/>
              </a:rPr>
              <a:t>Professional</a:t>
            </a:r>
          </a:p>
          <a:p>
            <a:pPr marL="514350" indent="-514350">
              <a:buFontTx/>
              <a:buAutoNum type="arabicPeriod"/>
            </a:pPr>
            <a:endParaRPr lang="da-DK" sz="3200" dirty="0" smtClean="0">
              <a:ea typeface="Geneva" charset="-128"/>
            </a:endParaRPr>
          </a:p>
          <a:p>
            <a:pPr marL="514350" indent="-514350">
              <a:buFontTx/>
              <a:buAutoNum type="arabicPeriod"/>
            </a:pPr>
            <a:r>
              <a:rPr lang="da-DK" sz="3200" dirty="0" err="1" smtClean="0">
                <a:ea typeface="Geneva" charset="-128"/>
              </a:rPr>
              <a:t>Organizational</a:t>
            </a:r>
            <a:endParaRPr lang="da-DK" sz="3200" dirty="0" smtClean="0">
              <a:ea typeface="Geneva" charset="-128"/>
            </a:endParaRPr>
          </a:p>
          <a:p>
            <a:pPr marL="514350" indent="-514350">
              <a:buFontTx/>
              <a:buAutoNum type="arabicPeriod"/>
            </a:pPr>
            <a:endParaRPr lang="da-DK" sz="3200" dirty="0" smtClean="0">
              <a:ea typeface="Geneva" charset="-128"/>
            </a:endParaRPr>
          </a:p>
          <a:p>
            <a:pPr marL="514350" indent="-514350">
              <a:buFontTx/>
              <a:buAutoNum type="arabicPeriod"/>
            </a:pPr>
            <a:r>
              <a:rPr lang="da-DK" sz="3200" dirty="0" err="1" smtClean="0">
                <a:ea typeface="Geneva" charset="-128"/>
              </a:rPr>
              <a:t>Cultural</a:t>
            </a:r>
            <a:endParaRPr lang="da-DK" sz="3200" dirty="0" smtClean="0">
              <a:ea typeface="Geneva" charset="-128"/>
            </a:endParaRPr>
          </a:p>
          <a:p>
            <a:pPr marL="514350" indent="-514350">
              <a:buNone/>
            </a:pPr>
            <a:endParaRPr lang="da-DK" sz="3200" dirty="0" smtClean="0">
              <a:ea typeface="Geneva" charset="-128"/>
            </a:endParaRPr>
          </a:p>
          <a:p>
            <a:pPr marL="514350" indent="-514350">
              <a:buFontTx/>
              <a:buNone/>
            </a:pPr>
            <a:endParaRPr lang="da-DK" sz="4000" dirty="0" smtClean="0">
              <a:ea typeface="Geneva" charset="-128"/>
            </a:endParaRPr>
          </a:p>
        </p:txBody>
      </p:sp>
      <p:sp>
        <p:nvSpPr>
          <p:cNvPr id="8196" name="Pladsholder til dato 4"/>
          <p:cNvSpPr txBox="1">
            <a:spLocks noGrp="1"/>
          </p:cNvSpPr>
          <p:nvPr/>
        </p:nvSpPr>
        <p:spPr bwMode="auto">
          <a:xfrm>
            <a:off x="5943600" y="6477000"/>
            <a:ext cx="1371600" cy="228600"/>
          </a:xfrm>
          <a:prstGeom prst="rect">
            <a:avLst/>
          </a:prstGeom>
          <a:noFill/>
          <a:ln w="9525">
            <a:noFill/>
            <a:miter lim="800000"/>
            <a:headEnd/>
            <a:tailEnd/>
          </a:ln>
        </p:spPr>
        <p:txBody>
          <a:bodyPr/>
          <a:lstStyle/>
          <a:p>
            <a:pPr algn="r" eaLnBrk="0" hangingPunct="0"/>
            <a:fld id="{56B2DDF9-91E7-4815-8172-911FB6A3ABF2}" type="datetime1">
              <a:rPr lang="da-DK" sz="800">
                <a:solidFill>
                  <a:schemeClr val="bg1"/>
                </a:solidFill>
                <a:latin typeface="Flama-Basic"/>
              </a:rPr>
              <a:pPr algn="r" eaLnBrk="0" hangingPunct="0"/>
              <a:t>27-08-2015</a:t>
            </a:fld>
            <a:endParaRPr lang="da-DK" sz="800">
              <a:solidFill>
                <a:schemeClr val="bg1"/>
              </a:solidFill>
              <a:latin typeface="Flama-Basic"/>
            </a:endParaRPr>
          </a:p>
        </p:txBody>
      </p:sp>
      <p:pic>
        <p:nvPicPr>
          <p:cNvPr id="8199" name="Picture 2" descr="http://blogs.gnome.org/bolsh/files/2009/07/construction_barriers.jpg"/>
          <p:cNvPicPr>
            <a:picLocks noGrp="1" noChangeAspect="1" noChangeArrowheads="1"/>
          </p:cNvPicPr>
          <p:nvPr>
            <p:ph sz="half" idx="4294967295"/>
          </p:nvPr>
        </p:nvPicPr>
        <p:blipFill>
          <a:blip r:embed="rId3" cstate="print"/>
          <a:srcRect/>
          <a:stretch>
            <a:fillRect/>
          </a:stretch>
        </p:blipFill>
        <p:spPr>
          <a:xfrm>
            <a:off x="4718344" y="2123243"/>
            <a:ext cx="4041775" cy="3360738"/>
          </a:xfr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idx="4294967295"/>
          </p:nvPr>
        </p:nvSpPr>
        <p:spPr>
          <a:xfrm>
            <a:off x="457200" y="620713"/>
            <a:ext cx="8229600" cy="803275"/>
          </a:xfrm>
        </p:spPr>
        <p:txBody>
          <a:bodyPr/>
          <a:lstStyle/>
          <a:p>
            <a:r>
              <a:rPr lang="da-DK" sz="2400" dirty="0" smtClean="0">
                <a:latin typeface="Verdana" pitchFamily="34" charset="0"/>
                <a:ea typeface="Geneva" charset="-128"/>
              </a:rPr>
              <a:t>Personal dilemmas</a:t>
            </a:r>
          </a:p>
        </p:txBody>
      </p:sp>
      <p:sp>
        <p:nvSpPr>
          <p:cNvPr id="88067" name="Rectangle 3"/>
          <p:cNvSpPr>
            <a:spLocks noGrp="1"/>
          </p:cNvSpPr>
          <p:nvPr>
            <p:ph type="body" idx="4294967295"/>
          </p:nvPr>
        </p:nvSpPr>
        <p:spPr>
          <a:xfrm>
            <a:off x="412811" y="1371600"/>
            <a:ext cx="7197725" cy="5153891"/>
          </a:xfrm>
          <a:ln>
            <a:noFill/>
          </a:ln>
        </p:spPr>
        <p:txBody>
          <a:bodyPr/>
          <a:lstStyle/>
          <a:p>
            <a:pPr>
              <a:lnSpc>
                <a:spcPct val="80000"/>
              </a:lnSpc>
              <a:buNone/>
            </a:pPr>
            <a:endParaRPr lang="da-DK" sz="2000" dirty="0" smtClean="0">
              <a:ea typeface="Geneva" charset="-128"/>
            </a:endParaRPr>
          </a:p>
          <a:p>
            <a:pPr marL="0" indent="0">
              <a:lnSpc>
                <a:spcPct val="80000"/>
              </a:lnSpc>
              <a:buNone/>
            </a:pPr>
            <a:r>
              <a:rPr lang="en-US" dirty="0">
                <a:latin typeface="arial"/>
              </a:rPr>
              <a:t>Violence and sexual abuse are:</a:t>
            </a:r>
            <a:br>
              <a:rPr lang="en-US" dirty="0">
                <a:latin typeface="arial"/>
              </a:rPr>
            </a:br>
            <a:r>
              <a:rPr lang="en-US" dirty="0" smtClean="0">
                <a:latin typeface="arial"/>
              </a:rPr>
              <a:t>	taboo</a:t>
            </a:r>
            <a:r>
              <a:rPr lang="en-US" dirty="0">
                <a:latin typeface="arial"/>
              </a:rPr>
              <a:t/>
            </a:r>
            <a:br>
              <a:rPr lang="en-US" dirty="0">
                <a:latin typeface="arial"/>
              </a:rPr>
            </a:br>
            <a:r>
              <a:rPr lang="en-US" dirty="0" smtClean="0">
                <a:latin typeface="arial"/>
              </a:rPr>
              <a:t>	invisible</a:t>
            </a:r>
            <a:r>
              <a:rPr lang="en-US" dirty="0">
                <a:latin typeface="arial"/>
              </a:rPr>
              <a:t/>
            </a:r>
            <a:br>
              <a:rPr lang="en-US" dirty="0">
                <a:latin typeface="arial"/>
              </a:rPr>
            </a:br>
            <a:r>
              <a:rPr lang="en-US" dirty="0" smtClean="0">
                <a:latin typeface="arial"/>
              </a:rPr>
              <a:t>	a </a:t>
            </a:r>
            <a:r>
              <a:rPr lang="en-US" dirty="0">
                <a:latin typeface="arial"/>
              </a:rPr>
              <a:t>gray area</a:t>
            </a:r>
            <a:br>
              <a:rPr lang="en-US" dirty="0">
                <a:latin typeface="arial"/>
              </a:rPr>
            </a:br>
            <a:r>
              <a:rPr lang="en-US" dirty="0">
                <a:latin typeface="arial"/>
              </a:rPr>
              <a:t/>
            </a:r>
            <a:br>
              <a:rPr lang="en-US" dirty="0">
                <a:latin typeface="arial"/>
              </a:rPr>
            </a:br>
            <a:r>
              <a:rPr lang="en-US" dirty="0">
                <a:latin typeface="arial"/>
              </a:rPr>
              <a:t>Hard to </a:t>
            </a:r>
            <a:r>
              <a:rPr lang="en-US" dirty="0" smtClean="0">
                <a:latin typeface="arial"/>
              </a:rPr>
              <a:t>accept that </a:t>
            </a:r>
            <a:r>
              <a:rPr lang="en-US" dirty="0">
                <a:latin typeface="arial"/>
              </a:rPr>
              <a:t>children are harmed</a:t>
            </a:r>
            <a:br>
              <a:rPr lang="en-US" dirty="0">
                <a:latin typeface="arial"/>
              </a:rPr>
            </a:br>
            <a:r>
              <a:rPr lang="en-US" dirty="0">
                <a:latin typeface="arial"/>
              </a:rPr>
              <a:t>and </a:t>
            </a:r>
            <a:r>
              <a:rPr lang="en-US" dirty="0" smtClean="0">
                <a:latin typeface="arial"/>
              </a:rPr>
              <a:t>ill-treated</a:t>
            </a:r>
            <a:r>
              <a:rPr lang="en-US" dirty="0">
                <a:latin typeface="arial"/>
              </a:rPr>
              <a:t/>
            </a:r>
            <a:br>
              <a:rPr lang="en-US" dirty="0">
                <a:latin typeface="arial"/>
              </a:rPr>
            </a:br>
            <a:r>
              <a:rPr lang="en-US" dirty="0">
                <a:latin typeface="arial"/>
              </a:rPr>
              <a:t/>
            </a:r>
            <a:br>
              <a:rPr lang="en-US" dirty="0">
                <a:latin typeface="arial"/>
              </a:rPr>
            </a:br>
            <a:r>
              <a:rPr lang="en-US" dirty="0">
                <a:latin typeface="arial"/>
              </a:rPr>
              <a:t>Straining to talk to parents when </a:t>
            </a:r>
            <a:r>
              <a:rPr lang="en-US" dirty="0" smtClean="0">
                <a:latin typeface="arial"/>
              </a:rPr>
              <a:t>they are suspected</a:t>
            </a:r>
            <a:r>
              <a:rPr lang="en-US" dirty="0">
                <a:latin typeface="arial"/>
              </a:rPr>
              <a:t/>
            </a:r>
            <a:br>
              <a:rPr lang="en-US" dirty="0">
                <a:latin typeface="arial"/>
              </a:rPr>
            </a:br>
            <a:r>
              <a:rPr lang="en-US" dirty="0">
                <a:latin typeface="arial"/>
              </a:rPr>
              <a:t/>
            </a:r>
            <a:br>
              <a:rPr lang="en-US" dirty="0">
                <a:latin typeface="arial"/>
              </a:rPr>
            </a:br>
            <a:r>
              <a:rPr lang="en-US" dirty="0">
                <a:latin typeface="arial"/>
              </a:rPr>
              <a:t>Fear of consequences - for </a:t>
            </a:r>
            <a:r>
              <a:rPr lang="en-US" dirty="0" smtClean="0">
                <a:latin typeface="arial"/>
              </a:rPr>
              <a:t>one self, </a:t>
            </a:r>
            <a:r>
              <a:rPr lang="en-US" dirty="0">
                <a:latin typeface="arial"/>
              </a:rPr>
              <a:t>for the child</a:t>
            </a:r>
            <a:br>
              <a:rPr lang="en-US" dirty="0">
                <a:latin typeface="arial"/>
              </a:rPr>
            </a:br>
            <a:r>
              <a:rPr lang="en-US" dirty="0">
                <a:latin typeface="arial"/>
              </a:rPr>
              <a:t/>
            </a:r>
            <a:br>
              <a:rPr lang="en-US" dirty="0">
                <a:latin typeface="arial"/>
              </a:rPr>
            </a:br>
            <a:r>
              <a:rPr lang="en-US" dirty="0">
                <a:latin typeface="arial"/>
              </a:rPr>
              <a:t>Individual and / or </a:t>
            </a:r>
            <a:r>
              <a:rPr lang="en-US" dirty="0" smtClean="0">
                <a:latin typeface="arial"/>
              </a:rPr>
              <a:t>professional norms </a:t>
            </a:r>
            <a:r>
              <a:rPr lang="en-US" dirty="0">
                <a:latin typeface="arial"/>
              </a:rPr>
              <a:t>/ limits / taboos in relation to violence can </a:t>
            </a:r>
            <a:r>
              <a:rPr lang="en-US" dirty="0" smtClean="0">
                <a:latin typeface="arial"/>
              </a:rPr>
              <a:t>prevent you from talking about it</a:t>
            </a:r>
            <a:r>
              <a:rPr lang="en-US" dirty="0">
                <a:latin typeface="arial"/>
              </a:rPr>
              <a:t/>
            </a:r>
            <a:br>
              <a:rPr lang="en-US" dirty="0">
                <a:latin typeface="arial"/>
              </a:rPr>
            </a:br>
            <a:r>
              <a:rPr lang="en-US" dirty="0">
                <a:latin typeface="arial"/>
              </a:rPr>
              <a:t/>
            </a:r>
            <a:br>
              <a:rPr lang="en-US" dirty="0">
                <a:latin typeface="arial"/>
              </a:rPr>
            </a:br>
            <a:r>
              <a:rPr lang="en-US" dirty="0" smtClean="0">
                <a:latin typeface="arial"/>
              </a:rPr>
              <a:t>Small </a:t>
            </a:r>
            <a:r>
              <a:rPr lang="en-US" dirty="0">
                <a:latin typeface="arial"/>
              </a:rPr>
              <a:t>communities</a:t>
            </a:r>
            <a:br>
              <a:rPr lang="en-US" dirty="0">
                <a:latin typeface="arial"/>
              </a:rPr>
            </a:br>
            <a:r>
              <a:rPr lang="en-US" dirty="0">
                <a:latin typeface="arial"/>
              </a:rPr>
              <a:t/>
            </a:r>
            <a:br>
              <a:rPr lang="en-US" dirty="0">
                <a:latin typeface="arial"/>
              </a:rPr>
            </a:br>
            <a:r>
              <a:rPr lang="en-US" dirty="0" smtClean="0">
                <a:latin typeface="arial"/>
              </a:rPr>
              <a:t>Cultural </a:t>
            </a:r>
            <a:r>
              <a:rPr lang="en-US" dirty="0">
                <a:latin typeface="arial"/>
              </a:rPr>
              <a:t>barriers</a:t>
            </a:r>
            <a:endParaRPr lang="da-DK" dirty="0" smtClean="0">
              <a:ea typeface="Geneva" charset="-128"/>
            </a:endParaRPr>
          </a:p>
        </p:txBody>
      </p:sp>
      <p:pic>
        <p:nvPicPr>
          <p:cNvPr id="9220" name="Picture 2" descr="http://www.employmentblawg.com/wp-content/uploads/2008/08/eyes-covered.jpg"/>
          <p:cNvPicPr>
            <a:picLocks noChangeAspect="1" noChangeArrowheads="1"/>
          </p:cNvPicPr>
          <p:nvPr/>
        </p:nvPicPr>
        <p:blipFill>
          <a:blip r:embed="rId3" cstate="print"/>
          <a:srcRect/>
          <a:stretch>
            <a:fillRect/>
          </a:stretch>
        </p:blipFill>
        <p:spPr bwMode="auto">
          <a:xfrm>
            <a:off x="5826125" y="1423988"/>
            <a:ext cx="3032125" cy="20383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8067">
                                            <p:bg/>
                                          </p:spTgt>
                                        </p:tgtEl>
                                        <p:attrNameLst>
                                          <p:attrName>style.visibility</p:attrName>
                                        </p:attrNameLst>
                                      </p:cBhvr>
                                      <p:to>
                                        <p:strVal val="visible"/>
                                      </p:to>
                                    </p:set>
                                    <p:animEffect transition="in" filter="box(in)">
                                      <p:cBhvr>
                                        <p:cTn id="7" dur="500"/>
                                        <p:tgtEl>
                                          <p:spTgt spid="88067">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2400" dirty="0" err="1" smtClean="0"/>
              <a:t>Cutural</a:t>
            </a:r>
            <a:r>
              <a:rPr lang="da-DK" sz="2400" dirty="0" smtClean="0"/>
              <a:t> </a:t>
            </a:r>
            <a:r>
              <a:rPr lang="da-DK" sz="2400" dirty="0" err="1" smtClean="0"/>
              <a:t>Barriers</a:t>
            </a:r>
            <a:endParaRPr lang="da-DK" sz="2400" dirty="0"/>
          </a:p>
        </p:txBody>
      </p:sp>
      <p:sp>
        <p:nvSpPr>
          <p:cNvPr id="3" name="Pladsholder til indhold 2"/>
          <p:cNvSpPr>
            <a:spLocks noGrp="1"/>
          </p:cNvSpPr>
          <p:nvPr>
            <p:ph idx="1"/>
          </p:nvPr>
        </p:nvSpPr>
        <p:spPr/>
        <p:txBody>
          <a:bodyPr/>
          <a:lstStyle/>
          <a:p>
            <a:pPr marL="0" indent="0">
              <a:buNone/>
            </a:pPr>
            <a:r>
              <a:rPr lang="en-US" sz="2800" dirty="0">
                <a:latin typeface="arial"/>
              </a:rPr>
              <a:t>In some cultures and in some families, it is common norm to exploit children physically, mentally, financially, sexually</a:t>
            </a:r>
            <a:br>
              <a:rPr lang="en-US" sz="2800" dirty="0">
                <a:latin typeface="arial"/>
              </a:rPr>
            </a:br>
            <a:r>
              <a:rPr lang="en-US" sz="2800" dirty="0">
                <a:latin typeface="arial"/>
              </a:rPr>
              <a:t/>
            </a:r>
            <a:br>
              <a:rPr lang="en-US" sz="2800" dirty="0">
                <a:latin typeface="arial"/>
              </a:rPr>
            </a:br>
            <a:r>
              <a:rPr lang="en-US" sz="2800" dirty="0">
                <a:latin typeface="arial"/>
              </a:rPr>
              <a:t>Age limits for when it is legal to have sex with a child</a:t>
            </a:r>
            <a:br>
              <a:rPr lang="en-US" sz="2800" dirty="0">
                <a:latin typeface="arial"/>
              </a:rPr>
            </a:br>
            <a:r>
              <a:rPr lang="en-US" sz="2800" dirty="0">
                <a:latin typeface="arial"/>
              </a:rPr>
              <a:t/>
            </a:r>
            <a:br>
              <a:rPr lang="en-US" sz="2800" dirty="0">
                <a:latin typeface="arial"/>
              </a:rPr>
            </a:br>
            <a:r>
              <a:rPr lang="en-US" sz="2800" dirty="0">
                <a:latin typeface="arial"/>
              </a:rPr>
              <a:t>Age limits for marriage</a:t>
            </a:r>
            <a:br>
              <a:rPr lang="en-US" sz="2800" dirty="0">
                <a:latin typeface="arial"/>
              </a:rPr>
            </a:br>
            <a:r>
              <a:rPr lang="en-US" sz="2800" dirty="0">
                <a:latin typeface="arial"/>
              </a:rPr>
              <a:t/>
            </a:r>
            <a:br>
              <a:rPr lang="en-US" sz="2800" dirty="0">
                <a:latin typeface="arial"/>
              </a:rPr>
            </a:br>
            <a:r>
              <a:rPr lang="en-US" sz="2800" dirty="0">
                <a:latin typeface="arial"/>
              </a:rPr>
              <a:t>Age limits for child labor / work at home</a:t>
            </a:r>
            <a:endParaRPr lang="da-DK" sz="2800" dirty="0"/>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idx="4294967295"/>
          </p:nvPr>
        </p:nvSpPr>
        <p:spPr>
          <a:xfrm>
            <a:off x="457200" y="448538"/>
            <a:ext cx="4079289" cy="607905"/>
          </a:xfrm>
        </p:spPr>
        <p:txBody>
          <a:bodyPr/>
          <a:lstStyle/>
          <a:p>
            <a:r>
              <a:rPr lang="da-DK" sz="2400" dirty="0" smtClean="0">
                <a:ea typeface="Geneva" charset="-128"/>
              </a:rPr>
              <a:t>Professional dilemmas and </a:t>
            </a:r>
            <a:r>
              <a:rPr lang="da-DK" sz="2400" dirty="0" err="1" smtClean="0">
                <a:ea typeface="Geneva" charset="-128"/>
              </a:rPr>
              <a:t>barriers</a:t>
            </a:r>
            <a:endParaRPr lang="da-DK" sz="2400" dirty="0" smtClean="0">
              <a:ea typeface="Geneva" charset="-128"/>
            </a:endParaRPr>
          </a:p>
        </p:txBody>
      </p:sp>
      <p:sp>
        <p:nvSpPr>
          <p:cNvPr id="193539" name="Rectangle 3"/>
          <p:cNvSpPr>
            <a:spLocks noGrp="1"/>
          </p:cNvSpPr>
          <p:nvPr>
            <p:ph type="body" idx="4294967295"/>
          </p:nvPr>
        </p:nvSpPr>
        <p:spPr>
          <a:xfrm>
            <a:off x="457200" y="1446213"/>
            <a:ext cx="5774924" cy="4679950"/>
          </a:xfrm>
          <a:noFill/>
        </p:spPr>
        <p:txBody>
          <a:bodyPr/>
          <a:lstStyle/>
          <a:p>
            <a:pPr marL="0" indent="0">
              <a:lnSpc>
                <a:spcPct val="90000"/>
              </a:lnSpc>
              <a:buNone/>
            </a:pPr>
            <a:r>
              <a:rPr lang="en-US" sz="2800" dirty="0" smtClean="0">
                <a:latin typeface="arial"/>
              </a:rPr>
              <a:t>Lack </a:t>
            </a:r>
            <a:r>
              <a:rPr lang="en-US" sz="2800" dirty="0">
                <a:latin typeface="arial"/>
              </a:rPr>
              <a:t>of knowledge</a:t>
            </a:r>
            <a:br>
              <a:rPr lang="en-US" sz="2800" dirty="0">
                <a:latin typeface="arial"/>
              </a:rPr>
            </a:br>
            <a:r>
              <a:rPr lang="en-US" sz="2800" dirty="0">
                <a:latin typeface="arial"/>
              </a:rPr>
              <a:t/>
            </a:r>
            <a:br>
              <a:rPr lang="en-US" sz="2800" dirty="0">
                <a:latin typeface="arial"/>
              </a:rPr>
            </a:br>
            <a:r>
              <a:rPr lang="en-US" sz="2800" dirty="0">
                <a:latin typeface="arial"/>
              </a:rPr>
              <a:t>Lack of experience in the handling of specific cases</a:t>
            </a:r>
            <a:br>
              <a:rPr lang="en-US" sz="2800" dirty="0">
                <a:latin typeface="arial"/>
              </a:rPr>
            </a:br>
            <a:r>
              <a:rPr lang="en-US" sz="2800" dirty="0">
                <a:latin typeface="arial"/>
              </a:rPr>
              <a:t/>
            </a:r>
            <a:br>
              <a:rPr lang="en-US" sz="2800" dirty="0">
                <a:latin typeface="arial"/>
              </a:rPr>
            </a:br>
            <a:r>
              <a:rPr lang="en-US" sz="2800" dirty="0" smtClean="0">
                <a:latin typeface="arial"/>
              </a:rPr>
              <a:t>Professional disputes</a:t>
            </a:r>
            <a:r>
              <a:rPr lang="en-US" sz="2800" dirty="0">
                <a:latin typeface="arial"/>
              </a:rPr>
              <a:t/>
            </a:r>
            <a:br>
              <a:rPr lang="en-US" sz="2800" dirty="0">
                <a:latin typeface="arial"/>
              </a:rPr>
            </a:br>
            <a:r>
              <a:rPr lang="en-US" sz="2800" dirty="0">
                <a:latin typeface="arial"/>
              </a:rPr>
              <a:t/>
            </a:r>
            <a:br>
              <a:rPr lang="en-US" sz="2800" dirty="0">
                <a:latin typeface="arial"/>
              </a:rPr>
            </a:br>
            <a:r>
              <a:rPr lang="en-US" sz="2800" dirty="0">
                <a:latin typeface="arial"/>
              </a:rPr>
              <a:t>To act </a:t>
            </a:r>
            <a:r>
              <a:rPr lang="en-US" sz="2800" dirty="0" smtClean="0">
                <a:latin typeface="arial"/>
              </a:rPr>
              <a:t>even if </a:t>
            </a:r>
            <a:r>
              <a:rPr lang="en-US" sz="2800" dirty="0">
                <a:latin typeface="arial"/>
              </a:rPr>
              <a:t>you do not know for sure what has happened and what is going to happen</a:t>
            </a:r>
            <a:br>
              <a:rPr lang="en-US" sz="2800" dirty="0">
                <a:latin typeface="arial"/>
              </a:rPr>
            </a:br>
            <a:r>
              <a:rPr lang="en-US" sz="2800" dirty="0">
                <a:latin typeface="arial"/>
              </a:rPr>
              <a:t/>
            </a:r>
            <a:br>
              <a:rPr lang="en-US" sz="2800" dirty="0">
                <a:latin typeface="arial"/>
              </a:rPr>
            </a:br>
            <a:r>
              <a:rPr lang="en-US" sz="2800" dirty="0" smtClean="0">
                <a:latin typeface="arial"/>
              </a:rPr>
              <a:t>Co-operation with the parents</a:t>
            </a:r>
            <a:endParaRPr lang="da-DK" sz="2800" dirty="0" smtClean="0">
              <a:ea typeface="Geneva" charset="-128"/>
            </a:endParaRPr>
          </a:p>
          <a:p>
            <a:pPr>
              <a:lnSpc>
                <a:spcPct val="90000"/>
              </a:lnSpc>
              <a:buFontTx/>
              <a:buNone/>
            </a:pPr>
            <a:endParaRPr lang="da-DK" sz="2000" dirty="0" smtClean="0">
              <a:ea typeface="Geneva" charset="-128"/>
            </a:endParaRPr>
          </a:p>
          <a:p>
            <a:pPr marL="0" indent="0">
              <a:lnSpc>
                <a:spcPct val="90000"/>
              </a:lnSpc>
              <a:buNone/>
            </a:pPr>
            <a:endParaRPr lang="da-DK" sz="2000" dirty="0" smtClean="0">
              <a:ea typeface="Geneva" charset="-128"/>
            </a:endParaRPr>
          </a:p>
          <a:p>
            <a:pPr lvl="1">
              <a:lnSpc>
                <a:spcPct val="90000"/>
              </a:lnSpc>
              <a:buFontTx/>
              <a:buNone/>
            </a:pPr>
            <a:endParaRPr lang="da-DK" sz="2000" dirty="0" smtClean="0">
              <a:ea typeface="Geneva" charset="-128"/>
            </a:endParaRPr>
          </a:p>
          <a:p>
            <a:pPr>
              <a:lnSpc>
                <a:spcPct val="90000"/>
              </a:lnSpc>
              <a:buFontTx/>
              <a:buNone/>
            </a:pPr>
            <a:endParaRPr lang="da-DK" sz="2000" dirty="0" smtClean="0">
              <a:ea typeface="Geneva" charset="-128"/>
            </a:endParaRPr>
          </a:p>
        </p:txBody>
      </p:sp>
      <p:pic>
        <p:nvPicPr>
          <p:cNvPr id="13316" name="Picture 2" descr="http://aardvark.ucsd.edu/epistemology/knowledge.jpeg"/>
          <p:cNvPicPr>
            <a:picLocks noChangeAspect="1" noChangeArrowheads="1"/>
          </p:cNvPicPr>
          <p:nvPr/>
        </p:nvPicPr>
        <p:blipFill>
          <a:blip r:embed="rId3" cstate="print"/>
          <a:srcRect/>
          <a:stretch>
            <a:fillRect/>
          </a:stretch>
        </p:blipFill>
        <p:spPr bwMode="auto">
          <a:xfrm>
            <a:off x="6132343" y="1919843"/>
            <a:ext cx="2698750" cy="370363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3539">
                                            <p:bg/>
                                          </p:spTgt>
                                        </p:tgtEl>
                                        <p:attrNameLst>
                                          <p:attrName>style.visibility</p:attrName>
                                        </p:attrNameLst>
                                      </p:cBhvr>
                                      <p:to>
                                        <p:strVal val="visible"/>
                                      </p:to>
                                    </p:set>
                                    <p:animEffect transition="in" filter="box(in)">
                                      <p:cBhvr>
                                        <p:cTn id="7" dur="500"/>
                                        <p:tgtEl>
                                          <p:spTgt spid="193539">
                                            <p:bg/>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93539">
                                            <p:txEl>
                                              <p:pRg st="0" end="0"/>
                                            </p:txEl>
                                          </p:spTgt>
                                        </p:tgtEl>
                                        <p:attrNameLst>
                                          <p:attrName>style.visibility</p:attrName>
                                        </p:attrNameLst>
                                      </p:cBhvr>
                                      <p:to>
                                        <p:strVal val="visible"/>
                                      </p:to>
                                    </p:set>
                                    <p:animEffect transition="in" filter="box(in)">
                                      <p:cBhvr>
                                        <p:cTn id="12" dur="500"/>
                                        <p:tgtEl>
                                          <p:spTgt spid="1935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9" grpId="0" build="p"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idx="4294967295"/>
          </p:nvPr>
        </p:nvSpPr>
        <p:spPr>
          <a:xfrm>
            <a:off x="518050" y="493468"/>
            <a:ext cx="4073000" cy="382832"/>
          </a:xfrm>
        </p:spPr>
        <p:txBody>
          <a:bodyPr/>
          <a:lstStyle/>
          <a:p>
            <a:r>
              <a:rPr lang="da-DK" sz="2400" dirty="0" err="1" smtClean="0">
                <a:ea typeface="Geneva" charset="-128"/>
              </a:rPr>
              <a:t>Organizational</a:t>
            </a:r>
            <a:r>
              <a:rPr lang="da-DK" sz="2400" dirty="0" smtClean="0">
                <a:ea typeface="Geneva" charset="-128"/>
              </a:rPr>
              <a:t> </a:t>
            </a:r>
            <a:r>
              <a:rPr lang="da-DK" sz="2400" dirty="0" err="1" smtClean="0">
                <a:ea typeface="Geneva" charset="-128"/>
              </a:rPr>
              <a:t>barriers</a:t>
            </a:r>
            <a:endParaRPr lang="da-DK" sz="2400" dirty="0" smtClean="0">
              <a:ea typeface="Geneva" charset="-128"/>
            </a:endParaRPr>
          </a:p>
        </p:txBody>
      </p:sp>
      <p:sp>
        <p:nvSpPr>
          <p:cNvPr id="19459" name="Rectangle 3"/>
          <p:cNvSpPr>
            <a:spLocks noGrp="1"/>
          </p:cNvSpPr>
          <p:nvPr>
            <p:ph type="body" idx="4294967295"/>
          </p:nvPr>
        </p:nvSpPr>
        <p:spPr>
          <a:xfrm>
            <a:off x="382385" y="1429790"/>
            <a:ext cx="8304415" cy="4854632"/>
          </a:xfrm>
          <a:ln>
            <a:noFill/>
          </a:ln>
        </p:spPr>
        <p:txBody>
          <a:bodyPr/>
          <a:lstStyle/>
          <a:p>
            <a:pPr marL="0" indent="0">
              <a:lnSpc>
                <a:spcPct val="150000"/>
              </a:lnSpc>
              <a:buNone/>
            </a:pPr>
            <a:r>
              <a:rPr lang="en-US" dirty="0"/>
              <a:t>Insufficient </a:t>
            </a:r>
            <a:r>
              <a:rPr lang="en-US" dirty="0" smtClean="0"/>
              <a:t>cooperation</a:t>
            </a:r>
          </a:p>
          <a:p>
            <a:pPr lvl="1">
              <a:lnSpc>
                <a:spcPct val="150000"/>
              </a:lnSpc>
            </a:pPr>
            <a:r>
              <a:rPr lang="en-US" dirty="0" smtClean="0"/>
              <a:t>internal</a:t>
            </a:r>
            <a:r>
              <a:rPr lang="en-US" dirty="0"/>
              <a:t>, </a:t>
            </a:r>
            <a:r>
              <a:rPr lang="en-US" dirty="0" smtClean="0"/>
              <a:t>external</a:t>
            </a:r>
          </a:p>
          <a:p>
            <a:pPr lvl="1">
              <a:lnSpc>
                <a:spcPct val="150000"/>
              </a:lnSpc>
            </a:pPr>
            <a:r>
              <a:rPr lang="en-US" dirty="0" smtClean="0"/>
              <a:t>interdisciplinary </a:t>
            </a:r>
            <a:r>
              <a:rPr lang="en-US" dirty="0"/>
              <a:t>and / or </a:t>
            </a:r>
            <a:r>
              <a:rPr lang="en-US" dirty="0" smtClean="0"/>
              <a:t>inter-sectoral</a:t>
            </a:r>
          </a:p>
          <a:p>
            <a:pPr lvl="1">
              <a:lnSpc>
                <a:spcPct val="150000"/>
              </a:lnSpc>
            </a:pPr>
            <a:r>
              <a:rPr lang="en-US" dirty="0" smtClean="0"/>
              <a:t>experience </a:t>
            </a:r>
            <a:r>
              <a:rPr lang="en-US" dirty="0"/>
              <a:t>of long distance between the front staff and </a:t>
            </a:r>
            <a:r>
              <a:rPr lang="en-US" dirty="0" smtClean="0"/>
              <a:t>management</a:t>
            </a:r>
          </a:p>
          <a:p>
            <a:pPr lvl="1">
              <a:lnSpc>
                <a:spcPct val="150000"/>
              </a:lnSpc>
            </a:pPr>
            <a:r>
              <a:rPr lang="en-US" dirty="0" smtClean="0"/>
              <a:t>Unclear </a:t>
            </a:r>
            <a:r>
              <a:rPr lang="en-US" dirty="0"/>
              <a:t>or inadequate definition of roles, responsibilities, </a:t>
            </a:r>
            <a:r>
              <a:rPr lang="en-US" dirty="0" smtClean="0"/>
              <a:t>powers</a:t>
            </a:r>
          </a:p>
          <a:p>
            <a:pPr marL="57150" indent="0">
              <a:lnSpc>
                <a:spcPct val="150000"/>
              </a:lnSpc>
              <a:buNone/>
            </a:pPr>
            <a:r>
              <a:rPr lang="en-US" dirty="0"/>
              <a:t>Lack of procedures / guidelines</a:t>
            </a:r>
            <a:br>
              <a:rPr lang="en-US" dirty="0"/>
            </a:br>
            <a:r>
              <a:rPr lang="en-US" dirty="0" smtClean="0"/>
              <a:t>	Including </a:t>
            </a:r>
            <a:r>
              <a:rPr lang="en-US" dirty="0"/>
              <a:t>the protection of </a:t>
            </a:r>
            <a:r>
              <a:rPr lang="en-US" dirty="0" smtClean="0"/>
              <a:t>employees</a:t>
            </a:r>
          </a:p>
          <a:p>
            <a:pPr marL="57150" indent="0">
              <a:lnSpc>
                <a:spcPct val="150000"/>
              </a:lnSpc>
              <a:buNone/>
            </a:pPr>
            <a:r>
              <a:rPr lang="en-US" dirty="0" smtClean="0"/>
              <a:t>Different </a:t>
            </a:r>
            <a:r>
              <a:rPr lang="en-US" dirty="0"/>
              <a:t>management </a:t>
            </a:r>
            <a:r>
              <a:rPr lang="en-US" dirty="0" smtClean="0"/>
              <a:t>systems	</a:t>
            </a:r>
          </a:p>
          <a:p>
            <a:pPr marL="57150" indent="0">
              <a:lnSpc>
                <a:spcPct val="150000"/>
              </a:lnSpc>
              <a:buNone/>
            </a:pPr>
            <a:r>
              <a:rPr lang="en-US" dirty="0"/>
              <a:t>	</a:t>
            </a:r>
            <a:r>
              <a:rPr lang="en-US" dirty="0" smtClean="0"/>
              <a:t>Language</a:t>
            </a:r>
            <a:r>
              <a:rPr lang="en-US" dirty="0"/>
              <a:t>, understanding, </a:t>
            </a:r>
            <a:r>
              <a:rPr lang="en-US" dirty="0" smtClean="0"/>
              <a:t>legislation</a:t>
            </a:r>
            <a:r>
              <a:rPr lang="da-DK" sz="2000" dirty="0" smtClean="0">
                <a:ea typeface="Geneva" charset="-128"/>
              </a:rPr>
              <a:t>      </a:t>
            </a:r>
          </a:p>
        </p:txBody>
      </p:sp>
      <p:pic>
        <p:nvPicPr>
          <p:cNvPr id="19460" name="Picture 2" descr="http://www.psykiatri-regionh.dk/NR/rdonlyres/2FC057B2-239D-4958-85C6-63326DBC7900/37141/tavshedspligt.jpg"/>
          <p:cNvPicPr>
            <a:picLocks noChangeAspect="1" noChangeArrowheads="1"/>
          </p:cNvPicPr>
          <p:nvPr/>
        </p:nvPicPr>
        <p:blipFill>
          <a:blip r:embed="rId3" cstate="print"/>
          <a:srcRect/>
          <a:stretch>
            <a:fillRect/>
          </a:stretch>
        </p:blipFill>
        <p:spPr bwMode="auto">
          <a:xfrm>
            <a:off x="5540282" y="3767970"/>
            <a:ext cx="2755900" cy="18399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2400" dirty="0" err="1" smtClean="0"/>
              <a:t>Working</a:t>
            </a:r>
            <a:r>
              <a:rPr lang="da-DK" sz="2400" dirty="0" smtClean="0"/>
              <a:t> in </a:t>
            </a:r>
            <a:r>
              <a:rPr lang="da-DK" sz="2400" dirty="0" err="1" smtClean="0"/>
              <a:t>groups</a:t>
            </a:r>
            <a:r>
              <a:rPr lang="da-DK" sz="2400" dirty="0" smtClean="0"/>
              <a:t> to </a:t>
            </a:r>
            <a:r>
              <a:rPr lang="da-DK" sz="2400" dirty="0" err="1" smtClean="0"/>
              <a:t>produce</a:t>
            </a:r>
            <a:r>
              <a:rPr lang="da-DK" sz="2400" dirty="0" smtClean="0"/>
              <a:t> </a:t>
            </a:r>
            <a:r>
              <a:rPr lang="da-DK" sz="2400" dirty="0" err="1" smtClean="0"/>
              <a:t>material</a:t>
            </a:r>
            <a:r>
              <a:rPr lang="da-DK" sz="2400" dirty="0" smtClean="0"/>
              <a:t> </a:t>
            </a:r>
            <a:r>
              <a:rPr lang="da-DK" sz="2400" dirty="0" err="1" smtClean="0"/>
              <a:t>you</a:t>
            </a:r>
            <a:r>
              <a:rPr lang="da-DK" sz="2400" dirty="0" smtClean="0"/>
              <a:t> </a:t>
            </a:r>
            <a:r>
              <a:rPr lang="da-DK" sz="2400" dirty="0" err="1" smtClean="0"/>
              <a:t>can</a:t>
            </a:r>
            <a:r>
              <a:rPr lang="da-DK" sz="2400" dirty="0" smtClean="0"/>
              <a:t> </a:t>
            </a:r>
            <a:r>
              <a:rPr lang="da-DK" sz="2400" dirty="0" err="1" smtClean="0"/>
              <a:t>use</a:t>
            </a:r>
            <a:r>
              <a:rPr lang="da-DK" sz="2400" dirty="0" smtClean="0"/>
              <a:t> as </a:t>
            </a:r>
            <a:r>
              <a:rPr lang="da-DK" sz="2400" dirty="0" err="1" smtClean="0"/>
              <a:t>trainers</a:t>
            </a:r>
            <a:endParaRPr lang="da-DK" sz="2400" dirty="0"/>
          </a:p>
        </p:txBody>
      </p:sp>
      <p:sp>
        <p:nvSpPr>
          <p:cNvPr id="3" name="Pladsholder til indhold 2"/>
          <p:cNvSpPr>
            <a:spLocks noGrp="1"/>
          </p:cNvSpPr>
          <p:nvPr>
            <p:ph idx="1"/>
          </p:nvPr>
        </p:nvSpPr>
        <p:spPr>
          <a:xfrm>
            <a:off x="457200" y="1638300"/>
            <a:ext cx="8229600" cy="4487863"/>
          </a:xfrm>
        </p:spPr>
        <p:txBody>
          <a:bodyPr/>
          <a:lstStyle/>
          <a:p>
            <a:pPr>
              <a:lnSpc>
                <a:spcPct val="150000"/>
              </a:lnSpc>
            </a:pPr>
            <a:r>
              <a:rPr lang="en-US" sz="2400" dirty="0" smtClean="0"/>
              <a:t>What </a:t>
            </a:r>
            <a:r>
              <a:rPr lang="en-US" sz="2400" dirty="0"/>
              <a:t>challenges and obstacles </a:t>
            </a:r>
            <a:r>
              <a:rPr lang="en-US" sz="2400" dirty="0" smtClean="0"/>
              <a:t>would be important to </a:t>
            </a:r>
            <a:r>
              <a:rPr lang="en-US" sz="2400" dirty="0" err="1" smtClean="0"/>
              <a:t>dicuss</a:t>
            </a:r>
            <a:r>
              <a:rPr lang="en-US" sz="2400" dirty="0" smtClean="0"/>
              <a:t> in Kyrgyzstan?</a:t>
            </a:r>
          </a:p>
          <a:p>
            <a:pPr>
              <a:lnSpc>
                <a:spcPct val="150000"/>
              </a:lnSpc>
            </a:pPr>
            <a:r>
              <a:rPr lang="en-US" sz="2400" dirty="0" smtClean="0"/>
              <a:t>Identify </a:t>
            </a:r>
            <a:r>
              <a:rPr lang="en-US" sz="2400" dirty="0"/>
              <a:t>them on the personal, </a:t>
            </a:r>
            <a:r>
              <a:rPr lang="en-US" sz="2400" dirty="0" err="1" smtClean="0"/>
              <a:t>culturel</a:t>
            </a:r>
            <a:r>
              <a:rPr lang="en-US" sz="2400" dirty="0" smtClean="0"/>
              <a:t>, professional </a:t>
            </a:r>
            <a:r>
              <a:rPr lang="en-US" sz="2400" dirty="0"/>
              <a:t>and organizational </a:t>
            </a:r>
            <a:r>
              <a:rPr lang="en-US" sz="2400" dirty="0" smtClean="0"/>
              <a:t>level</a:t>
            </a:r>
            <a:endParaRPr lang="en-US" sz="2400" dirty="0"/>
          </a:p>
          <a:p>
            <a:pPr>
              <a:lnSpc>
                <a:spcPct val="150000"/>
              </a:lnSpc>
            </a:pPr>
            <a:r>
              <a:rPr lang="en-US" sz="2400" dirty="0" smtClean="0"/>
              <a:t>How </a:t>
            </a:r>
            <a:r>
              <a:rPr lang="en-US" sz="2400" dirty="0"/>
              <a:t>can you define a strategy to address </a:t>
            </a:r>
            <a:r>
              <a:rPr lang="en-US" sz="2400" dirty="0" smtClean="0"/>
              <a:t>barriers?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el 1"/>
          <p:cNvSpPr>
            <a:spLocks noGrp="1"/>
          </p:cNvSpPr>
          <p:nvPr>
            <p:ph type="title"/>
          </p:nvPr>
        </p:nvSpPr>
        <p:spPr/>
        <p:txBody>
          <a:bodyPr/>
          <a:lstStyle/>
          <a:p>
            <a:r>
              <a:rPr lang="da-DK" sz="2400" dirty="0" smtClean="0"/>
              <a:t>How </a:t>
            </a:r>
            <a:r>
              <a:rPr lang="da-DK" sz="2400" dirty="0" err="1" smtClean="0"/>
              <a:t>common</a:t>
            </a:r>
            <a:r>
              <a:rPr lang="da-DK" sz="2400" dirty="0" smtClean="0"/>
              <a:t> is </a:t>
            </a:r>
            <a:r>
              <a:rPr lang="da-DK" sz="2400" dirty="0" err="1" smtClean="0"/>
              <a:t>child</a:t>
            </a:r>
            <a:r>
              <a:rPr lang="da-DK" sz="2400" dirty="0" smtClean="0"/>
              <a:t> </a:t>
            </a:r>
            <a:r>
              <a:rPr lang="da-DK" sz="2400" dirty="0" err="1" smtClean="0"/>
              <a:t>abuse</a:t>
            </a:r>
            <a:r>
              <a:rPr lang="da-DK" sz="2400" dirty="0" smtClean="0"/>
              <a:t> and </a:t>
            </a:r>
            <a:r>
              <a:rPr lang="da-DK" sz="2400" dirty="0" err="1" smtClean="0"/>
              <a:t>violence</a:t>
            </a:r>
            <a:r>
              <a:rPr lang="da-DK" sz="2400" dirty="0" smtClean="0"/>
              <a:t> </a:t>
            </a:r>
            <a:r>
              <a:rPr lang="da-DK" sz="2400" dirty="0" err="1" smtClean="0"/>
              <a:t>against</a:t>
            </a:r>
            <a:r>
              <a:rPr lang="da-DK" sz="2400" dirty="0" smtClean="0"/>
              <a:t> </a:t>
            </a:r>
            <a:r>
              <a:rPr lang="da-DK" sz="2400" dirty="0" err="1" smtClean="0"/>
              <a:t>children</a:t>
            </a:r>
            <a:endParaRPr lang="da-DK" sz="2400" dirty="0" smtClean="0"/>
          </a:p>
        </p:txBody>
      </p:sp>
      <p:sp>
        <p:nvSpPr>
          <p:cNvPr id="1028" name="Pladsholder til indhold 2"/>
          <p:cNvSpPr>
            <a:spLocks noGrp="1"/>
          </p:cNvSpPr>
          <p:nvPr>
            <p:ph idx="1"/>
          </p:nvPr>
        </p:nvSpPr>
        <p:spPr/>
        <p:txBody>
          <a:bodyPr/>
          <a:lstStyle/>
          <a:p>
            <a:pPr>
              <a:buFontTx/>
              <a:buNone/>
            </a:pPr>
            <a:endParaRPr lang="da-DK" smtClean="0"/>
          </a:p>
        </p:txBody>
      </p:sp>
      <p:graphicFrame>
        <p:nvGraphicFramePr>
          <p:cNvPr id="1026" name="Object 2"/>
          <p:cNvGraphicFramePr>
            <a:graphicFrameLocks noChangeAspect="1"/>
          </p:cNvGraphicFramePr>
          <p:nvPr>
            <p:extLst>
              <p:ext uri="{D42A27DB-BD31-4B8C-83A1-F6EECF244321}">
                <p14:modId xmlns:p14="http://schemas.microsoft.com/office/powerpoint/2010/main" val="3796939873"/>
              </p:ext>
            </p:extLst>
          </p:nvPr>
        </p:nvGraphicFramePr>
        <p:xfrm>
          <a:off x="0" y="1393363"/>
          <a:ext cx="8709025" cy="4581525"/>
        </p:xfrm>
        <a:graphic>
          <a:graphicData uri="http://schemas.openxmlformats.org/presentationml/2006/ole">
            <mc:AlternateContent xmlns:mc="http://schemas.openxmlformats.org/markup-compatibility/2006">
              <mc:Choice xmlns:v="urn:schemas-microsoft-com:vml" Requires="v">
                <p:oleObj spid="_x0000_s159754" name="Præsentation" r:id="rId5" imgW="838233" imgH="629562" progId="PowerPoint.Show.12">
                  <p:embed/>
                </p:oleObj>
              </mc:Choice>
              <mc:Fallback>
                <p:oleObj name="Præsentation" r:id="rId5" imgW="838233" imgH="629562" progId="PowerPoint.Show.12">
                  <p:embed/>
                  <p:pic>
                    <p:nvPicPr>
                      <p:cNvPr id="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393363"/>
                        <a:ext cx="8709025"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040738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7200" y="266700"/>
            <a:ext cx="5662613" cy="1000125"/>
          </a:xfrm>
        </p:spPr>
        <p:txBody>
          <a:bodyPr/>
          <a:lstStyle/>
          <a:p>
            <a:pPr eaLnBrk="1" hangingPunct="1"/>
            <a:r>
              <a:rPr lang="da-DK" sz="2400" dirty="0" err="1" smtClean="0">
                <a:latin typeface="Verdana" pitchFamily="34" charset="0"/>
              </a:rPr>
              <a:t>Physical</a:t>
            </a:r>
            <a:r>
              <a:rPr lang="da-DK" sz="2400" dirty="0" smtClean="0">
                <a:latin typeface="Verdana" pitchFamily="34" charset="0"/>
              </a:rPr>
              <a:t>, mental  </a:t>
            </a:r>
            <a:r>
              <a:rPr lang="da-DK" sz="2400" dirty="0" err="1" smtClean="0">
                <a:latin typeface="Verdana" pitchFamily="34" charset="0"/>
              </a:rPr>
              <a:t>violence</a:t>
            </a:r>
            <a:r>
              <a:rPr lang="da-DK" sz="2400" dirty="0" smtClean="0">
                <a:latin typeface="Verdana" pitchFamily="34" charset="0"/>
              </a:rPr>
              <a:t>, </a:t>
            </a:r>
            <a:r>
              <a:rPr lang="da-DK" sz="2400" dirty="0" err="1" smtClean="0">
                <a:latin typeface="Verdana" pitchFamily="34" charset="0"/>
              </a:rPr>
              <a:t>neglect</a:t>
            </a:r>
            <a:r>
              <a:rPr lang="da-DK" sz="2400" dirty="0" smtClean="0">
                <a:latin typeface="Verdana" pitchFamily="34" charset="0"/>
              </a:rPr>
              <a:t> and </a:t>
            </a:r>
            <a:r>
              <a:rPr lang="da-DK" sz="2400" dirty="0" err="1" smtClean="0">
                <a:latin typeface="Verdana" pitchFamily="34" charset="0"/>
              </a:rPr>
              <a:t>sexual</a:t>
            </a:r>
            <a:r>
              <a:rPr lang="da-DK" sz="2400" dirty="0" smtClean="0">
                <a:latin typeface="Verdana" pitchFamily="34" charset="0"/>
              </a:rPr>
              <a:t> </a:t>
            </a:r>
            <a:r>
              <a:rPr lang="da-DK" sz="2400" dirty="0" err="1" smtClean="0">
                <a:latin typeface="Verdana" pitchFamily="34" charset="0"/>
              </a:rPr>
              <a:t>abuse</a:t>
            </a:r>
            <a:endParaRPr lang="da-DK" sz="2400" dirty="0" smtClean="0">
              <a:latin typeface="Verdana" pitchFamily="34" charset="0"/>
            </a:endParaRPr>
          </a:p>
        </p:txBody>
      </p:sp>
      <p:sp>
        <p:nvSpPr>
          <p:cNvPr id="34820" name="Text Box 4"/>
          <p:cNvSpPr txBox="1">
            <a:spLocks noChangeArrowheads="1"/>
          </p:cNvSpPr>
          <p:nvPr/>
        </p:nvSpPr>
        <p:spPr bwMode="auto">
          <a:xfrm>
            <a:off x="5424257" y="6033394"/>
            <a:ext cx="2707690" cy="276999"/>
          </a:xfrm>
          <a:prstGeom prst="rect">
            <a:avLst/>
          </a:prstGeom>
          <a:noFill/>
          <a:ln w="9525">
            <a:noFill/>
            <a:miter lim="800000"/>
            <a:headEnd/>
            <a:tailEnd/>
          </a:ln>
        </p:spPr>
        <p:txBody>
          <a:bodyPr wrap="square">
            <a:spAutoFit/>
          </a:bodyPr>
          <a:lstStyle/>
          <a:p>
            <a:pPr>
              <a:spcBef>
                <a:spcPct val="50000"/>
              </a:spcBef>
            </a:pPr>
            <a:r>
              <a:rPr lang="da-DK" sz="1200" i="1">
                <a:solidFill>
                  <a:srgbClr val="000000"/>
                </a:solidFill>
                <a:latin typeface="Verdana" pitchFamily="34" charset="0"/>
              </a:rPr>
              <a:t>Vold mod børn, Ingrid Leth 2006</a:t>
            </a:r>
          </a:p>
        </p:txBody>
      </p:sp>
      <p:graphicFrame>
        <p:nvGraphicFramePr>
          <p:cNvPr id="6" name="Pladsholder til indhold 3"/>
          <p:cNvGraphicFramePr>
            <a:graphicFrameLocks noGrp="1"/>
          </p:cNvGraphicFramePr>
          <p:nvPr>
            <p:ph idx="1"/>
            <p:extLst>
              <p:ext uri="{D42A27DB-BD31-4B8C-83A1-F6EECF244321}">
                <p14:modId xmlns:p14="http://schemas.microsoft.com/office/powerpoint/2010/main" val="3883938417"/>
              </p:ext>
            </p:extLst>
          </p:nvPr>
        </p:nvGraphicFramePr>
        <p:xfrm>
          <a:off x="185738" y="1528763"/>
          <a:ext cx="8786810" cy="5174002"/>
        </p:xfrm>
        <a:graphic>
          <a:graphicData uri="http://schemas.openxmlformats.org/drawingml/2006/table">
            <a:tbl>
              <a:tblPr firstRow="1" bandRow="1">
                <a:tableStyleId>{08FB837D-C827-4EFA-A057-4D05807E0F7C}</a:tableStyleId>
              </a:tblPr>
              <a:tblGrid>
                <a:gridCol w="1757362"/>
                <a:gridCol w="1757362"/>
                <a:gridCol w="1757362"/>
                <a:gridCol w="1757362"/>
                <a:gridCol w="1757362"/>
              </a:tblGrid>
              <a:tr h="959256">
                <a:tc>
                  <a:txBody>
                    <a:bodyPr/>
                    <a:lstStyle/>
                    <a:p>
                      <a:endParaRPr lang="da-DK" dirty="0">
                        <a:solidFill>
                          <a:schemeClr val="tx1"/>
                        </a:solidFill>
                      </a:endParaRPr>
                    </a:p>
                  </a:txBody>
                  <a:tcPr/>
                </a:tc>
                <a:tc>
                  <a:txBody>
                    <a:bodyPr/>
                    <a:lstStyle/>
                    <a:p>
                      <a:r>
                        <a:rPr lang="da-DK" dirty="0" err="1" smtClean="0"/>
                        <a:t>Physical</a:t>
                      </a:r>
                      <a:r>
                        <a:rPr lang="da-DK" baseline="0" dirty="0" smtClean="0"/>
                        <a:t> </a:t>
                      </a:r>
                      <a:r>
                        <a:rPr lang="da-DK" baseline="0" dirty="0" err="1" smtClean="0"/>
                        <a:t>violence</a:t>
                      </a:r>
                      <a:endParaRPr lang="da-DK" dirty="0">
                        <a:solidFill>
                          <a:schemeClr val="tx1"/>
                        </a:solidFill>
                      </a:endParaRPr>
                    </a:p>
                  </a:txBody>
                  <a:tcPr/>
                </a:tc>
                <a:tc>
                  <a:txBody>
                    <a:bodyPr/>
                    <a:lstStyle/>
                    <a:p>
                      <a:r>
                        <a:rPr lang="da-DK" dirty="0" smtClean="0"/>
                        <a:t>Mental </a:t>
                      </a:r>
                      <a:r>
                        <a:rPr lang="da-DK" dirty="0" err="1" smtClean="0"/>
                        <a:t>violence</a:t>
                      </a:r>
                      <a:endParaRPr lang="da-DK" dirty="0">
                        <a:solidFill>
                          <a:schemeClr val="tx1"/>
                        </a:solidFill>
                      </a:endParaRPr>
                    </a:p>
                  </a:txBody>
                  <a:tcPr/>
                </a:tc>
                <a:tc>
                  <a:txBody>
                    <a:bodyPr/>
                    <a:lstStyle/>
                    <a:p>
                      <a:r>
                        <a:rPr lang="da-DK" dirty="0" err="1" smtClean="0"/>
                        <a:t>Neglect</a:t>
                      </a:r>
                      <a:endParaRPr lang="da-DK" dirty="0">
                        <a:solidFill>
                          <a:schemeClr val="tx1"/>
                        </a:solidFill>
                      </a:endParaRPr>
                    </a:p>
                  </a:txBody>
                  <a:tcPr/>
                </a:tc>
                <a:tc>
                  <a:txBody>
                    <a:bodyPr/>
                    <a:lstStyle/>
                    <a:p>
                      <a:r>
                        <a:rPr lang="da-DK" dirty="0" smtClean="0"/>
                        <a:t>Sexual </a:t>
                      </a:r>
                      <a:r>
                        <a:rPr lang="da-DK" dirty="0" err="1" smtClean="0"/>
                        <a:t>abuse</a:t>
                      </a:r>
                      <a:endParaRPr lang="da-DK" dirty="0">
                        <a:solidFill>
                          <a:schemeClr val="tx1"/>
                        </a:solidFill>
                      </a:endParaRPr>
                    </a:p>
                  </a:txBody>
                  <a:tcPr/>
                </a:tc>
              </a:tr>
              <a:tr h="1562986">
                <a:tc>
                  <a:txBody>
                    <a:bodyPr/>
                    <a:lstStyle/>
                    <a:p>
                      <a:endParaRPr lang="da-DK" b="1" dirty="0" smtClean="0"/>
                    </a:p>
                    <a:p>
                      <a:endParaRPr lang="da-DK" b="1" dirty="0" smtClean="0"/>
                    </a:p>
                    <a:p>
                      <a:r>
                        <a:rPr lang="da-DK" b="1" dirty="0" err="1" smtClean="0"/>
                        <a:t>Active</a:t>
                      </a:r>
                      <a:r>
                        <a:rPr lang="da-DK" b="1" baseline="0" dirty="0" smtClean="0"/>
                        <a:t> </a:t>
                      </a:r>
                      <a:endParaRPr lang="da-DK" b="1" dirty="0">
                        <a:solidFill>
                          <a:schemeClr val="tx1"/>
                        </a:solidFill>
                      </a:endParaRPr>
                    </a:p>
                  </a:txBody>
                  <a:tcPr/>
                </a:tc>
                <a:tc>
                  <a:txBody>
                    <a:bodyPr/>
                    <a:lstStyle/>
                    <a:p>
                      <a:r>
                        <a:rPr lang="da-DK" sz="1600" dirty="0" err="1" smtClean="0"/>
                        <a:t>Violence</a:t>
                      </a:r>
                      <a:r>
                        <a:rPr lang="da-DK" sz="1600" dirty="0" smtClean="0"/>
                        <a:t> </a:t>
                      </a:r>
                      <a:r>
                        <a:rPr lang="da-DK" sz="1600" dirty="0" err="1" smtClean="0"/>
                        <a:t>against</a:t>
                      </a:r>
                      <a:r>
                        <a:rPr lang="da-DK" sz="1600" dirty="0" smtClean="0"/>
                        <a:t> kids in form of </a:t>
                      </a:r>
                      <a:r>
                        <a:rPr lang="da-DK" sz="1600" dirty="0" err="1" smtClean="0"/>
                        <a:t>systematical</a:t>
                      </a:r>
                      <a:r>
                        <a:rPr lang="da-DK" sz="1600" dirty="0" smtClean="0"/>
                        <a:t> </a:t>
                      </a:r>
                      <a:r>
                        <a:rPr lang="da-DK" sz="1600" dirty="0" err="1" smtClean="0"/>
                        <a:t>punishment</a:t>
                      </a:r>
                      <a:r>
                        <a:rPr lang="da-DK" sz="1600" dirty="0" smtClean="0"/>
                        <a:t> </a:t>
                      </a:r>
                      <a:r>
                        <a:rPr lang="da-DK" sz="1600" dirty="0" err="1" smtClean="0"/>
                        <a:t>or</a:t>
                      </a:r>
                      <a:r>
                        <a:rPr lang="da-DK" sz="1600" baseline="0" dirty="0" smtClean="0"/>
                        <a:t> </a:t>
                      </a:r>
                      <a:r>
                        <a:rPr lang="da-DK" sz="1600" dirty="0" smtClean="0"/>
                        <a:t> </a:t>
                      </a:r>
                      <a:r>
                        <a:rPr lang="da-DK" sz="1600" dirty="0" err="1" smtClean="0"/>
                        <a:t>sporadic</a:t>
                      </a:r>
                      <a:r>
                        <a:rPr lang="da-DK" sz="1600" baseline="0" dirty="0" smtClean="0"/>
                        <a:t> </a:t>
                      </a:r>
                      <a:r>
                        <a:rPr lang="da-DK" sz="1600" baseline="0" dirty="0" err="1" smtClean="0"/>
                        <a:t>physical</a:t>
                      </a:r>
                      <a:r>
                        <a:rPr lang="da-DK" sz="1600" baseline="0" dirty="0" smtClean="0"/>
                        <a:t> harm</a:t>
                      </a:r>
                      <a:endParaRPr lang="da-DK" sz="1600" dirty="0">
                        <a:solidFill>
                          <a:schemeClr val="tx1"/>
                        </a:solidFill>
                      </a:endParaRPr>
                    </a:p>
                  </a:txBody>
                  <a:tcPr/>
                </a:tc>
                <a:tc>
                  <a:txBody>
                    <a:bodyPr/>
                    <a:lstStyle/>
                    <a:p>
                      <a:r>
                        <a:rPr lang="da-DK" sz="1600" dirty="0" err="1" smtClean="0"/>
                        <a:t>Screaming</a:t>
                      </a:r>
                      <a:r>
                        <a:rPr lang="da-DK" sz="1600" baseline="0" dirty="0" smtClean="0"/>
                        <a:t> at kids, </a:t>
                      </a:r>
                      <a:r>
                        <a:rPr lang="da-DK" sz="1600" baseline="0" dirty="0" err="1" smtClean="0"/>
                        <a:t>humiliate</a:t>
                      </a:r>
                      <a:r>
                        <a:rPr lang="da-DK" sz="1600" baseline="0" dirty="0" smtClean="0"/>
                        <a:t> </a:t>
                      </a:r>
                      <a:r>
                        <a:rPr lang="da-DK" sz="1600" baseline="0" dirty="0" err="1" smtClean="0"/>
                        <a:t>them</a:t>
                      </a:r>
                      <a:r>
                        <a:rPr lang="da-DK" sz="1600" baseline="0" dirty="0" smtClean="0"/>
                        <a:t> </a:t>
                      </a:r>
                      <a:r>
                        <a:rPr lang="da-DK" sz="1600" baseline="0" dirty="0" err="1" smtClean="0"/>
                        <a:t>verbaly</a:t>
                      </a:r>
                      <a:r>
                        <a:rPr lang="da-DK" sz="1600" baseline="0" dirty="0" smtClean="0"/>
                        <a:t>, </a:t>
                      </a:r>
                      <a:r>
                        <a:rPr lang="da-DK" sz="1600" baseline="0" dirty="0" err="1" smtClean="0"/>
                        <a:t>threatening</a:t>
                      </a:r>
                      <a:r>
                        <a:rPr lang="da-DK" sz="1600" baseline="0" dirty="0" smtClean="0"/>
                        <a:t> and </a:t>
                      </a:r>
                      <a:r>
                        <a:rPr lang="da-DK" sz="1600" baseline="0" dirty="0" err="1" smtClean="0"/>
                        <a:t>lying</a:t>
                      </a:r>
                      <a:endParaRPr lang="da-DK" sz="1600" baseline="0" dirty="0" smtClean="0"/>
                    </a:p>
                  </a:txBody>
                  <a:tcPr/>
                </a:tc>
                <a:tc>
                  <a:txBody>
                    <a:bodyPr/>
                    <a:lstStyle/>
                    <a:p>
                      <a:r>
                        <a:rPr lang="da-DK" sz="1600" dirty="0" err="1" smtClean="0"/>
                        <a:t>Providing</a:t>
                      </a:r>
                      <a:r>
                        <a:rPr lang="da-DK" sz="1600" dirty="0" smtClean="0"/>
                        <a:t> </a:t>
                      </a:r>
                      <a:r>
                        <a:rPr lang="da-DK" sz="1600" baseline="0" dirty="0" smtClean="0"/>
                        <a:t> not </a:t>
                      </a:r>
                      <a:r>
                        <a:rPr lang="da-DK" sz="1600" baseline="0" dirty="0" err="1" smtClean="0"/>
                        <a:t>good</a:t>
                      </a:r>
                      <a:r>
                        <a:rPr lang="da-DK" sz="1600" baseline="0" dirty="0" smtClean="0"/>
                        <a:t>, </a:t>
                      </a:r>
                      <a:r>
                        <a:rPr lang="da-DK" sz="1600" baseline="0" dirty="0" err="1" smtClean="0"/>
                        <a:t>wrong</a:t>
                      </a:r>
                      <a:r>
                        <a:rPr lang="da-DK" sz="1600" baseline="0" dirty="0" smtClean="0"/>
                        <a:t> or </a:t>
                      </a:r>
                      <a:r>
                        <a:rPr lang="da-DK" sz="1600" baseline="0" dirty="0" err="1" smtClean="0"/>
                        <a:t>damaging</a:t>
                      </a:r>
                      <a:r>
                        <a:rPr lang="da-DK" sz="1600" baseline="0" dirty="0" smtClean="0"/>
                        <a:t> </a:t>
                      </a:r>
                      <a:r>
                        <a:rPr lang="da-DK" sz="1600" baseline="0" dirty="0" err="1" smtClean="0"/>
                        <a:t>care</a:t>
                      </a:r>
                      <a:r>
                        <a:rPr lang="da-DK" sz="1600" baseline="0" dirty="0" smtClean="0"/>
                        <a:t>, </a:t>
                      </a:r>
                      <a:r>
                        <a:rPr lang="da-DK" sz="1600" baseline="0" dirty="0" err="1" smtClean="0"/>
                        <a:t>bringing</a:t>
                      </a:r>
                      <a:r>
                        <a:rPr lang="da-DK" sz="1600" baseline="0" dirty="0" smtClean="0"/>
                        <a:t> kids </a:t>
                      </a:r>
                      <a:r>
                        <a:rPr lang="da-DK" sz="1600" baseline="0" dirty="0" err="1" smtClean="0"/>
                        <a:t>into</a:t>
                      </a:r>
                      <a:r>
                        <a:rPr lang="da-DK" sz="1600" baseline="0" dirty="0" smtClean="0"/>
                        <a:t> </a:t>
                      </a:r>
                      <a:r>
                        <a:rPr lang="da-DK" sz="1600" baseline="0" dirty="0" err="1" smtClean="0"/>
                        <a:t>risk</a:t>
                      </a:r>
                      <a:endParaRPr lang="da-DK" sz="1600" baseline="0" dirty="0" smtClean="0"/>
                    </a:p>
                    <a:p>
                      <a:endParaRPr lang="da-DK" sz="1600" dirty="0">
                        <a:solidFill>
                          <a:schemeClr val="tx1"/>
                        </a:solidFill>
                      </a:endParaRPr>
                    </a:p>
                  </a:txBody>
                  <a:tcPr/>
                </a:tc>
                <a:tc>
                  <a:txBody>
                    <a:bodyPr/>
                    <a:lstStyle/>
                    <a:p>
                      <a:r>
                        <a:rPr lang="da-DK" sz="1600" dirty="0" smtClean="0"/>
                        <a:t>Sexual </a:t>
                      </a:r>
                      <a:r>
                        <a:rPr lang="da-DK" sz="1600" dirty="0" err="1" smtClean="0"/>
                        <a:t>violence</a:t>
                      </a:r>
                      <a:r>
                        <a:rPr lang="da-DK" sz="1600" dirty="0" smtClean="0"/>
                        <a:t>, </a:t>
                      </a:r>
                      <a:r>
                        <a:rPr lang="da-DK" sz="1600" dirty="0" err="1" smtClean="0"/>
                        <a:t>use</a:t>
                      </a:r>
                      <a:r>
                        <a:rPr lang="da-DK" sz="1600" dirty="0" smtClean="0"/>
                        <a:t> of kids for </a:t>
                      </a:r>
                      <a:r>
                        <a:rPr lang="da-DK" sz="1600" dirty="0" err="1" smtClean="0"/>
                        <a:t>sexual</a:t>
                      </a:r>
                      <a:r>
                        <a:rPr lang="da-DK" sz="1600" dirty="0" smtClean="0"/>
                        <a:t> </a:t>
                      </a:r>
                      <a:r>
                        <a:rPr lang="da-DK" sz="1600" dirty="0" err="1" smtClean="0"/>
                        <a:t>acitivity</a:t>
                      </a:r>
                      <a:endParaRPr lang="da-DK" sz="1600" dirty="0">
                        <a:solidFill>
                          <a:schemeClr val="tx1"/>
                        </a:solidFill>
                      </a:endParaRPr>
                    </a:p>
                  </a:txBody>
                  <a:tcPr/>
                </a:tc>
              </a:tr>
              <a:tr h="1616825">
                <a:tc>
                  <a:txBody>
                    <a:bodyPr/>
                    <a:lstStyle/>
                    <a:p>
                      <a:endParaRPr lang="da-DK" b="1" dirty="0" smtClean="0"/>
                    </a:p>
                    <a:p>
                      <a:endParaRPr lang="da-DK" b="1" dirty="0" smtClean="0"/>
                    </a:p>
                    <a:p>
                      <a:r>
                        <a:rPr lang="da-DK" b="1" dirty="0" smtClean="0"/>
                        <a:t>Passive</a:t>
                      </a:r>
                      <a:endParaRPr lang="da-DK" b="1" dirty="0">
                        <a:solidFill>
                          <a:schemeClr val="tx1"/>
                        </a:solidFill>
                      </a:endParaRPr>
                    </a:p>
                  </a:txBody>
                  <a:tcPr/>
                </a:tc>
                <a:tc>
                  <a:txBody>
                    <a:bodyPr/>
                    <a:lstStyle/>
                    <a:p>
                      <a:r>
                        <a:rPr lang="da-DK" sz="1600" dirty="0" smtClean="0"/>
                        <a:t>Let kids to </a:t>
                      </a:r>
                      <a:r>
                        <a:rPr lang="da-DK" sz="1600" dirty="0" err="1" smtClean="0"/>
                        <a:t>be</a:t>
                      </a:r>
                      <a:r>
                        <a:rPr lang="da-DK" sz="1600" dirty="0" smtClean="0"/>
                        <a:t> </a:t>
                      </a:r>
                      <a:r>
                        <a:rPr lang="da-DK" sz="1600" dirty="0" err="1" smtClean="0"/>
                        <a:t>witnesses</a:t>
                      </a:r>
                      <a:r>
                        <a:rPr lang="da-DK" sz="1600" dirty="0" smtClean="0"/>
                        <a:t> to </a:t>
                      </a:r>
                      <a:r>
                        <a:rPr lang="da-DK" sz="1600" dirty="0" err="1" smtClean="0"/>
                        <a:t>violence</a:t>
                      </a:r>
                      <a:r>
                        <a:rPr lang="da-DK" sz="1600" dirty="0" smtClean="0"/>
                        <a:t> in the </a:t>
                      </a:r>
                      <a:r>
                        <a:rPr lang="da-DK" sz="1600" dirty="0" err="1" smtClean="0"/>
                        <a:t>family</a:t>
                      </a:r>
                      <a:endParaRPr lang="da-DK" sz="1600" dirty="0">
                        <a:solidFill>
                          <a:schemeClr val="tx1"/>
                        </a:solidFill>
                      </a:endParaRPr>
                    </a:p>
                  </a:txBody>
                  <a:tcPr/>
                </a:tc>
                <a:tc>
                  <a:txBody>
                    <a:bodyPr/>
                    <a:lstStyle/>
                    <a:p>
                      <a:r>
                        <a:rPr lang="da-DK" sz="1600" dirty="0" err="1" smtClean="0"/>
                        <a:t>Prevent</a:t>
                      </a:r>
                      <a:r>
                        <a:rPr lang="da-DK" sz="1600" baseline="0" dirty="0" smtClean="0"/>
                        <a:t> kids from </a:t>
                      </a:r>
                      <a:r>
                        <a:rPr lang="da-DK" sz="1600" baseline="0" dirty="0" err="1" smtClean="0"/>
                        <a:t>school</a:t>
                      </a:r>
                      <a:r>
                        <a:rPr lang="da-DK" sz="1600" baseline="0" dirty="0" smtClean="0"/>
                        <a:t>, </a:t>
                      </a:r>
                      <a:r>
                        <a:rPr lang="da-DK" sz="1600" baseline="0" dirty="0" err="1" smtClean="0"/>
                        <a:t>freetime</a:t>
                      </a:r>
                      <a:r>
                        <a:rPr lang="da-DK" sz="1600" baseline="0" dirty="0" smtClean="0"/>
                        <a:t> </a:t>
                      </a:r>
                      <a:r>
                        <a:rPr lang="da-DK" sz="1600" baseline="0" dirty="0" err="1" smtClean="0"/>
                        <a:t>activities</a:t>
                      </a:r>
                      <a:r>
                        <a:rPr lang="da-DK" sz="1600" baseline="0" dirty="0" smtClean="0"/>
                        <a:t> and stimulation </a:t>
                      </a:r>
                      <a:endParaRPr lang="da-DK" sz="1600" dirty="0">
                        <a:solidFill>
                          <a:schemeClr val="tx1"/>
                        </a:solidFill>
                      </a:endParaRPr>
                    </a:p>
                  </a:txBody>
                  <a:tcPr/>
                </a:tc>
                <a:tc>
                  <a:txBody>
                    <a:bodyPr/>
                    <a:lstStyle/>
                    <a:p>
                      <a:r>
                        <a:rPr lang="en-US" sz="1600" b="0" i="0" kern="1200" dirty="0" smtClean="0">
                          <a:solidFill>
                            <a:schemeClr val="dk1"/>
                          </a:solidFill>
                          <a:latin typeface="+mn-lt"/>
                          <a:ea typeface="+mn-ea"/>
                          <a:cs typeface="+mn-cs"/>
                        </a:rPr>
                        <a:t>A caregiver failing to give </a:t>
                      </a:r>
                      <a:r>
                        <a:rPr lang="en-US" sz="1800" kern="1200" dirty="0" smtClean="0">
                          <a:solidFill>
                            <a:schemeClr val="dk1"/>
                          </a:solidFill>
                          <a:effectLst/>
                          <a:latin typeface="+mn-lt"/>
                          <a:ea typeface="+mn-ea"/>
                          <a:cs typeface="+mn-cs"/>
                        </a:rPr>
                        <a:t>care, physical care and health care. W</a:t>
                      </a:r>
                      <a:r>
                        <a:rPr lang="en-US" sz="1600" b="0" i="0" kern="1200" dirty="0" smtClean="0">
                          <a:solidFill>
                            <a:schemeClr val="dk1"/>
                          </a:solidFill>
                          <a:latin typeface="+mn-lt"/>
                          <a:ea typeface="+mn-ea"/>
                          <a:cs typeface="+mn-cs"/>
                        </a:rPr>
                        <a:t>ithholding the necessities of life - food, clothing, shelter or medical care</a:t>
                      </a:r>
                      <a:endParaRPr lang="da-DK" sz="1600" dirty="0">
                        <a:solidFill>
                          <a:schemeClr val="tx1"/>
                        </a:solidFill>
                      </a:endParaRPr>
                    </a:p>
                  </a:txBody>
                  <a:tcPr/>
                </a:tc>
                <a:tc>
                  <a:txBody>
                    <a:bodyPr/>
                    <a:lstStyle/>
                    <a:p>
                      <a:r>
                        <a:rPr lang="da-DK" sz="1600" dirty="0" smtClean="0"/>
                        <a:t>To let kids </a:t>
                      </a:r>
                      <a:r>
                        <a:rPr lang="da-DK" sz="1600" dirty="0" err="1" smtClean="0"/>
                        <a:t>see</a:t>
                      </a:r>
                      <a:r>
                        <a:rPr lang="da-DK" sz="1600" dirty="0" smtClean="0"/>
                        <a:t> </a:t>
                      </a:r>
                      <a:r>
                        <a:rPr lang="da-DK" sz="1600" dirty="0" err="1" smtClean="0"/>
                        <a:t>pornography</a:t>
                      </a:r>
                      <a:r>
                        <a:rPr lang="da-DK" sz="1600" dirty="0" smtClean="0"/>
                        <a:t> or</a:t>
                      </a:r>
                    </a:p>
                    <a:p>
                      <a:r>
                        <a:rPr lang="da-DK" sz="1600" dirty="0" err="1" smtClean="0"/>
                        <a:t>sexual</a:t>
                      </a:r>
                      <a:r>
                        <a:rPr lang="da-DK" sz="1600" dirty="0" smtClean="0"/>
                        <a:t> </a:t>
                      </a:r>
                      <a:r>
                        <a:rPr lang="da-DK" sz="1600" dirty="0" err="1" smtClean="0"/>
                        <a:t>intercource</a:t>
                      </a:r>
                      <a:r>
                        <a:rPr lang="da-DK" sz="1600" dirty="0" smtClean="0"/>
                        <a:t> </a:t>
                      </a:r>
                      <a:endParaRPr lang="da-DK" sz="1600" dirty="0">
                        <a:solidFill>
                          <a:schemeClr val="tx1"/>
                        </a:solidFill>
                      </a:endParaRPr>
                    </a:p>
                  </a:txBody>
                  <a:tcPr/>
                </a:tc>
              </a:tr>
            </a:tbl>
          </a:graphicData>
        </a:graphic>
      </p:graphicFrame>
      <p:cxnSp>
        <p:nvCxnSpPr>
          <p:cNvPr id="8" name="Lige forbindelse 7"/>
          <p:cNvCxnSpPr/>
          <p:nvPr/>
        </p:nvCxnSpPr>
        <p:spPr>
          <a:xfrm>
            <a:off x="290945" y="1724891"/>
            <a:ext cx="1662546" cy="768927"/>
          </a:xfrm>
          <a:prstGeom prst="line">
            <a:avLst/>
          </a:prstGeom>
        </p:spPr>
        <p:style>
          <a:lnRef idx="2">
            <a:schemeClr val="dk1"/>
          </a:lnRef>
          <a:fillRef idx="0">
            <a:schemeClr val="dk1"/>
          </a:fillRef>
          <a:effectRef idx="1">
            <a:schemeClr val="dk1"/>
          </a:effectRef>
          <a:fontRef idx="minor">
            <a:schemeClr val="tx1"/>
          </a:fontRef>
        </p:style>
      </p:cxnSp>
      <p:sp>
        <p:nvSpPr>
          <p:cNvPr id="9" name="Tekstboks 8"/>
          <p:cNvSpPr txBox="1"/>
          <p:nvPr/>
        </p:nvSpPr>
        <p:spPr>
          <a:xfrm>
            <a:off x="457202" y="1600200"/>
            <a:ext cx="1350818" cy="369332"/>
          </a:xfrm>
          <a:prstGeom prst="rect">
            <a:avLst/>
          </a:prstGeom>
          <a:noFill/>
        </p:spPr>
        <p:txBody>
          <a:bodyPr wrap="square" rtlCol="0">
            <a:spAutoFit/>
          </a:bodyPr>
          <a:lstStyle/>
          <a:p>
            <a:r>
              <a:rPr lang="da-DK" b="1" dirty="0" err="1" smtClean="0">
                <a:solidFill>
                  <a:srgbClr val="FFFFFF"/>
                </a:solidFill>
              </a:rPr>
              <a:t>Category</a:t>
            </a:r>
            <a:endParaRPr lang="da-DK" b="1" dirty="0">
              <a:solidFill>
                <a:srgbClr val="FFFFFF"/>
              </a:solidFill>
            </a:endParaRPr>
          </a:p>
        </p:txBody>
      </p:sp>
      <p:sp>
        <p:nvSpPr>
          <p:cNvPr id="10" name="Tekstboks 9"/>
          <p:cNvSpPr txBox="1"/>
          <p:nvPr/>
        </p:nvSpPr>
        <p:spPr>
          <a:xfrm>
            <a:off x="249382" y="2182091"/>
            <a:ext cx="1600201" cy="369332"/>
          </a:xfrm>
          <a:prstGeom prst="rect">
            <a:avLst/>
          </a:prstGeom>
          <a:noFill/>
        </p:spPr>
        <p:txBody>
          <a:bodyPr wrap="square" rtlCol="0">
            <a:spAutoFit/>
          </a:bodyPr>
          <a:lstStyle/>
          <a:p>
            <a:r>
              <a:rPr lang="da-DK" b="1" dirty="0" smtClean="0">
                <a:solidFill>
                  <a:srgbClr val="000000"/>
                </a:solidFill>
              </a:rPr>
              <a:t>Dimensions</a:t>
            </a:r>
            <a:endParaRPr lang="da-DK" b="1" dirty="0">
              <a:solidFill>
                <a:srgbClr val="000000"/>
              </a:solidFill>
            </a:endParaRPr>
          </a:p>
        </p:txBody>
      </p:sp>
    </p:spTree>
    <p:extLst>
      <p:ext uri="{BB962C8B-B14F-4D97-AF65-F5344CB8AC3E}">
        <p14:creationId xmlns:p14="http://schemas.microsoft.com/office/powerpoint/2010/main" val="380367180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el 1"/>
          <p:cNvSpPr>
            <a:spLocks noGrp="1"/>
          </p:cNvSpPr>
          <p:nvPr>
            <p:ph type="title"/>
          </p:nvPr>
        </p:nvSpPr>
        <p:spPr/>
        <p:txBody>
          <a:bodyPr/>
          <a:lstStyle/>
          <a:p>
            <a:r>
              <a:rPr lang="da-DK" sz="2400" dirty="0" smtClean="0"/>
              <a:t>Definition of </a:t>
            </a:r>
            <a:r>
              <a:rPr lang="da-DK" sz="2400" dirty="0" err="1" smtClean="0"/>
              <a:t>violence</a:t>
            </a:r>
            <a:endParaRPr lang="da-DK" sz="2400" i="1" dirty="0" smtClean="0"/>
          </a:p>
        </p:txBody>
      </p:sp>
      <p:sp>
        <p:nvSpPr>
          <p:cNvPr id="3" name="Pladsholder til indhold 2"/>
          <p:cNvSpPr>
            <a:spLocks noGrp="1"/>
          </p:cNvSpPr>
          <p:nvPr>
            <p:ph idx="1"/>
          </p:nvPr>
        </p:nvSpPr>
        <p:spPr>
          <a:xfrm>
            <a:off x="304799" y="1568904"/>
            <a:ext cx="8556171" cy="4525963"/>
          </a:xfrm>
          <a:extLst>
            <a:ext uri="{FAA26D3D-D897-4be2-8F04-BA451C77F1D7}"/>
          </a:extLst>
        </p:spPr>
        <p:txBody>
          <a:bodyPr/>
          <a:lstStyle/>
          <a:p>
            <a:pPr>
              <a:lnSpc>
                <a:spcPct val="115000"/>
              </a:lnSpc>
              <a:spcAft>
                <a:spcPts val="1000"/>
              </a:spcAft>
            </a:pPr>
            <a:r>
              <a:rPr lang="da-DK" sz="2000" dirty="0">
                <a:solidFill>
                  <a:srgbClr val="222222"/>
                </a:solidFill>
                <a:ea typeface="Calibri"/>
                <a:cs typeface="Times New Roman"/>
              </a:rPr>
              <a:t>"</a:t>
            </a:r>
            <a:r>
              <a:rPr lang="da-DK" sz="2000" dirty="0" err="1">
                <a:solidFill>
                  <a:srgbClr val="222222"/>
                </a:solidFill>
                <a:ea typeface="Calibri"/>
                <a:cs typeface="Times New Roman"/>
              </a:rPr>
              <a:t>Violence</a:t>
            </a:r>
            <a:r>
              <a:rPr lang="da-DK" sz="2000" dirty="0">
                <a:solidFill>
                  <a:srgbClr val="222222"/>
                </a:solidFill>
                <a:ea typeface="Calibri"/>
                <a:cs typeface="Times New Roman"/>
              </a:rPr>
              <a:t> is an </a:t>
            </a:r>
            <a:r>
              <a:rPr lang="da-DK" sz="2000" u="sng" dirty="0">
                <a:solidFill>
                  <a:srgbClr val="222222"/>
                </a:solidFill>
                <a:ea typeface="Calibri"/>
                <a:cs typeface="Times New Roman"/>
              </a:rPr>
              <a:t>act</a:t>
            </a:r>
            <a:r>
              <a:rPr lang="da-DK" sz="2000" dirty="0">
                <a:solidFill>
                  <a:srgbClr val="222222"/>
                </a:solidFill>
                <a:ea typeface="Calibri"/>
                <a:cs typeface="Times New Roman"/>
              </a:rPr>
              <a:t> or </a:t>
            </a:r>
            <a:r>
              <a:rPr lang="da-DK" sz="2000" u="sng" dirty="0" err="1">
                <a:solidFill>
                  <a:srgbClr val="222222"/>
                </a:solidFill>
                <a:ea typeface="Calibri"/>
                <a:cs typeface="Times New Roman"/>
              </a:rPr>
              <a:t>threat</a:t>
            </a:r>
            <a:r>
              <a:rPr lang="da-DK" sz="2000" dirty="0">
                <a:solidFill>
                  <a:srgbClr val="222222"/>
                </a:solidFill>
                <a:ea typeface="Calibri"/>
                <a:cs typeface="Times New Roman"/>
              </a:rPr>
              <a:t> </a:t>
            </a:r>
            <a:r>
              <a:rPr lang="da-DK" sz="2000" dirty="0" err="1">
                <a:solidFill>
                  <a:srgbClr val="222222"/>
                </a:solidFill>
                <a:ea typeface="Calibri"/>
                <a:cs typeface="Times New Roman"/>
              </a:rPr>
              <a:t>which</a:t>
            </a:r>
            <a:r>
              <a:rPr lang="da-DK" sz="2000" dirty="0">
                <a:solidFill>
                  <a:srgbClr val="222222"/>
                </a:solidFill>
                <a:ea typeface="Calibri"/>
                <a:cs typeface="Times New Roman"/>
              </a:rPr>
              <a:t> - for </a:t>
            </a:r>
            <a:r>
              <a:rPr lang="da-DK" sz="2000" dirty="0" err="1">
                <a:solidFill>
                  <a:srgbClr val="222222"/>
                </a:solidFill>
                <a:ea typeface="Calibri"/>
                <a:cs typeface="Times New Roman"/>
              </a:rPr>
              <a:t>whatever</a:t>
            </a:r>
            <a:r>
              <a:rPr lang="da-DK" sz="2000" dirty="0">
                <a:solidFill>
                  <a:srgbClr val="222222"/>
                </a:solidFill>
                <a:ea typeface="Calibri"/>
                <a:cs typeface="Times New Roman"/>
              </a:rPr>
              <a:t> purpose - </a:t>
            </a:r>
            <a:r>
              <a:rPr lang="da-DK" sz="2000" u="sng" dirty="0" err="1">
                <a:solidFill>
                  <a:srgbClr val="222222"/>
                </a:solidFill>
                <a:ea typeface="Calibri"/>
                <a:cs typeface="Times New Roman"/>
              </a:rPr>
              <a:t>may</a:t>
            </a:r>
            <a:r>
              <a:rPr lang="da-DK" sz="2000" u="sng" dirty="0">
                <a:solidFill>
                  <a:srgbClr val="222222"/>
                </a:solidFill>
                <a:ea typeface="Calibri"/>
                <a:cs typeface="Times New Roman"/>
              </a:rPr>
              <a:t> </a:t>
            </a:r>
            <a:r>
              <a:rPr lang="da-DK" sz="2000" u="sng" dirty="0" err="1" smtClean="0">
                <a:solidFill>
                  <a:srgbClr val="222222"/>
                </a:solidFill>
                <a:ea typeface="Calibri"/>
                <a:cs typeface="Times New Roman"/>
              </a:rPr>
              <a:t>infringe</a:t>
            </a:r>
            <a:r>
              <a:rPr lang="da-DK" sz="2000" u="sng" dirty="0" smtClean="0">
                <a:solidFill>
                  <a:srgbClr val="222222"/>
                </a:solidFill>
                <a:ea typeface="Calibri"/>
                <a:cs typeface="Times New Roman"/>
              </a:rPr>
              <a:t> </a:t>
            </a:r>
            <a:r>
              <a:rPr lang="da-DK" sz="2000" u="sng" dirty="0" err="1" smtClean="0">
                <a:solidFill>
                  <a:srgbClr val="222222"/>
                </a:solidFill>
                <a:ea typeface="Calibri"/>
                <a:cs typeface="Times New Roman"/>
              </a:rPr>
              <a:t>another</a:t>
            </a:r>
            <a:r>
              <a:rPr lang="da-DK" sz="2000" u="sng" dirty="0" smtClean="0">
                <a:solidFill>
                  <a:srgbClr val="222222"/>
                </a:solidFill>
                <a:ea typeface="Calibri"/>
                <a:cs typeface="Times New Roman"/>
              </a:rPr>
              <a:t> </a:t>
            </a:r>
            <a:r>
              <a:rPr lang="da-DK" sz="2000" u="sng" dirty="0" err="1">
                <a:solidFill>
                  <a:srgbClr val="222222"/>
                </a:solidFill>
                <a:ea typeface="Calibri"/>
                <a:cs typeface="Times New Roman"/>
              </a:rPr>
              <a:t>person's</a:t>
            </a:r>
            <a:r>
              <a:rPr lang="da-DK" sz="2000" u="sng" dirty="0">
                <a:solidFill>
                  <a:srgbClr val="222222"/>
                </a:solidFill>
                <a:ea typeface="Calibri"/>
                <a:cs typeface="Times New Roman"/>
              </a:rPr>
              <a:t> </a:t>
            </a:r>
            <a:r>
              <a:rPr lang="da-DK" sz="2000" u="sng" dirty="0" err="1">
                <a:solidFill>
                  <a:srgbClr val="222222"/>
                </a:solidFill>
                <a:ea typeface="Calibri"/>
                <a:cs typeface="Times New Roman"/>
              </a:rPr>
              <a:t>integrity</a:t>
            </a:r>
            <a:r>
              <a:rPr lang="da-DK" sz="2000" dirty="0">
                <a:solidFill>
                  <a:srgbClr val="222222"/>
                </a:solidFill>
                <a:ea typeface="Calibri"/>
                <a:cs typeface="Times New Roman"/>
              </a:rPr>
              <a:t> or </a:t>
            </a:r>
            <a:r>
              <a:rPr lang="da-DK" sz="2000" dirty="0" err="1">
                <a:solidFill>
                  <a:srgbClr val="222222"/>
                </a:solidFill>
                <a:ea typeface="Calibri"/>
                <a:cs typeface="Times New Roman"/>
              </a:rPr>
              <a:t>scares</a:t>
            </a:r>
            <a:r>
              <a:rPr lang="da-DK" sz="2000" dirty="0">
                <a:solidFill>
                  <a:srgbClr val="222222"/>
                </a:solidFill>
                <a:ea typeface="Calibri"/>
                <a:cs typeface="Times New Roman"/>
              </a:rPr>
              <a:t>, </a:t>
            </a:r>
            <a:r>
              <a:rPr lang="da-DK" sz="2000" dirty="0" err="1">
                <a:solidFill>
                  <a:srgbClr val="222222"/>
                </a:solidFill>
                <a:ea typeface="Calibri"/>
                <a:cs typeface="Times New Roman"/>
              </a:rPr>
              <a:t>pains</a:t>
            </a:r>
            <a:r>
              <a:rPr lang="da-DK" sz="2000" dirty="0">
                <a:solidFill>
                  <a:srgbClr val="222222"/>
                </a:solidFill>
                <a:ea typeface="Calibri"/>
                <a:cs typeface="Times New Roman"/>
              </a:rPr>
              <a:t> or harms the person, </a:t>
            </a:r>
            <a:r>
              <a:rPr lang="da-DK" sz="2000" u="sng" dirty="0" err="1">
                <a:solidFill>
                  <a:srgbClr val="222222"/>
                </a:solidFill>
                <a:ea typeface="Calibri"/>
                <a:cs typeface="Times New Roman"/>
              </a:rPr>
              <a:t>whether</a:t>
            </a:r>
            <a:r>
              <a:rPr lang="da-DK" sz="2000" u="sng" dirty="0">
                <a:solidFill>
                  <a:srgbClr val="222222"/>
                </a:solidFill>
                <a:ea typeface="Calibri"/>
                <a:cs typeface="Times New Roman"/>
              </a:rPr>
              <a:t> the person is a </a:t>
            </a:r>
            <a:r>
              <a:rPr lang="da-DK" sz="2000" u="sng" dirty="0" err="1">
                <a:solidFill>
                  <a:srgbClr val="222222"/>
                </a:solidFill>
                <a:ea typeface="Calibri"/>
                <a:cs typeface="Times New Roman"/>
              </a:rPr>
              <a:t>child</a:t>
            </a:r>
            <a:r>
              <a:rPr lang="da-DK" sz="2000" u="sng" dirty="0">
                <a:solidFill>
                  <a:srgbClr val="222222"/>
                </a:solidFill>
                <a:ea typeface="Calibri"/>
                <a:cs typeface="Times New Roman"/>
              </a:rPr>
              <a:t> or an </a:t>
            </a:r>
            <a:r>
              <a:rPr lang="da-DK" sz="2000" u="sng" dirty="0" err="1">
                <a:solidFill>
                  <a:srgbClr val="222222"/>
                </a:solidFill>
                <a:ea typeface="Calibri"/>
                <a:cs typeface="Times New Roman"/>
              </a:rPr>
              <a:t>adult</a:t>
            </a:r>
            <a:r>
              <a:rPr lang="da-DK" sz="2000" u="sng" dirty="0">
                <a:solidFill>
                  <a:srgbClr val="222222"/>
                </a:solidFill>
                <a:ea typeface="Calibri"/>
                <a:cs typeface="Times New Roman"/>
              </a:rPr>
              <a:t>.</a:t>
            </a:r>
            <a:r>
              <a:rPr lang="da-DK" sz="2000" dirty="0">
                <a:solidFill>
                  <a:srgbClr val="222222"/>
                </a:solidFill>
                <a:ea typeface="Calibri"/>
                <a:cs typeface="Times New Roman"/>
              </a:rPr>
              <a:t>"</a:t>
            </a:r>
            <a:br>
              <a:rPr lang="da-DK" sz="2000" dirty="0">
                <a:solidFill>
                  <a:srgbClr val="222222"/>
                </a:solidFill>
                <a:ea typeface="Calibri"/>
                <a:cs typeface="Times New Roman"/>
              </a:rPr>
            </a:br>
            <a:r>
              <a:rPr lang="da-DK" sz="2000" dirty="0">
                <a:solidFill>
                  <a:srgbClr val="222222"/>
                </a:solidFill>
                <a:ea typeface="Calibri"/>
                <a:cs typeface="Times New Roman"/>
              </a:rPr>
              <a:t/>
            </a:r>
            <a:br>
              <a:rPr lang="da-DK" sz="2000" dirty="0">
                <a:solidFill>
                  <a:srgbClr val="222222"/>
                </a:solidFill>
                <a:ea typeface="Calibri"/>
                <a:cs typeface="Times New Roman"/>
              </a:rPr>
            </a:br>
            <a:r>
              <a:rPr lang="da-DK" sz="2000" dirty="0">
                <a:solidFill>
                  <a:srgbClr val="222222"/>
                </a:solidFill>
                <a:ea typeface="Calibri"/>
                <a:cs typeface="Times New Roman"/>
              </a:rPr>
              <a:t>"</a:t>
            </a:r>
            <a:r>
              <a:rPr lang="da-DK" sz="2000" u="sng" dirty="0">
                <a:solidFill>
                  <a:srgbClr val="222222"/>
                </a:solidFill>
                <a:ea typeface="Calibri"/>
                <a:cs typeface="Times New Roman"/>
              </a:rPr>
              <a:t>The </a:t>
            </a:r>
            <a:r>
              <a:rPr lang="da-DK" sz="2000" u="sng" dirty="0" err="1">
                <a:solidFill>
                  <a:srgbClr val="222222"/>
                </a:solidFill>
                <a:ea typeface="Calibri"/>
                <a:cs typeface="Times New Roman"/>
              </a:rPr>
              <a:t>violence</a:t>
            </a:r>
            <a:r>
              <a:rPr lang="da-DK" sz="2000" u="sng" dirty="0">
                <a:solidFill>
                  <a:srgbClr val="222222"/>
                </a:solidFill>
                <a:ea typeface="Calibri"/>
                <a:cs typeface="Times New Roman"/>
              </a:rPr>
              <a:t> </a:t>
            </a:r>
            <a:r>
              <a:rPr lang="da-DK" sz="2000" u="sng" dirty="0" err="1">
                <a:solidFill>
                  <a:srgbClr val="222222"/>
                </a:solidFill>
                <a:ea typeface="Calibri"/>
                <a:cs typeface="Times New Roman"/>
              </a:rPr>
              <a:t>may</a:t>
            </a:r>
            <a:r>
              <a:rPr lang="da-DK" sz="2000" u="sng" dirty="0">
                <a:solidFill>
                  <a:srgbClr val="222222"/>
                </a:solidFill>
                <a:ea typeface="Calibri"/>
                <a:cs typeface="Times New Roman"/>
              </a:rPr>
              <a:t> have the same </a:t>
            </a:r>
            <a:r>
              <a:rPr lang="da-DK" sz="2000" u="sng" dirty="0" err="1">
                <a:solidFill>
                  <a:srgbClr val="222222"/>
                </a:solidFill>
                <a:ea typeface="Calibri"/>
                <a:cs typeface="Times New Roman"/>
              </a:rPr>
              <a:t>effect</a:t>
            </a:r>
            <a:r>
              <a:rPr lang="da-DK" sz="2000" u="sng" dirty="0">
                <a:solidFill>
                  <a:srgbClr val="222222"/>
                </a:solidFill>
                <a:ea typeface="Calibri"/>
                <a:cs typeface="Times New Roman"/>
              </a:rPr>
              <a:t> on </a:t>
            </a:r>
            <a:r>
              <a:rPr lang="da-DK" sz="2000" u="sng" dirty="0" err="1">
                <a:solidFill>
                  <a:srgbClr val="222222"/>
                </a:solidFill>
                <a:ea typeface="Calibri"/>
                <a:cs typeface="Times New Roman"/>
              </a:rPr>
              <a:t>other</a:t>
            </a:r>
            <a:r>
              <a:rPr lang="da-DK" sz="2000" u="sng" dirty="0">
                <a:solidFill>
                  <a:srgbClr val="222222"/>
                </a:solidFill>
                <a:ea typeface="Calibri"/>
                <a:cs typeface="Times New Roman"/>
              </a:rPr>
              <a:t> </a:t>
            </a:r>
            <a:r>
              <a:rPr lang="da-DK" sz="2000" u="sng" dirty="0" err="1">
                <a:solidFill>
                  <a:srgbClr val="222222"/>
                </a:solidFill>
                <a:ea typeface="Calibri"/>
                <a:cs typeface="Times New Roman"/>
              </a:rPr>
              <a:t>people</a:t>
            </a:r>
            <a:r>
              <a:rPr lang="da-DK" sz="2000" u="sng" dirty="0">
                <a:solidFill>
                  <a:srgbClr val="222222"/>
                </a:solidFill>
                <a:ea typeface="Calibri"/>
                <a:cs typeface="Times New Roman"/>
              </a:rPr>
              <a:t> </a:t>
            </a:r>
            <a:r>
              <a:rPr lang="da-DK" sz="2000" u="sng" dirty="0" err="1">
                <a:solidFill>
                  <a:srgbClr val="222222"/>
                </a:solidFill>
                <a:ea typeface="Calibri"/>
                <a:cs typeface="Times New Roman"/>
              </a:rPr>
              <a:t>who</a:t>
            </a:r>
            <a:r>
              <a:rPr lang="da-DK" sz="2000" u="sng" dirty="0">
                <a:solidFill>
                  <a:srgbClr val="222222"/>
                </a:solidFill>
                <a:ea typeface="Calibri"/>
                <a:cs typeface="Times New Roman"/>
              </a:rPr>
              <a:t> </a:t>
            </a:r>
            <a:r>
              <a:rPr lang="da-DK" sz="2000" u="sng" dirty="0" err="1">
                <a:solidFill>
                  <a:srgbClr val="222222"/>
                </a:solidFill>
                <a:ea typeface="Calibri"/>
                <a:cs typeface="Times New Roman"/>
              </a:rPr>
              <a:t>witness</a:t>
            </a:r>
            <a:r>
              <a:rPr lang="da-DK" sz="2000" u="sng" dirty="0">
                <a:solidFill>
                  <a:srgbClr val="222222"/>
                </a:solidFill>
                <a:ea typeface="Calibri"/>
                <a:cs typeface="Times New Roman"/>
              </a:rPr>
              <a:t> or </a:t>
            </a:r>
            <a:r>
              <a:rPr lang="da-DK" sz="2000" u="sng" dirty="0" err="1">
                <a:solidFill>
                  <a:srgbClr val="222222"/>
                </a:solidFill>
                <a:ea typeface="Calibri"/>
                <a:cs typeface="Times New Roman"/>
              </a:rPr>
              <a:t>hear</a:t>
            </a:r>
            <a:r>
              <a:rPr lang="da-DK" sz="2000" u="sng" dirty="0">
                <a:solidFill>
                  <a:srgbClr val="222222"/>
                </a:solidFill>
                <a:ea typeface="Calibri"/>
                <a:cs typeface="Times New Roman"/>
              </a:rPr>
              <a:t> the act. </a:t>
            </a:r>
            <a:r>
              <a:rPr lang="da-DK" sz="2000" dirty="0">
                <a:solidFill>
                  <a:srgbClr val="222222"/>
                </a:solidFill>
                <a:ea typeface="Calibri"/>
                <a:cs typeface="Times New Roman"/>
              </a:rPr>
              <a:t>The </a:t>
            </a:r>
            <a:r>
              <a:rPr lang="da-DK" sz="2000" dirty="0" err="1">
                <a:solidFill>
                  <a:srgbClr val="222222"/>
                </a:solidFill>
                <a:ea typeface="Calibri"/>
                <a:cs typeface="Times New Roman"/>
              </a:rPr>
              <a:t>violence</a:t>
            </a:r>
            <a:r>
              <a:rPr lang="da-DK" sz="2000" dirty="0">
                <a:solidFill>
                  <a:srgbClr val="222222"/>
                </a:solidFill>
                <a:ea typeface="Calibri"/>
                <a:cs typeface="Times New Roman"/>
              </a:rPr>
              <a:t> </a:t>
            </a:r>
            <a:r>
              <a:rPr lang="da-DK" sz="2000" dirty="0" err="1">
                <a:solidFill>
                  <a:srgbClr val="222222"/>
                </a:solidFill>
                <a:ea typeface="Calibri"/>
                <a:cs typeface="Times New Roman"/>
              </a:rPr>
              <a:t>can</a:t>
            </a:r>
            <a:r>
              <a:rPr lang="da-DK" sz="2000" dirty="0">
                <a:solidFill>
                  <a:srgbClr val="222222"/>
                </a:solidFill>
                <a:ea typeface="Calibri"/>
                <a:cs typeface="Times New Roman"/>
              </a:rPr>
              <a:t> </a:t>
            </a:r>
            <a:r>
              <a:rPr lang="da-DK" sz="2000" dirty="0" err="1">
                <a:solidFill>
                  <a:srgbClr val="222222"/>
                </a:solidFill>
                <a:ea typeface="Calibri"/>
                <a:cs typeface="Times New Roman"/>
              </a:rPr>
              <a:t>be</a:t>
            </a:r>
            <a:r>
              <a:rPr lang="da-DK" sz="2000" dirty="0">
                <a:solidFill>
                  <a:srgbClr val="222222"/>
                </a:solidFill>
                <a:ea typeface="Calibri"/>
                <a:cs typeface="Times New Roman"/>
              </a:rPr>
              <a:t> a </a:t>
            </a:r>
            <a:r>
              <a:rPr lang="da-DK" sz="2000" dirty="0" err="1">
                <a:solidFill>
                  <a:srgbClr val="222222"/>
                </a:solidFill>
                <a:ea typeface="Calibri"/>
                <a:cs typeface="Times New Roman"/>
              </a:rPr>
              <a:t>deliberate</a:t>
            </a:r>
            <a:r>
              <a:rPr lang="da-DK" sz="2000" dirty="0">
                <a:solidFill>
                  <a:srgbClr val="222222"/>
                </a:solidFill>
                <a:ea typeface="Calibri"/>
                <a:cs typeface="Times New Roman"/>
              </a:rPr>
              <a:t> act or an act </a:t>
            </a:r>
            <a:r>
              <a:rPr lang="da-DK" sz="2000" dirty="0" err="1">
                <a:solidFill>
                  <a:srgbClr val="222222"/>
                </a:solidFill>
                <a:ea typeface="Calibri"/>
                <a:cs typeface="Times New Roman"/>
              </a:rPr>
              <a:t>that</a:t>
            </a:r>
            <a:r>
              <a:rPr lang="da-DK" sz="2000" dirty="0">
                <a:solidFill>
                  <a:srgbClr val="222222"/>
                </a:solidFill>
                <a:ea typeface="Calibri"/>
                <a:cs typeface="Times New Roman"/>
              </a:rPr>
              <a:t> </a:t>
            </a:r>
            <a:r>
              <a:rPr lang="da-DK" sz="2000" dirty="0" err="1">
                <a:solidFill>
                  <a:srgbClr val="222222"/>
                </a:solidFill>
                <a:ea typeface="Calibri"/>
                <a:cs typeface="Times New Roman"/>
              </a:rPr>
              <a:t>occurs</a:t>
            </a:r>
            <a:r>
              <a:rPr lang="da-DK" sz="2000" dirty="0">
                <a:solidFill>
                  <a:srgbClr val="222222"/>
                </a:solidFill>
                <a:ea typeface="Calibri"/>
                <a:cs typeface="Times New Roman"/>
              </a:rPr>
              <a:t> in </a:t>
            </a:r>
            <a:r>
              <a:rPr lang="da-DK" sz="2000" dirty="0" err="1">
                <a:solidFill>
                  <a:srgbClr val="222222"/>
                </a:solidFill>
                <a:ea typeface="Calibri"/>
                <a:cs typeface="Times New Roman"/>
              </a:rPr>
              <a:t>affect</a:t>
            </a:r>
            <a:r>
              <a:rPr lang="da-DK" sz="2000" dirty="0">
                <a:solidFill>
                  <a:srgbClr val="222222"/>
                </a:solidFill>
                <a:ea typeface="Calibri"/>
                <a:cs typeface="Times New Roman"/>
              </a:rPr>
              <a:t>. The action </a:t>
            </a:r>
            <a:r>
              <a:rPr lang="da-DK" sz="2000" dirty="0" err="1">
                <a:solidFill>
                  <a:srgbClr val="222222"/>
                </a:solidFill>
                <a:ea typeface="Calibri"/>
                <a:cs typeface="Times New Roman"/>
              </a:rPr>
              <a:t>exceeds</a:t>
            </a:r>
            <a:r>
              <a:rPr lang="da-DK" sz="2000" dirty="0">
                <a:solidFill>
                  <a:srgbClr val="222222"/>
                </a:solidFill>
                <a:ea typeface="Calibri"/>
                <a:cs typeface="Times New Roman"/>
              </a:rPr>
              <a:t> </a:t>
            </a:r>
            <a:r>
              <a:rPr lang="da-DK" sz="2000" dirty="0" err="1">
                <a:solidFill>
                  <a:srgbClr val="222222"/>
                </a:solidFill>
                <a:ea typeface="Calibri"/>
                <a:cs typeface="Times New Roman"/>
              </a:rPr>
              <a:t>also</a:t>
            </a:r>
            <a:r>
              <a:rPr lang="da-DK" sz="2000" dirty="0">
                <a:solidFill>
                  <a:srgbClr val="222222"/>
                </a:solidFill>
                <a:ea typeface="Calibri"/>
                <a:cs typeface="Times New Roman"/>
              </a:rPr>
              <a:t> </a:t>
            </a:r>
            <a:r>
              <a:rPr lang="da-DK" sz="2000" dirty="0" err="1">
                <a:solidFill>
                  <a:srgbClr val="222222"/>
                </a:solidFill>
                <a:ea typeface="Calibri"/>
                <a:cs typeface="Times New Roman"/>
              </a:rPr>
              <a:t>society's</a:t>
            </a:r>
            <a:r>
              <a:rPr lang="da-DK" sz="2000" dirty="0">
                <a:solidFill>
                  <a:srgbClr val="222222"/>
                </a:solidFill>
                <a:ea typeface="Calibri"/>
                <a:cs typeface="Times New Roman"/>
              </a:rPr>
              <a:t> </a:t>
            </a:r>
            <a:r>
              <a:rPr lang="da-DK" sz="2000" dirty="0" err="1">
                <a:solidFill>
                  <a:srgbClr val="222222"/>
                </a:solidFill>
                <a:ea typeface="Calibri"/>
                <a:cs typeface="Times New Roman"/>
              </a:rPr>
              <a:t>laws</a:t>
            </a:r>
            <a:r>
              <a:rPr lang="da-DK" sz="2000" dirty="0">
                <a:solidFill>
                  <a:srgbClr val="222222"/>
                </a:solidFill>
                <a:ea typeface="Calibri"/>
                <a:cs typeface="Times New Roman"/>
              </a:rPr>
              <a:t> and norms. "</a:t>
            </a:r>
            <a:br>
              <a:rPr lang="da-DK" sz="2000" dirty="0">
                <a:solidFill>
                  <a:srgbClr val="222222"/>
                </a:solidFill>
                <a:ea typeface="Calibri"/>
                <a:cs typeface="Times New Roman"/>
              </a:rPr>
            </a:br>
            <a:r>
              <a:rPr lang="da-DK" sz="2000" dirty="0">
                <a:solidFill>
                  <a:srgbClr val="222222"/>
                </a:solidFill>
                <a:ea typeface="Calibri"/>
                <a:cs typeface="Times New Roman"/>
              </a:rPr>
              <a:t/>
            </a:r>
            <a:br>
              <a:rPr lang="da-DK" sz="2000" dirty="0">
                <a:solidFill>
                  <a:srgbClr val="222222"/>
                </a:solidFill>
                <a:ea typeface="Calibri"/>
                <a:cs typeface="Times New Roman"/>
              </a:rPr>
            </a:br>
            <a:r>
              <a:rPr lang="da-DK" sz="2000" u="sng" dirty="0">
                <a:solidFill>
                  <a:srgbClr val="222222"/>
                </a:solidFill>
                <a:ea typeface="Calibri"/>
                <a:cs typeface="Times New Roman"/>
              </a:rPr>
              <a:t>  "</a:t>
            </a:r>
            <a:r>
              <a:rPr lang="da-DK" sz="2000" u="sng" dirty="0" err="1">
                <a:solidFill>
                  <a:srgbClr val="222222"/>
                </a:solidFill>
                <a:ea typeface="Calibri"/>
                <a:cs typeface="Times New Roman"/>
              </a:rPr>
              <a:t>Regardless</a:t>
            </a:r>
            <a:r>
              <a:rPr lang="da-DK" sz="2000" u="sng" dirty="0">
                <a:solidFill>
                  <a:srgbClr val="222222"/>
                </a:solidFill>
                <a:ea typeface="Calibri"/>
                <a:cs typeface="Times New Roman"/>
              </a:rPr>
              <a:t> of the type of </a:t>
            </a:r>
            <a:r>
              <a:rPr lang="da-DK" sz="2000" u="sng" dirty="0" err="1">
                <a:solidFill>
                  <a:srgbClr val="222222"/>
                </a:solidFill>
                <a:ea typeface="Calibri"/>
                <a:cs typeface="Times New Roman"/>
              </a:rPr>
              <a:t>violence</a:t>
            </a:r>
            <a:r>
              <a:rPr lang="da-DK" sz="2000" u="sng" dirty="0">
                <a:solidFill>
                  <a:srgbClr val="222222"/>
                </a:solidFill>
                <a:ea typeface="Calibri"/>
                <a:cs typeface="Times New Roman"/>
              </a:rPr>
              <a:t> </a:t>
            </a:r>
            <a:r>
              <a:rPr lang="da-DK" sz="2000" dirty="0" err="1">
                <a:solidFill>
                  <a:srgbClr val="222222"/>
                </a:solidFill>
                <a:ea typeface="Calibri"/>
                <a:cs typeface="Times New Roman"/>
              </a:rPr>
              <a:t>committed</a:t>
            </a:r>
            <a:r>
              <a:rPr lang="da-DK" sz="2000" dirty="0">
                <a:solidFill>
                  <a:srgbClr val="222222"/>
                </a:solidFill>
                <a:ea typeface="Calibri"/>
                <a:cs typeface="Times New Roman"/>
              </a:rPr>
              <a:t> </a:t>
            </a:r>
            <a:r>
              <a:rPr lang="da-DK" sz="2000" dirty="0" err="1">
                <a:solidFill>
                  <a:srgbClr val="222222"/>
                </a:solidFill>
                <a:ea typeface="Calibri"/>
                <a:cs typeface="Times New Roman"/>
              </a:rPr>
              <a:t>against</a:t>
            </a:r>
            <a:r>
              <a:rPr lang="da-DK" sz="2000" dirty="0">
                <a:solidFill>
                  <a:srgbClr val="222222"/>
                </a:solidFill>
                <a:ea typeface="Calibri"/>
                <a:cs typeface="Times New Roman"/>
              </a:rPr>
              <a:t> a </a:t>
            </a:r>
            <a:r>
              <a:rPr lang="da-DK" sz="2000" dirty="0" err="1">
                <a:solidFill>
                  <a:srgbClr val="222222"/>
                </a:solidFill>
                <a:ea typeface="Calibri"/>
                <a:cs typeface="Times New Roman"/>
              </a:rPr>
              <a:t>child</a:t>
            </a:r>
            <a:r>
              <a:rPr lang="da-DK" sz="2000" dirty="0">
                <a:solidFill>
                  <a:srgbClr val="222222"/>
                </a:solidFill>
                <a:ea typeface="Calibri"/>
                <a:cs typeface="Times New Roman"/>
              </a:rPr>
              <a:t>, the </a:t>
            </a:r>
            <a:r>
              <a:rPr lang="da-DK" sz="2000" dirty="0" err="1">
                <a:solidFill>
                  <a:srgbClr val="222222"/>
                </a:solidFill>
                <a:ea typeface="Calibri"/>
                <a:cs typeface="Times New Roman"/>
              </a:rPr>
              <a:t>child</a:t>
            </a:r>
            <a:r>
              <a:rPr lang="da-DK" sz="2000" dirty="0">
                <a:solidFill>
                  <a:srgbClr val="222222"/>
                </a:solidFill>
                <a:ea typeface="Calibri"/>
                <a:cs typeface="Times New Roman"/>
              </a:rPr>
              <a:t> is </a:t>
            </a:r>
            <a:r>
              <a:rPr lang="da-DK" sz="2000" dirty="0" err="1">
                <a:solidFill>
                  <a:srgbClr val="222222"/>
                </a:solidFill>
                <a:ea typeface="Calibri"/>
                <a:cs typeface="Times New Roman"/>
              </a:rPr>
              <a:t>exposed</a:t>
            </a:r>
            <a:r>
              <a:rPr lang="da-DK" sz="2000" dirty="0">
                <a:solidFill>
                  <a:srgbClr val="222222"/>
                </a:solidFill>
                <a:ea typeface="Calibri"/>
                <a:cs typeface="Times New Roman"/>
              </a:rPr>
              <a:t> to a </a:t>
            </a:r>
            <a:r>
              <a:rPr lang="da-DK" sz="2000" dirty="0" err="1">
                <a:solidFill>
                  <a:srgbClr val="222222"/>
                </a:solidFill>
                <a:ea typeface="Calibri"/>
                <a:cs typeface="Times New Roman"/>
              </a:rPr>
              <a:t>behavior</a:t>
            </a:r>
            <a:r>
              <a:rPr lang="da-DK" sz="2000" dirty="0">
                <a:solidFill>
                  <a:srgbClr val="222222"/>
                </a:solidFill>
                <a:ea typeface="Calibri"/>
                <a:cs typeface="Times New Roman"/>
              </a:rPr>
              <a:t> from </a:t>
            </a:r>
            <a:r>
              <a:rPr lang="da-DK" sz="2000" dirty="0" err="1">
                <a:solidFill>
                  <a:srgbClr val="222222"/>
                </a:solidFill>
                <a:ea typeface="Calibri"/>
                <a:cs typeface="Times New Roman"/>
              </a:rPr>
              <a:t>parents</a:t>
            </a:r>
            <a:r>
              <a:rPr lang="da-DK" sz="2000" dirty="0">
                <a:solidFill>
                  <a:srgbClr val="222222"/>
                </a:solidFill>
                <a:ea typeface="Calibri"/>
                <a:cs typeface="Times New Roman"/>
              </a:rPr>
              <a:t> or </a:t>
            </a:r>
            <a:r>
              <a:rPr lang="da-DK" sz="2000" dirty="0" err="1">
                <a:solidFill>
                  <a:srgbClr val="222222"/>
                </a:solidFill>
                <a:ea typeface="Calibri"/>
                <a:cs typeface="Times New Roman"/>
              </a:rPr>
              <a:t>other</a:t>
            </a:r>
            <a:r>
              <a:rPr lang="da-DK" sz="2000" dirty="0">
                <a:solidFill>
                  <a:srgbClr val="222222"/>
                </a:solidFill>
                <a:ea typeface="Calibri"/>
                <a:cs typeface="Times New Roman"/>
              </a:rPr>
              <a:t> </a:t>
            </a:r>
            <a:r>
              <a:rPr lang="da-DK" sz="2000" dirty="0" err="1">
                <a:solidFill>
                  <a:srgbClr val="222222"/>
                </a:solidFill>
                <a:ea typeface="Calibri"/>
                <a:cs typeface="Times New Roman"/>
              </a:rPr>
              <a:t>caregivers</a:t>
            </a:r>
            <a:r>
              <a:rPr lang="da-DK" sz="2000" dirty="0">
                <a:solidFill>
                  <a:srgbClr val="222222"/>
                </a:solidFill>
                <a:ea typeface="Calibri"/>
                <a:cs typeface="Times New Roman"/>
              </a:rPr>
              <a:t>, </a:t>
            </a:r>
            <a:r>
              <a:rPr lang="da-DK" sz="2000" dirty="0" err="1">
                <a:solidFill>
                  <a:srgbClr val="222222"/>
                </a:solidFill>
                <a:ea typeface="Calibri"/>
                <a:cs typeface="Times New Roman"/>
              </a:rPr>
              <a:t>which</a:t>
            </a:r>
            <a:r>
              <a:rPr lang="da-DK" sz="2000" dirty="0">
                <a:solidFill>
                  <a:srgbClr val="222222"/>
                </a:solidFill>
                <a:ea typeface="Calibri"/>
                <a:cs typeface="Times New Roman"/>
              </a:rPr>
              <a:t> </a:t>
            </a:r>
            <a:r>
              <a:rPr lang="da-DK" sz="2000" u="sng" dirty="0" err="1">
                <a:solidFill>
                  <a:srgbClr val="222222"/>
                </a:solidFill>
                <a:ea typeface="Calibri"/>
                <a:cs typeface="Times New Roman"/>
              </a:rPr>
              <a:t>are</a:t>
            </a:r>
            <a:r>
              <a:rPr lang="da-DK" sz="2000" u="sng" dirty="0">
                <a:solidFill>
                  <a:srgbClr val="222222"/>
                </a:solidFill>
                <a:ea typeface="Calibri"/>
                <a:cs typeface="Times New Roman"/>
              </a:rPr>
              <a:t> </a:t>
            </a:r>
            <a:r>
              <a:rPr lang="da-DK" sz="2000" u="sng" dirty="0" err="1">
                <a:solidFill>
                  <a:srgbClr val="222222"/>
                </a:solidFill>
                <a:ea typeface="Calibri"/>
                <a:cs typeface="Times New Roman"/>
              </a:rPr>
              <a:t>detrimental</a:t>
            </a:r>
            <a:r>
              <a:rPr lang="da-DK" sz="2000" u="sng" dirty="0">
                <a:solidFill>
                  <a:srgbClr val="222222"/>
                </a:solidFill>
                <a:ea typeface="Calibri"/>
                <a:cs typeface="Times New Roman"/>
              </a:rPr>
              <a:t> to, or </a:t>
            </a:r>
            <a:r>
              <a:rPr lang="da-DK" sz="2000" u="sng" dirty="0" err="1">
                <a:solidFill>
                  <a:srgbClr val="222222"/>
                </a:solidFill>
                <a:ea typeface="Calibri"/>
                <a:cs typeface="Times New Roman"/>
              </a:rPr>
              <a:t>prevents</a:t>
            </a:r>
            <a:r>
              <a:rPr lang="da-DK" sz="2000" u="sng" dirty="0">
                <a:solidFill>
                  <a:srgbClr val="222222"/>
                </a:solidFill>
                <a:ea typeface="Calibri"/>
                <a:cs typeface="Times New Roman"/>
              </a:rPr>
              <a:t> the </a:t>
            </a:r>
            <a:r>
              <a:rPr lang="da-DK" sz="2000" u="sng" dirty="0" err="1">
                <a:solidFill>
                  <a:srgbClr val="222222"/>
                </a:solidFill>
                <a:ea typeface="Calibri"/>
                <a:cs typeface="Times New Roman"/>
              </a:rPr>
              <a:t>development</a:t>
            </a:r>
            <a:r>
              <a:rPr lang="da-DK" sz="2000" u="sng" dirty="0">
                <a:solidFill>
                  <a:srgbClr val="222222"/>
                </a:solidFill>
                <a:ea typeface="Calibri"/>
                <a:cs typeface="Times New Roman"/>
              </a:rPr>
              <a:t> of a positive </a:t>
            </a:r>
            <a:r>
              <a:rPr lang="da-DK" sz="2000" u="sng" dirty="0" err="1">
                <a:solidFill>
                  <a:srgbClr val="222222"/>
                </a:solidFill>
                <a:ea typeface="Calibri"/>
                <a:cs typeface="Times New Roman"/>
              </a:rPr>
              <a:t>self</a:t>
            </a:r>
            <a:r>
              <a:rPr lang="da-DK" sz="2000" u="sng" dirty="0">
                <a:solidFill>
                  <a:srgbClr val="222222"/>
                </a:solidFill>
                <a:ea typeface="Calibri"/>
                <a:cs typeface="Times New Roman"/>
              </a:rPr>
              <a:t>-image of the </a:t>
            </a:r>
            <a:r>
              <a:rPr lang="da-DK" sz="2000" u="sng" dirty="0" err="1">
                <a:solidFill>
                  <a:srgbClr val="222222"/>
                </a:solidFill>
                <a:ea typeface="Calibri"/>
                <a:cs typeface="Times New Roman"/>
              </a:rPr>
              <a:t>child</a:t>
            </a:r>
            <a:r>
              <a:rPr lang="da-DK" sz="2000" u="sng" dirty="0">
                <a:solidFill>
                  <a:srgbClr val="222222"/>
                </a:solidFill>
                <a:ea typeface="Calibri"/>
                <a:cs typeface="Times New Roman"/>
              </a:rPr>
              <a:t>.</a:t>
            </a:r>
            <a:r>
              <a:rPr lang="da-DK" sz="2000" dirty="0">
                <a:solidFill>
                  <a:srgbClr val="222222"/>
                </a:solidFill>
                <a:ea typeface="Calibri"/>
                <a:cs typeface="Times New Roman"/>
              </a:rPr>
              <a:t> Any kind of </a:t>
            </a:r>
            <a:r>
              <a:rPr lang="da-DK" sz="2000" dirty="0" err="1">
                <a:solidFill>
                  <a:srgbClr val="222222"/>
                </a:solidFill>
                <a:ea typeface="Calibri"/>
                <a:cs typeface="Times New Roman"/>
              </a:rPr>
              <a:t>violence</a:t>
            </a:r>
            <a:r>
              <a:rPr lang="da-DK" sz="2000" dirty="0">
                <a:solidFill>
                  <a:srgbClr val="222222"/>
                </a:solidFill>
                <a:ea typeface="Calibri"/>
                <a:cs typeface="Times New Roman"/>
              </a:rPr>
              <a:t> </a:t>
            </a:r>
            <a:r>
              <a:rPr lang="da-DK" sz="2000" dirty="0" err="1">
                <a:solidFill>
                  <a:srgbClr val="222222"/>
                </a:solidFill>
                <a:ea typeface="Calibri"/>
                <a:cs typeface="Times New Roman"/>
              </a:rPr>
              <a:t>brings</a:t>
            </a:r>
            <a:r>
              <a:rPr lang="da-DK" sz="2000" dirty="0">
                <a:solidFill>
                  <a:srgbClr val="222222"/>
                </a:solidFill>
                <a:ea typeface="Calibri"/>
                <a:cs typeface="Times New Roman"/>
              </a:rPr>
              <a:t> the </a:t>
            </a:r>
            <a:r>
              <a:rPr lang="da-DK" sz="2000" dirty="0" err="1">
                <a:solidFill>
                  <a:srgbClr val="222222"/>
                </a:solidFill>
                <a:ea typeface="Calibri"/>
                <a:cs typeface="Times New Roman"/>
              </a:rPr>
              <a:t>child's</a:t>
            </a:r>
            <a:r>
              <a:rPr lang="da-DK" sz="2000" dirty="0">
                <a:solidFill>
                  <a:srgbClr val="222222"/>
                </a:solidFill>
                <a:ea typeface="Calibri"/>
                <a:cs typeface="Times New Roman"/>
              </a:rPr>
              <a:t> </a:t>
            </a:r>
            <a:r>
              <a:rPr lang="da-DK" sz="2000" dirty="0" err="1">
                <a:solidFill>
                  <a:srgbClr val="222222"/>
                </a:solidFill>
                <a:ea typeface="Calibri"/>
                <a:cs typeface="Times New Roman"/>
              </a:rPr>
              <a:t>development</a:t>
            </a:r>
            <a:r>
              <a:rPr lang="da-DK" sz="2000" dirty="0">
                <a:solidFill>
                  <a:srgbClr val="222222"/>
                </a:solidFill>
                <a:ea typeface="Calibri"/>
                <a:cs typeface="Times New Roman"/>
              </a:rPr>
              <a:t> and </a:t>
            </a:r>
            <a:r>
              <a:rPr lang="da-DK" sz="2000" dirty="0" err="1">
                <a:solidFill>
                  <a:srgbClr val="222222"/>
                </a:solidFill>
                <a:ea typeface="Calibri"/>
                <a:cs typeface="Times New Roman"/>
              </a:rPr>
              <a:t>health</a:t>
            </a:r>
            <a:r>
              <a:rPr lang="da-DK" sz="2000" dirty="0">
                <a:solidFill>
                  <a:srgbClr val="222222"/>
                </a:solidFill>
                <a:ea typeface="Calibri"/>
                <a:cs typeface="Times New Roman"/>
              </a:rPr>
              <a:t> in </a:t>
            </a:r>
            <a:r>
              <a:rPr lang="da-DK" sz="2000" dirty="0" err="1">
                <a:solidFill>
                  <a:srgbClr val="222222"/>
                </a:solidFill>
                <a:ea typeface="Calibri"/>
                <a:cs typeface="Times New Roman"/>
              </a:rPr>
              <a:t>danger</a:t>
            </a:r>
            <a:r>
              <a:rPr lang="da-DK" sz="2000" dirty="0">
                <a:solidFill>
                  <a:srgbClr val="222222"/>
                </a:solidFill>
                <a:ea typeface="Calibri"/>
                <a:cs typeface="Times New Roman"/>
              </a:rPr>
              <a:t>. </a:t>
            </a:r>
            <a:r>
              <a:rPr lang="da-DK" sz="2000" dirty="0" smtClean="0">
                <a:solidFill>
                  <a:srgbClr val="222222"/>
                </a:solidFill>
                <a:ea typeface="Calibri"/>
                <a:cs typeface="Times New Roman"/>
              </a:rPr>
              <a:t>"</a:t>
            </a:r>
            <a:r>
              <a:rPr lang="en-US" sz="1600" dirty="0" smtClean="0">
                <a:latin typeface="Calibri"/>
                <a:ea typeface="Calibri"/>
                <a:cs typeface="Times New Roman"/>
              </a:rPr>
              <a:t>	</a:t>
            </a:r>
          </a:p>
          <a:p>
            <a:pPr>
              <a:lnSpc>
                <a:spcPct val="115000"/>
              </a:lnSpc>
              <a:spcAft>
                <a:spcPts val="1000"/>
              </a:spcAft>
              <a:buNone/>
            </a:pPr>
            <a:r>
              <a:rPr lang="en-US" sz="1600" dirty="0" smtClean="0">
                <a:latin typeface="Calibri"/>
                <a:ea typeface="Calibri"/>
                <a:cs typeface="Times New Roman"/>
              </a:rPr>
              <a:t>	</a:t>
            </a:r>
          </a:p>
          <a:p>
            <a:pPr>
              <a:lnSpc>
                <a:spcPct val="115000"/>
              </a:lnSpc>
              <a:spcAft>
                <a:spcPts val="1000"/>
              </a:spcAft>
              <a:buNone/>
            </a:pPr>
            <a:endParaRPr lang="en-US" sz="1600" dirty="0" smtClean="0">
              <a:latin typeface="Calibri"/>
              <a:ea typeface="Calibri"/>
              <a:cs typeface="Times New Roman"/>
            </a:endParaRPr>
          </a:p>
          <a:p>
            <a:pPr>
              <a:lnSpc>
                <a:spcPct val="115000"/>
              </a:lnSpc>
              <a:spcAft>
                <a:spcPts val="1000"/>
              </a:spcAft>
              <a:buNone/>
            </a:pPr>
            <a:r>
              <a:rPr lang="en-US" sz="1600" dirty="0" smtClean="0">
                <a:latin typeface="Calibri"/>
                <a:ea typeface="Calibri"/>
                <a:cs typeface="Times New Roman"/>
              </a:rPr>
              <a:t>								</a:t>
            </a:r>
            <a:endParaRPr lang="da-DK" sz="1600" i="1" dirty="0">
              <a:latin typeface="Calibri"/>
              <a:ea typeface="Calibri"/>
              <a:cs typeface="Times New Roman"/>
            </a:endParaRPr>
          </a:p>
          <a:p>
            <a:pPr eaLnBrk="1" hangingPunct="1">
              <a:lnSpc>
                <a:spcPct val="150000"/>
              </a:lnSpc>
              <a:buFontTx/>
              <a:buNone/>
              <a:defRPr/>
            </a:pPr>
            <a:endParaRPr lang="da-DK" sz="1600" dirty="0" smtClean="0"/>
          </a:p>
          <a:p>
            <a:pPr marL="0" eaLnBrk="1" hangingPunct="1">
              <a:lnSpc>
                <a:spcPct val="150000"/>
              </a:lnSpc>
              <a:buFontTx/>
              <a:buNone/>
              <a:defRPr/>
            </a:pPr>
            <a:endParaRPr lang="da-DK" sz="1600" dirty="0" smtClean="0"/>
          </a:p>
          <a:p>
            <a:pPr marL="0" eaLnBrk="1" hangingPunct="1">
              <a:lnSpc>
                <a:spcPct val="150000"/>
              </a:lnSpc>
              <a:buFontTx/>
              <a:buNone/>
              <a:defRPr/>
            </a:pPr>
            <a:endParaRPr lang="da-DK" sz="1600" dirty="0"/>
          </a:p>
        </p:txBody>
      </p:sp>
    </p:spTree>
    <p:extLst>
      <p:ext uri="{BB962C8B-B14F-4D97-AF65-F5344CB8AC3E}">
        <p14:creationId xmlns:p14="http://schemas.microsoft.com/office/powerpoint/2010/main" val="3332387640"/>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BC53F"/>
      </a:lt2>
      <a:accent1>
        <a:srgbClr val="C62030"/>
      </a:accent1>
      <a:accent2>
        <a:srgbClr val="A7B0B5"/>
      </a:accent2>
      <a:accent3>
        <a:srgbClr val="FFFFFF"/>
      </a:accent3>
      <a:accent4>
        <a:srgbClr val="000000"/>
      </a:accent4>
      <a:accent5>
        <a:srgbClr val="DFABAD"/>
      </a:accent5>
      <a:accent6>
        <a:srgbClr val="979FA4"/>
      </a:accent6>
      <a:hlink>
        <a:srgbClr val="F6921E"/>
      </a:hlink>
      <a:folHlink>
        <a:srgbClr val="008794"/>
      </a:folHlink>
    </a:clrScheme>
    <a:fontScheme name="Default Design">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BC53F"/>
        </a:lt2>
        <a:accent1>
          <a:srgbClr val="C62030"/>
        </a:accent1>
        <a:accent2>
          <a:srgbClr val="A7B0B5"/>
        </a:accent2>
        <a:accent3>
          <a:srgbClr val="FFFFFF"/>
        </a:accent3>
        <a:accent4>
          <a:srgbClr val="000000"/>
        </a:accent4>
        <a:accent5>
          <a:srgbClr val="DFABAD"/>
        </a:accent5>
        <a:accent6>
          <a:srgbClr val="979FA4"/>
        </a:accent6>
        <a:hlink>
          <a:srgbClr val="F6921E"/>
        </a:hlink>
        <a:folHlink>
          <a:srgbClr val="008794"/>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BC53F"/>
      </a:lt2>
      <a:accent1>
        <a:srgbClr val="C62030"/>
      </a:accent1>
      <a:accent2>
        <a:srgbClr val="A7B0B5"/>
      </a:accent2>
      <a:accent3>
        <a:srgbClr val="FFFFFF"/>
      </a:accent3>
      <a:accent4>
        <a:srgbClr val="000000"/>
      </a:accent4>
      <a:accent5>
        <a:srgbClr val="DFABAD"/>
      </a:accent5>
      <a:accent6>
        <a:srgbClr val="979FA4"/>
      </a:accent6>
      <a:hlink>
        <a:srgbClr val="F6921E"/>
      </a:hlink>
      <a:folHlink>
        <a:srgbClr val="008794"/>
      </a:folHlink>
    </a:clrScheme>
    <a:fontScheme name="Default Design">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BC53F"/>
        </a:lt2>
        <a:accent1>
          <a:srgbClr val="C62030"/>
        </a:accent1>
        <a:accent2>
          <a:srgbClr val="A7B0B5"/>
        </a:accent2>
        <a:accent3>
          <a:srgbClr val="FFFFFF"/>
        </a:accent3>
        <a:accent4>
          <a:srgbClr val="000000"/>
        </a:accent4>
        <a:accent5>
          <a:srgbClr val="DFABAD"/>
        </a:accent5>
        <a:accent6>
          <a:srgbClr val="979FA4"/>
        </a:accent6>
        <a:hlink>
          <a:srgbClr val="F6921E"/>
        </a:hlink>
        <a:folHlink>
          <a:srgbClr val="00879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Design">
  <a:themeElements>
    <a:clrScheme name="Default Design 1">
      <a:dk1>
        <a:srgbClr val="000000"/>
      </a:dk1>
      <a:lt1>
        <a:srgbClr val="FFFFFF"/>
      </a:lt1>
      <a:dk2>
        <a:srgbClr val="000000"/>
      </a:dk2>
      <a:lt2>
        <a:srgbClr val="8BC53F"/>
      </a:lt2>
      <a:accent1>
        <a:srgbClr val="C62030"/>
      </a:accent1>
      <a:accent2>
        <a:srgbClr val="A7B0B5"/>
      </a:accent2>
      <a:accent3>
        <a:srgbClr val="FFFFFF"/>
      </a:accent3>
      <a:accent4>
        <a:srgbClr val="000000"/>
      </a:accent4>
      <a:accent5>
        <a:srgbClr val="DFABAD"/>
      </a:accent5>
      <a:accent6>
        <a:srgbClr val="979FA4"/>
      </a:accent6>
      <a:hlink>
        <a:srgbClr val="F6921E"/>
      </a:hlink>
      <a:folHlink>
        <a:srgbClr val="008794"/>
      </a:folHlink>
    </a:clrScheme>
    <a:fontScheme name="Default Design">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BC53F"/>
        </a:lt2>
        <a:accent1>
          <a:srgbClr val="C62030"/>
        </a:accent1>
        <a:accent2>
          <a:srgbClr val="A7B0B5"/>
        </a:accent2>
        <a:accent3>
          <a:srgbClr val="FFFFFF"/>
        </a:accent3>
        <a:accent4>
          <a:srgbClr val="000000"/>
        </a:accent4>
        <a:accent5>
          <a:srgbClr val="DFABAD"/>
        </a:accent5>
        <a:accent6>
          <a:srgbClr val="979FA4"/>
        </a:accent6>
        <a:hlink>
          <a:srgbClr val="F6921E"/>
        </a:hlink>
        <a:folHlink>
          <a:srgbClr val="008794"/>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efault Design">
  <a:themeElements>
    <a:clrScheme name="Default Design 1">
      <a:dk1>
        <a:srgbClr val="000000"/>
      </a:dk1>
      <a:lt1>
        <a:srgbClr val="FFFFFF"/>
      </a:lt1>
      <a:dk2>
        <a:srgbClr val="000000"/>
      </a:dk2>
      <a:lt2>
        <a:srgbClr val="8BC53F"/>
      </a:lt2>
      <a:accent1>
        <a:srgbClr val="C62030"/>
      </a:accent1>
      <a:accent2>
        <a:srgbClr val="A7B0B5"/>
      </a:accent2>
      <a:accent3>
        <a:srgbClr val="FFFFFF"/>
      </a:accent3>
      <a:accent4>
        <a:srgbClr val="000000"/>
      </a:accent4>
      <a:accent5>
        <a:srgbClr val="DFABAD"/>
      </a:accent5>
      <a:accent6>
        <a:srgbClr val="979FA4"/>
      </a:accent6>
      <a:hlink>
        <a:srgbClr val="F6921E"/>
      </a:hlink>
      <a:folHlink>
        <a:srgbClr val="008794"/>
      </a:folHlink>
    </a:clrScheme>
    <a:fontScheme name="Default Design">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BC53F"/>
        </a:lt2>
        <a:accent1>
          <a:srgbClr val="C62030"/>
        </a:accent1>
        <a:accent2>
          <a:srgbClr val="A7B0B5"/>
        </a:accent2>
        <a:accent3>
          <a:srgbClr val="FFFFFF"/>
        </a:accent3>
        <a:accent4>
          <a:srgbClr val="000000"/>
        </a:accent4>
        <a:accent5>
          <a:srgbClr val="DFABAD"/>
        </a:accent5>
        <a:accent6>
          <a:srgbClr val="979FA4"/>
        </a:accent6>
        <a:hlink>
          <a:srgbClr val="F6921E"/>
        </a:hlink>
        <a:folHlink>
          <a:srgbClr val="008794"/>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efault Design">
  <a:themeElements>
    <a:clrScheme name="Default Design 1">
      <a:dk1>
        <a:srgbClr val="000000"/>
      </a:dk1>
      <a:lt1>
        <a:srgbClr val="FFFFFF"/>
      </a:lt1>
      <a:dk2>
        <a:srgbClr val="000000"/>
      </a:dk2>
      <a:lt2>
        <a:srgbClr val="8BC53F"/>
      </a:lt2>
      <a:accent1>
        <a:srgbClr val="C62030"/>
      </a:accent1>
      <a:accent2>
        <a:srgbClr val="A7B0B5"/>
      </a:accent2>
      <a:accent3>
        <a:srgbClr val="FFFFFF"/>
      </a:accent3>
      <a:accent4>
        <a:srgbClr val="000000"/>
      </a:accent4>
      <a:accent5>
        <a:srgbClr val="DFABAD"/>
      </a:accent5>
      <a:accent6>
        <a:srgbClr val="979FA4"/>
      </a:accent6>
      <a:hlink>
        <a:srgbClr val="F6921E"/>
      </a:hlink>
      <a:folHlink>
        <a:srgbClr val="008794"/>
      </a:folHlink>
    </a:clrScheme>
    <a:fontScheme name="Default Design">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BC53F"/>
        </a:lt2>
        <a:accent1>
          <a:srgbClr val="C62030"/>
        </a:accent1>
        <a:accent2>
          <a:srgbClr val="A7B0B5"/>
        </a:accent2>
        <a:accent3>
          <a:srgbClr val="FFFFFF"/>
        </a:accent3>
        <a:accent4>
          <a:srgbClr val="000000"/>
        </a:accent4>
        <a:accent5>
          <a:srgbClr val="DFABAD"/>
        </a:accent5>
        <a:accent6>
          <a:srgbClr val="979FA4"/>
        </a:accent6>
        <a:hlink>
          <a:srgbClr val="F6921E"/>
        </a:hlink>
        <a:folHlink>
          <a:srgbClr val="008794"/>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Default Design">
  <a:themeElements>
    <a:clrScheme name="Default Design 1">
      <a:dk1>
        <a:srgbClr val="000000"/>
      </a:dk1>
      <a:lt1>
        <a:srgbClr val="FFFFFF"/>
      </a:lt1>
      <a:dk2>
        <a:srgbClr val="000000"/>
      </a:dk2>
      <a:lt2>
        <a:srgbClr val="8BC53F"/>
      </a:lt2>
      <a:accent1>
        <a:srgbClr val="C62030"/>
      </a:accent1>
      <a:accent2>
        <a:srgbClr val="A7B0B5"/>
      </a:accent2>
      <a:accent3>
        <a:srgbClr val="FFFFFF"/>
      </a:accent3>
      <a:accent4>
        <a:srgbClr val="000000"/>
      </a:accent4>
      <a:accent5>
        <a:srgbClr val="DFABAD"/>
      </a:accent5>
      <a:accent6>
        <a:srgbClr val="979FA4"/>
      </a:accent6>
      <a:hlink>
        <a:srgbClr val="F6921E"/>
      </a:hlink>
      <a:folHlink>
        <a:srgbClr val="008794"/>
      </a:folHlink>
    </a:clrScheme>
    <a:fontScheme name="Default Design">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BC53F"/>
        </a:lt2>
        <a:accent1>
          <a:srgbClr val="C62030"/>
        </a:accent1>
        <a:accent2>
          <a:srgbClr val="A7B0B5"/>
        </a:accent2>
        <a:accent3>
          <a:srgbClr val="FFFFFF"/>
        </a:accent3>
        <a:accent4>
          <a:srgbClr val="000000"/>
        </a:accent4>
        <a:accent5>
          <a:srgbClr val="DFABAD"/>
        </a:accent5>
        <a:accent6>
          <a:srgbClr val="979FA4"/>
        </a:accent6>
        <a:hlink>
          <a:srgbClr val="F6921E"/>
        </a:hlink>
        <a:folHlink>
          <a:srgbClr val="008794"/>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Brugerdefineret design">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Default Design">
  <a:themeElements>
    <a:clrScheme name="Default Design 1">
      <a:dk1>
        <a:srgbClr val="000000"/>
      </a:dk1>
      <a:lt1>
        <a:srgbClr val="FFFFFF"/>
      </a:lt1>
      <a:dk2>
        <a:srgbClr val="000000"/>
      </a:dk2>
      <a:lt2>
        <a:srgbClr val="8BC53F"/>
      </a:lt2>
      <a:accent1>
        <a:srgbClr val="C62030"/>
      </a:accent1>
      <a:accent2>
        <a:srgbClr val="A7B0B5"/>
      </a:accent2>
      <a:accent3>
        <a:srgbClr val="FFFFFF"/>
      </a:accent3>
      <a:accent4>
        <a:srgbClr val="000000"/>
      </a:accent4>
      <a:accent5>
        <a:srgbClr val="DFABAD"/>
      </a:accent5>
      <a:accent6>
        <a:srgbClr val="979FA4"/>
      </a:accent6>
      <a:hlink>
        <a:srgbClr val="F6921E"/>
      </a:hlink>
      <a:folHlink>
        <a:srgbClr val="008794"/>
      </a:folHlink>
    </a:clrScheme>
    <a:fontScheme name="Default Design">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BC53F"/>
        </a:lt2>
        <a:accent1>
          <a:srgbClr val="C62030"/>
        </a:accent1>
        <a:accent2>
          <a:srgbClr val="A7B0B5"/>
        </a:accent2>
        <a:accent3>
          <a:srgbClr val="FFFFFF"/>
        </a:accent3>
        <a:accent4>
          <a:srgbClr val="000000"/>
        </a:accent4>
        <a:accent5>
          <a:srgbClr val="DFABAD"/>
        </a:accent5>
        <a:accent6>
          <a:srgbClr val="979FA4"/>
        </a:accent6>
        <a:hlink>
          <a:srgbClr val="F6921E"/>
        </a:hlink>
        <a:folHlink>
          <a:srgbClr val="008794"/>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Kontor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4972</TotalTime>
  <Words>4688</Words>
  <Application>Microsoft Office PowerPoint</Application>
  <PresentationFormat>Skærmshow (4:3)</PresentationFormat>
  <Paragraphs>842</Paragraphs>
  <Slides>69</Slides>
  <Notes>69</Notes>
  <HiddenSlides>1</HiddenSlides>
  <MMClips>0</MMClips>
  <ScaleCrop>false</ScaleCrop>
  <HeadingPairs>
    <vt:vector size="6" baseType="variant">
      <vt:variant>
        <vt:lpstr>Tema</vt:lpstr>
      </vt:variant>
      <vt:variant>
        <vt:i4>8</vt:i4>
      </vt:variant>
      <vt:variant>
        <vt:lpstr>Integrerede OLE-servere</vt:lpstr>
      </vt:variant>
      <vt:variant>
        <vt:i4>1</vt:i4>
      </vt:variant>
      <vt:variant>
        <vt:lpstr>Diastitler</vt:lpstr>
      </vt:variant>
      <vt:variant>
        <vt:i4>69</vt:i4>
      </vt:variant>
    </vt:vector>
  </HeadingPairs>
  <TitlesOfParts>
    <vt:vector size="78" baseType="lpstr">
      <vt:lpstr>Default Design</vt:lpstr>
      <vt:lpstr>1_Default Design</vt:lpstr>
      <vt:lpstr>2_Default Design</vt:lpstr>
      <vt:lpstr>3_Default Design</vt:lpstr>
      <vt:lpstr>5_Default Design</vt:lpstr>
      <vt:lpstr>4_Default Design</vt:lpstr>
      <vt:lpstr>Brugerdefineret design</vt:lpstr>
      <vt:lpstr>6_Default Design</vt:lpstr>
      <vt:lpstr>Præsentation</vt:lpstr>
      <vt:lpstr>PowerPoint-præsentation</vt:lpstr>
      <vt:lpstr>Program</vt:lpstr>
      <vt:lpstr>Abuse and violence as tabu topics</vt:lpstr>
      <vt:lpstr>The arenas of the taboo </vt:lpstr>
      <vt:lpstr>Group-reflection</vt:lpstr>
      <vt:lpstr> Definitions </vt:lpstr>
      <vt:lpstr>How common is child abuse and violence against children</vt:lpstr>
      <vt:lpstr>Physical, mental  violence, neglect and sexual abuse</vt:lpstr>
      <vt:lpstr>Definition of violence</vt:lpstr>
      <vt:lpstr>Why parents are violent towards their children?</vt:lpstr>
      <vt:lpstr>Group-reflection</vt:lpstr>
      <vt:lpstr>Children’s sexuality</vt:lpstr>
      <vt:lpstr>Sexuality, WHO</vt:lpstr>
      <vt:lpstr>What characterizes children's sexual development</vt:lpstr>
      <vt:lpstr>Definition  sexual abuse</vt:lpstr>
      <vt:lpstr> Sexual abuse within the family- characteristics of family patterns     </vt:lpstr>
      <vt:lpstr> Sexual assaults within the family- characteristics of family patterns  </vt:lpstr>
      <vt:lpstr>Group-reflection</vt:lpstr>
      <vt:lpstr>Grooming </vt:lpstr>
      <vt:lpstr>Definitions of Grooming </vt:lpstr>
      <vt:lpstr>Conditions for sexual assaults by grooming</vt:lpstr>
      <vt:lpstr>IT-based assaults Children’s and young people’s use of the Web</vt:lpstr>
      <vt:lpstr>IT-related assaults Sikkerchat.dk </vt:lpstr>
      <vt:lpstr>Group-reflection</vt:lpstr>
      <vt:lpstr>Children committing sexual assaults on other children </vt:lpstr>
      <vt:lpstr>What do we know about children and young people with sexual offending behavior?</vt:lpstr>
      <vt:lpstr>Caracteristics</vt:lpstr>
      <vt:lpstr>Harmfulness – what does violence and sexual abuse do to the children</vt:lpstr>
      <vt:lpstr>The PTSD - diagnosis</vt:lpstr>
      <vt:lpstr>Trauma of development</vt:lpstr>
      <vt:lpstr>Traumas of development Difficulties in regulation in relation to</vt:lpstr>
      <vt:lpstr>Model for harmful effects, risk and protecting factors </vt:lpstr>
      <vt:lpstr>Protecting factors in the child</vt:lpstr>
      <vt:lpstr>Protecting factors in the family and networks</vt:lpstr>
      <vt:lpstr>The environment</vt:lpstr>
      <vt:lpstr> Factors of risk</vt:lpstr>
      <vt:lpstr>Working in groups to produce material You can use as trainers</vt:lpstr>
      <vt:lpstr>Detection of children abused?  - Professional approaches to the interpretation of children's reactions?  - The professional doubt?  - Possible signals and reactions</vt:lpstr>
      <vt:lpstr>Detection of children abused Professional approaches to assesment of signals and reactions of the child</vt:lpstr>
      <vt:lpstr>Generaly about symptoms</vt:lpstr>
      <vt:lpstr>Signals/reaction – reaction/respons model</vt:lpstr>
      <vt:lpstr>Signs and signals  Violence</vt:lpstr>
      <vt:lpstr>Signs and signals  Sexual abuses</vt:lpstr>
      <vt:lpstr>Behavior</vt:lpstr>
      <vt:lpstr>Doubt as a professional condition. Swing of the pendulum between mellem overreaction and invisibility</vt:lpstr>
      <vt:lpstr>The processes of doubt</vt:lpstr>
      <vt:lpstr>Working in groups to produce material You can use as trainers</vt:lpstr>
      <vt:lpstr>Detection Professional talks with children about assaults</vt:lpstr>
      <vt:lpstr>Barriers at the children</vt:lpstr>
      <vt:lpstr>What do the children say?</vt:lpstr>
      <vt:lpstr>What makes children talk about abuse?</vt:lpstr>
      <vt:lpstr>What causes children to talk about abuse?  Continued</vt:lpstr>
      <vt:lpstr>Different situations of communication with children in harm</vt:lpstr>
      <vt:lpstr>The purpose of the interview –  seen from the child’s perspective </vt:lpstr>
      <vt:lpstr>The child’s perspective </vt:lpstr>
      <vt:lpstr>Principles in the interview with the child</vt:lpstr>
      <vt:lpstr>How to react</vt:lpstr>
      <vt:lpstr>Different ways of asking</vt:lpstr>
      <vt:lpstr>Close the conversation with the child</vt:lpstr>
      <vt:lpstr>Reflections after the interview  - best with with a colleague or manager</vt:lpstr>
      <vt:lpstr>Why talk to children about the abuse?</vt:lpstr>
      <vt:lpstr>Working in groups to produce material you can use as trainers</vt:lpstr>
      <vt:lpstr>Barriers to early detection and appropriate handling of cases of abuse of children</vt:lpstr>
      <vt:lpstr>Barriers for detection, reporting and handling</vt:lpstr>
      <vt:lpstr>Personal dilemmas</vt:lpstr>
      <vt:lpstr>Cutural Barriers</vt:lpstr>
      <vt:lpstr>Professional dilemmas and barriers</vt:lpstr>
      <vt:lpstr>Organizational barriers</vt:lpstr>
      <vt:lpstr>Working in groups to produce material you can use as trainers</vt:lpstr>
    </vt:vector>
  </TitlesOfParts>
  <Company>Bysted A/S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mmh</dc:creator>
  <cp:lastModifiedBy>Henrik Egelund Nielsen</cp:lastModifiedBy>
  <cp:revision>390</cp:revision>
  <cp:lastPrinted>2015-08-25T14:34:01Z</cp:lastPrinted>
  <dcterms:created xsi:type="dcterms:W3CDTF">2015-08-06T15:39:31Z</dcterms:created>
  <dcterms:modified xsi:type="dcterms:W3CDTF">2015-08-27T12:47:58Z</dcterms:modified>
</cp:coreProperties>
</file>